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</p:sldMasterIdLst>
  <p:notesMasterIdLst>
    <p:notesMasterId r:id="rId34"/>
  </p:notesMasterIdLst>
  <p:sldIdLst>
    <p:sldId id="256" r:id="rId6"/>
    <p:sldId id="257" r:id="rId7"/>
    <p:sldId id="286" r:id="rId8"/>
    <p:sldId id="287" r:id="rId9"/>
    <p:sldId id="275" r:id="rId10"/>
    <p:sldId id="276" r:id="rId11"/>
    <p:sldId id="277" r:id="rId12"/>
    <p:sldId id="259" r:id="rId13"/>
    <p:sldId id="260" r:id="rId14"/>
    <p:sldId id="264" r:id="rId15"/>
    <p:sldId id="289" r:id="rId16"/>
    <p:sldId id="299" r:id="rId17"/>
    <p:sldId id="298" r:id="rId18"/>
    <p:sldId id="304" r:id="rId19"/>
    <p:sldId id="265" r:id="rId20"/>
    <p:sldId id="301" r:id="rId21"/>
    <p:sldId id="302" r:id="rId22"/>
    <p:sldId id="303" r:id="rId23"/>
    <p:sldId id="266" r:id="rId24"/>
    <p:sldId id="267" r:id="rId25"/>
    <p:sldId id="268" r:id="rId26"/>
    <p:sldId id="278" r:id="rId27"/>
    <p:sldId id="269" r:id="rId28"/>
    <p:sldId id="271" r:id="rId29"/>
    <p:sldId id="272" r:id="rId30"/>
    <p:sldId id="273" r:id="rId31"/>
    <p:sldId id="295" r:id="rId32"/>
    <p:sldId id="279" r:id="rId33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S Gothic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B800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2" autoAdjust="0"/>
    <p:restoredTop sz="94660"/>
  </p:normalViewPr>
  <p:slideViewPr>
    <p:cSldViewPr>
      <p:cViewPr varScale="1">
        <p:scale>
          <a:sx n="69" d="100"/>
          <a:sy n="69" d="100"/>
        </p:scale>
        <p:origin x="-1200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6147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6148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6149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6150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6151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6152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6153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5700" y="933450"/>
            <a:ext cx="4341813" cy="3351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1031875" y="4624388"/>
            <a:ext cx="4595813" cy="372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noProof="0" smtClean="0"/>
          </a:p>
        </p:txBody>
      </p:sp>
    </p:spTree>
    <p:extLst>
      <p:ext uri="{BB962C8B-B14F-4D97-AF65-F5344CB8AC3E}">
        <p14:creationId xmlns:p14="http://schemas.microsoft.com/office/powerpoint/2010/main" val="1972725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/>
          <p:cNvSpPr txBox="1">
            <a:spLocks noChangeArrowheads="1"/>
          </p:cNvSpPr>
          <p:nvPr/>
        </p:nvSpPr>
        <p:spPr bwMode="auto">
          <a:xfrm>
            <a:off x="1143000" y="677863"/>
            <a:ext cx="4572000" cy="3444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1099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33450"/>
            <a:ext cx="4476750" cy="33591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99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7533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33450"/>
            <a:ext cx="4476750" cy="33591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19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711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33450"/>
            <a:ext cx="4476750" cy="33591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551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33450"/>
            <a:ext cx="4476750" cy="33591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71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3461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33450"/>
            <a:ext cx="4476750" cy="33591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91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1031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33450"/>
            <a:ext cx="4476750" cy="33591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395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33450"/>
            <a:ext cx="4471988" cy="33543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18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33450"/>
            <a:ext cx="4471988" cy="33543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467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33450"/>
            <a:ext cx="4471988" cy="33543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462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1143000" y="677863"/>
            <a:ext cx="4572000" cy="3444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body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6325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33450"/>
            <a:ext cx="4476750" cy="33591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0375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33450"/>
            <a:ext cx="4478338" cy="33607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418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33450"/>
            <a:ext cx="4478338" cy="33607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0954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33450"/>
            <a:ext cx="4478338" cy="33607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183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FC5CA0-7D83-4D80-9C6D-620441E83A0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CC2800-B6A2-4E50-9D83-19B14DD16A6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6063" y="128588"/>
            <a:ext cx="2044700" cy="5973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5986463" cy="5973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54F94F-0B16-49A8-ABB2-04BB51BBA7C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17937" cy="4506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1850" y="1906588"/>
            <a:ext cx="3819525" cy="4506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DD9AA2-3901-49F6-8155-EE75CC86D39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139700"/>
            <a:ext cx="1946275" cy="6273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39700"/>
            <a:ext cx="5691187" cy="6273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139700"/>
            <a:ext cx="7789862" cy="18684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17937" cy="4506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1850" y="1906588"/>
            <a:ext cx="3819525" cy="4506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876D9-3B85-4C0A-A8B6-CFBFF5708A5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139700"/>
            <a:ext cx="1946275" cy="6273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39700"/>
            <a:ext cx="5691187" cy="6273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1952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906588"/>
            <a:ext cx="381952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14788" cy="4502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4388" y="1600200"/>
            <a:ext cx="4016375" cy="4502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FDF5C4-BFCD-4FA9-8742-C9462154D6F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139700"/>
            <a:ext cx="1947863" cy="62753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39700"/>
            <a:ext cx="5691187" cy="62753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1952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906588"/>
            <a:ext cx="381952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F46943-37AA-42AD-8547-31FC292AC10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139700"/>
            <a:ext cx="1947863" cy="62753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39700"/>
            <a:ext cx="5691187" cy="62753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DE42D5-7878-4BAC-86F9-41FEE1641FD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F0BFD2-9AA8-4ADE-9607-51510316C7E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A69198-2600-4436-9546-2CCA21EB41E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9BEBA3-C5A8-4CA9-B427-FE509288CC4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183563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183563" cy="4502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087563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MS Gothic" charset="-128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49563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MS Gothic" charset="-128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087563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58F2C8C4-C8BC-4CCA-BEC3-2E5A250D266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366713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39700"/>
            <a:ext cx="7789862" cy="1868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789862" cy="4506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053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2054" name="AutoShape 5"/>
          <p:cNvSpPr>
            <a:spLocks noChangeArrowheads="1"/>
          </p:cNvSpPr>
          <p:nvPr/>
        </p:nvSpPr>
        <p:spPr bwMode="auto">
          <a:xfrm>
            <a:off x="0" y="2160588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2055" name="AutoShape 6"/>
          <p:cNvSpPr>
            <a:spLocks noChangeArrowheads="1"/>
          </p:cNvSpPr>
          <p:nvPr/>
        </p:nvSpPr>
        <p:spPr bwMode="auto">
          <a:xfrm>
            <a:off x="0" y="106045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366713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39700"/>
            <a:ext cx="7789862" cy="1868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789862" cy="4506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3077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3078" name="AutoShape 5"/>
          <p:cNvSpPr>
            <a:spLocks noChangeArrowheads="1"/>
          </p:cNvSpPr>
          <p:nvPr/>
        </p:nvSpPr>
        <p:spPr bwMode="auto">
          <a:xfrm>
            <a:off x="0" y="2160588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3079" name="AutoShape 6"/>
          <p:cNvSpPr>
            <a:spLocks noChangeArrowheads="1"/>
          </p:cNvSpPr>
          <p:nvPr/>
        </p:nvSpPr>
        <p:spPr bwMode="auto">
          <a:xfrm>
            <a:off x="0" y="106045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1"/>
          <p:cNvSpPr>
            <a:spLocks noChangeArrowheads="1"/>
          </p:cNvSpPr>
          <p:nvPr/>
        </p:nvSpPr>
        <p:spPr bwMode="auto">
          <a:xfrm>
            <a:off x="366713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39700"/>
            <a:ext cx="7791450" cy="1868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791450" cy="4508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4101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4102" name="AutoShape 5"/>
          <p:cNvSpPr>
            <a:spLocks noChangeArrowheads="1"/>
          </p:cNvSpPr>
          <p:nvPr/>
        </p:nvSpPr>
        <p:spPr bwMode="auto">
          <a:xfrm>
            <a:off x="0" y="2160588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4103" name="AutoShape 6"/>
          <p:cNvSpPr>
            <a:spLocks noChangeArrowheads="1"/>
          </p:cNvSpPr>
          <p:nvPr/>
        </p:nvSpPr>
        <p:spPr bwMode="auto">
          <a:xfrm>
            <a:off x="0" y="106045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1"/>
          <p:cNvSpPr>
            <a:spLocks noChangeArrowheads="1"/>
          </p:cNvSpPr>
          <p:nvPr/>
        </p:nvSpPr>
        <p:spPr bwMode="auto">
          <a:xfrm>
            <a:off x="366713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39700"/>
            <a:ext cx="7791450" cy="1868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791450" cy="4508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5125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5126" name="AutoShape 5"/>
          <p:cNvSpPr>
            <a:spLocks noChangeArrowheads="1"/>
          </p:cNvSpPr>
          <p:nvPr/>
        </p:nvSpPr>
        <p:spPr bwMode="auto">
          <a:xfrm>
            <a:off x="0" y="2160588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5127" name="AutoShape 6"/>
          <p:cNvSpPr>
            <a:spLocks noChangeArrowheads="1"/>
          </p:cNvSpPr>
          <p:nvPr/>
        </p:nvSpPr>
        <p:spPr bwMode="auto">
          <a:xfrm>
            <a:off x="0" y="106045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194023"/>
            <a:ext cx="8208963" cy="3779837"/>
          </a:xfrm>
        </p:spPr>
        <p:txBody>
          <a:bodyPr lIns="90000" tIns="46800" rIns="90000" bIns="46800"/>
          <a:lstStyle/>
          <a:p>
            <a:pPr eaLnBrk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i="1" dirty="0" smtClean="0">
                <a:solidFill>
                  <a:srgbClr val="CC0000"/>
                </a:solidFill>
              </a:rPr>
              <a:t/>
            </a:r>
            <a:br>
              <a:rPr lang="ru-RU" altLang="ru-RU" sz="3200" i="1" dirty="0" smtClean="0">
                <a:solidFill>
                  <a:srgbClr val="CC0000"/>
                </a:solidFill>
              </a:rPr>
            </a:br>
            <a:r>
              <a:rPr lang="ru-RU" altLang="ru-RU" sz="3200" i="1" dirty="0" smtClean="0">
                <a:solidFill>
                  <a:srgbClr val="CC0000"/>
                </a:solidFill>
              </a:rPr>
              <a:t>Министерство образования</a:t>
            </a:r>
            <a:r>
              <a:rPr lang="ru-RU" altLang="ru-RU" sz="4000" i="1" dirty="0" smtClean="0">
                <a:solidFill>
                  <a:srgbClr val="CC0000"/>
                </a:solidFill>
              </a:rPr>
              <a:t> РМ</a:t>
            </a:r>
            <a:br>
              <a:rPr lang="ru-RU" altLang="ru-RU" sz="4000" i="1" dirty="0" smtClean="0">
                <a:solidFill>
                  <a:srgbClr val="CC0000"/>
                </a:solidFill>
              </a:rPr>
            </a:br>
            <a:r>
              <a:rPr lang="ru-RU" altLang="ru-RU" sz="2400" i="1" dirty="0" smtClean="0">
                <a:solidFill>
                  <a:srgbClr val="CC0000"/>
                </a:solidFill>
              </a:rPr>
              <a:t/>
            </a:r>
            <a:br>
              <a:rPr lang="ru-RU" altLang="ru-RU" sz="2400" i="1" dirty="0" smtClean="0">
                <a:solidFill>
                  <a:srgbClr val="CC0000"/>
                </a:solidFill>
              </a:rPr>
            </a:br>
            <a:r>
              <a:rPr lang="ru-RU" altLang="ru-RU" sz="2400" i="1" dirty="0" smtClean="0">
                <a:solidFill>
                  <a:srgbClr val="CC0000"/>
                </a:solidFill>
              </a:rPr>
              <a:t/>
            </a:r>
            <a:br>
              <a:rPr lang="ru-RU" altLang="ru-RU" sz="2400" i="1" dirty="0" smtClean="0">
                <a:solidFill>
                  <a:srgbClr val="CC0000"/>
                </a:solidFill>
              </a:rPr>
            </a:br>
            <a:r>
              <a:rPr lang="ru-RU" altLang="ru-RU" sz="2400" i="1" dirty="0" smtClean="0">
                <a:solidFill>
                  <a:srgbClr val="CC0000"/>
                </a:solidFill>
              </a:rPr>
              <a:t>Портфолио</a:t>
            </a:r>
            <a:r>
              <a:rPr lang="ru-RU" altLang="ru-RU" sz="2400" i="1" dirty="0" smtClean="0">
                <a:solidFill>
                  <a:srgbClr val="000099"/>
                </a:solidFill>
              </a:rPr>
              <a:t> </a:t>
            </a:r>
            <a:br>
              <a:rPr lang="ru-RU" altLang="ru-RU" sz="2400" i="1" dirty="0" smtClean="0">
                <a:solidFill>
                  <a:srgbClr val="000099"/>
                </a:solidFill>
              </a:rPr>
            </a:br>
            <a:r>
              <a:rPr lang="ru-RU" altLang="ru-RU" sz="2400" i="1" dirty="0" err="1" smtClean="0">
                <a:solidFill>
                  <a:srgbClr val="3333CC"/>
                </a:solidFill>
              </a:rPr>
              <a:t>Шумкиной</a:t>
            </a:r>
            <a:r>
              <a:rPr lang="ru-RU" altLang="ru-RU" sz="2400" i="1" dirty="0" smtClean="0">
                <a:solidFill>
                  <a:srgbClr val="3333CC"/>
                </a:solidFill>
              </a:rPr>
              <a:t> Софьи Олеговны,</a:t>
            </a:r>
            <a:br>
              <a:rPr lang="ru-RU" altLang="ru-RU" sz="2400" i="1" dirty="0" smtClean="0">
                <a:solidFill>
                  <a:srgbClr val="3333CC"/>
                </a:solidFill>
              </a:rPr>
            </a:br>
            <a:r>
              <a:rPr lang="ru-RU" altLang="ru-RU" sz="2400" i="1" dirty="0" smtClean="0">
                <a:solidFill>
                  <a:srgbClr val="3333CC"/>
                </a:solidFill>
              </a:rPr>
              <a:t>у</a:t>
            </a:r>
            <a:r>
              <a:rPr lang="ru-RU" altLang="ru-RU" sz="2400" i="1" dirty="0" smtClean="0">
                <a:solidFill>
                  <a:schemeClr val="accent2"/>
                </a:solidFill>
              </a:rPr>
              <a:t>чителя истории и обществознания </a:t>
            </a:r>
            <a:br>
              <a:rPr lang="ru-RU" altLang="ru-RU" sz="2400" i="1" dirty="0" smtClean="0">
                <a:solidFill>
                  <a:schemeClr val="accent2"/>
                </a:solidFill>
              </a:rPr>
            </a:br>
            <a:r>
              <a:rPr lang="ru-RU" altLang="ru-RU" sz="2400" i="1" dirty="0" smtClean="0">
                <a:solidFill>
                  <a:schemeClr val="accent2"/>
                </a:solidFill>
              </a:rPr>
              <a:t>МБОУ «</a:t>
            </a:r>
            <a:r>
              <a:rPr lang="ru-RU" altLang="ru-RU" sz="2400" i="1" dirty="0" err="1" smtClean="0">
                <a:solidFill>
                  <a:schemeClr val="accent2"/>
                </a:solidFill>
              </a:rPr>
              <a:t>Темниковская</a:t>
            </a:r>
            <a:r>
              <a:rPr lang="ru-RU" altLang="ru-RU" sz="2400" i="1" dirty="0" smtClean="0">
                <a:solidFill>
                  <a:schemeClr val="accent2"/>
                </a:solidFill>
              </a:rPr>
              <a:t> средняя общеобразовательная школа имени Героя Советского Союза </a:t>
            </a:r>
            <a:r>
              <a:rPr lang="ru-RU" altLang="ru-RU" sz="2400" i="1" dirty="0" err="1" smtClean="0">
                <a:solidFill>
                  <a:schemeClr val="accent2"/>
                </a:solidFill>
              </a:rPr>
              <a:t>А.И.Семикова</a:t>
            </a:r>
            <a:r>
              <a:rPr lang="ru-RU" altLang="ru-RU" sz="2400" i="1" dirty="0" smtClean="0">
                <a:solidFill>
                  <a:schemeClr val="accent2"/>
                </a:solidFill>
              </a:rPr>
              <a:t>»</a:t>
            </a:r>
            <a:br>
              <a:rPr lang="ru-RU" altLang="ru-RU" sz="2400" i="1" dirty="0" smtClean="0">
                <a:solidFill>
                  <a:schemeClr val="accent2"/>
                </a:solidFill>
              </a:rPr>
            </a:br>
            <a:r>
              <a:rPr lang="ru-RU" altLang="ru-RU" sz="2400" i="1" dirty="0" err="1" smtClean="0">
                <a:solidFill>
                  <a:schemeClr val="accent2"/>
                </a:solidFill>
              </a:rPr>
              <a:t>Темниковского</a:t>
            </a:r>
            <a:r>
              <a:rPr lang="ru-RU" altLang="ru-RU" sz="2400" i="1" dirty="0" smtClean="0">
                <a:solidFill>
                  <a:schemeClr val="accent2"/>
                </a:solidFill>
              </a:rPr>
              <a:t> муниципального района</a:t>
            </a:r>
            <a:br>
              <a:rPr lang="ru-RU" altLang="ru-RU" sz="2400" i="1" dirty="0" smtClean="0">
                <a:solidFill>
                  <a:schemeClr val="accent2"/>
                </a:solidFill>
              </a:rPr>
            </a:br>
            <a:r>
              <a:rPr lang="ru-RU" altLang="ru-RU" sz="2400" i="1" dirty="0" smtClean="0">
                <a:solidFill>
                  <a:schemeClr val="accent2"/>
                </a:solidFill>
              </a:rPr>
              <a:t>Республики Мордовия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39750" y="3968750"/>
            <a:ext cx="8459788" cy="3060700"/>
          </a:xfrm>
        </p:spPr>
        <p:txBody>
          <a:bodyPr lIns="90000" tIns="46800" rIns="90000" bIns="46800"/>
          <a:lstStyle/>
          <a:p>
            <a:pPr marL="0" indent="0" algn="ctr" eaLnBrk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2800" b="1" dirty="0" smtClean="0">
              <a:solidFill>
                <a:srgbClr val="B80047"/>
              </a:solidFill>
              <a:latin typeface="Times New Roman" pitchFamily="18" charset="0"/>
            </a:endParaRPr>
          </a:p>
          <a:p>
            <a:pPr marL="0" indent="0" eaLnBrk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b="1" dirty="0" smtClean="0">
                <a:solidFill>
                  <a:srgbClr val="B80047"/>
                </a:solidFill>
                <a:latin typeface="Times New Roman" pitchFamily="18" charset="0"/>
              </a:rPr>
              <a:t>Дата рождения: 16.05. 1994г.</a:t>
            </a:r>
          </a:p>
          <a:p>
            <a:pPr marL="0" indent="0" eaLnBrk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b="1" dirty="0" smtClean="0">
                <a:solidFill>
                  <a:srgbClr val="B80047"/>
                </a:solidFill>
                <a:latin typeface="Times New Roman" pitchFamily="18" charset="0"/>
              </a:rPr>
              <a:t>Профессиональное образование: учитель истории  и учитель обществознания, МГПИ им. М. Е. </a:t>
            </a:r>
            <a:r>
              <a:rPr lang="ru-RU" altLang="ru-RU" sz="2000" b="1" dirty="0" err="1" smtClean="0">
                <a:solidFill>
                  <a:srgbClr val="B80047"/>
                </a:solidFill>
                <a:latin typeface="Times New Roman" pitchFamily="18" charset="0"/>
              </a:rPr>
              <a:t>Евсевьева</a:t>
            </a:r>
            <a:r>
              <a:rPr lang="ru-RU" altLang="ru-RU" sz="2000" b="1" dirty="0" smtClean="0">
                <a:solidFill>
                  <a:srgbClr val="B80047"/>
                </a:solidFill>
                <a:latin typeface="Times New Roman" pitchFamily="18" charset="0"/>
              </a:rPr>
              <a:t> </a:t>
            </a:r>
          </a:p>
          <a:p>
            <a:pPr marL="0" indent="0" eaLnBrk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b="1" dirty="0" smtClean="0">
                <a:solidFill>
                  <a:srgbClr val="B80047"/>
                </a:solidFill>
                <a:latin typeface="Times New Roman" pitchFamily="18" charset="0"/>
              </a:rPr>
              <a:t>№ диплом</a:t>
            </a:r>
            <a:r>
              <a:rPr lang="ru-RU" altLang="ru-RU" sz="2000" b="1" dirty="0" smtClean="0">
                <a:solidFill>
                  <a:srgbClr val="B80039"/>
                </a:solidFill>
                <a:latin typeface="Times New Roman" pitchFamily="18" charset="0"/>
              </a:rPr>
              <a:t>а </a:t>
            </a:r>
            <a:r>
              <a:rPr lang="ru-RU" altLang="ru-RU" sz="2000" b="1" dirty="0" smtClean="0">
                <a:solidFill>
                  <a:srgbClr val="B80047"/>
                </a:solidFill>
                <a:latin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B80039"/>
                </a:solidFill>
                <a:latin typeface="Times New Roman" pitchFamily="18" charset="0"/>
                <a:cs typeface="Times New Roman" pitchFamily="18" charset="0"/>
              </a:rPr>
              <a:t>101305 0067596, дата выдачи 06. 07. 2016 г., № диплома 10305 0076487, дата выдачи 28.06.2018 г.</a:t>
            </a:r>
            <a:endParaRPr lang="ru-RU" sz="2000" dirty="0" smtClean="0">
              <a:solidFill>
                <a:srgbClr val="B8003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b="1" dirty="0" smtClean="0">
                <a:solidFill>
                  <a:srgbClr val="B80047"/>
                </a:solidFill>
                <a:latin typeface="Times New Roman" pitchFamily="18" charset="0"/>
              </a:rPr>
              <a:t>Стаж педагогической работы (по специальности): 2</a:t>
            </a:r>
          </a:p>
          <a:p>
            <a:pPr marL="0" indent="0" eaLnBrk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b="1" dirty="0" smtClean="0">
                <a:solidFill>
                  <a:srgbClr val="B80047"/>
                </a:solidFill>
                <a:latin typeface="Times New Roman" pitchFamily="18" charset="0"/>
              </a:rPr>
              <a:t>Общий трудовой стаж: 2,7</a:t>
            </a:r>
          </a:p>
          <a:p>
            <a:pPr marL="0" indent="0" eaLnBrk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b="1" dirty="0" smtClean="0">
                <a:solidFill>
                  <a:srgbClr val="B80047"/>
                </a:solidFill>
                <a:latin typeface="Times New Roman" pitchFamily="18" charset="0"/>
              </a:rPr>
              <a:t>Наличие квалификационной категории: </a:t>
            </a:r>
          </a:p>
          <a:p>
            <a:pPr marL="0" indent="0" eaLnBrk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b="1" dirty="0" smtClean="0">
                <a:solidFill>
                  <a:srgbClr val="B80047"/>
                </a:solidFill>
                <a:latin typeface="Times New Roman" pitchFamily="18" charset="0"/>
              </a:rPr>
              <a:t>Дата последней аттестации:</a:t>
            </a:r>
          </a:p>
          <a:p>
            <a:pPr marL="0" indent="0" eaLnBrk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2000" b="1" dirty="0" smtClean="0">
              <a:solidFill>
                <a:srgbClr val="B80047"/>
              </a:solidFill>
              <a:latin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2813" y="764704"/>
            <a:ext cx="1403202" cy="141100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139700"/>
            <a:ext cx="7750175" cy="14795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Результаты участия обучающихся во  Всероссийской предметной олимпиаде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8166" y="1617303"/>
            <a:ext cx="3831601" cy="5238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412776"/>
            <a:ext cx="3906958" cy="526957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548139" cy="50131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700808"/>
            <a:ext cx="3488556" cy="49289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0066" y="2780928"/>
            <a:ext cx="3273934" cy="4625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779912" cy="53406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7322" y="1916832"/>
            <a:ext cx="3369528" cy="49727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850" y="2694960"/>
            <a:ext cx="2968822" cy="4194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2888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332656"/>
            <a:ext cx="4247175" cy="600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149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оня\Desktop\АТТЕСТАЦИЯ 2018 распечатать\Безымянный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3419872" cy="4382502"/>
          </a:xfrm>
          <a:prstGeom prst="rect">
            <a:avLst/>
          </a:prstGeom>
          <a:noFill/>
        </p:spPr>
      </p:pic>
      <p:pic>
        <p:nvPicPr>
          <p:cNvPr id="2051" name="Picture 3" descr="C:\Users\соня\Desktop\АТТЕСТАЦИЯ 2018 распечатать\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6381" y="332656"/>
            <a:ext cx="3149875" cy="4032448"/>
          </a:xfrm>
          <a:prstGeom prst="rect">
            <a:avLst/>
          </a:prstGeom>
          <a:noFill/>
        </p:spPr>
      </p:pic>
      <p:pic>
        <p:nvPicPr>
          <p:cNvPr id="2052" name="Picture 4" descr="C:\Users\соня\Desktop\АТТЕСТАЦИЯ 2018 распечатать\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2564904"/>
            <a:ext cx="3322814" cy="4095188"/>
          </a:xfrm>
          <a:prstGeom prst="rect">
            <a:avLst/>
          </a:prstGeom>
          <a:noFill/>
        </p:spPr>
      </p:pic>
      <p:pic>
        <p:nvPicPr>
          <p:cNvPr id="2053" name="Picture 5" descr="C:\Users\соня\Desktop\АТТЕСТАЦИЯ 2018 распечатать\24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653136"/>
            <a:ext cx="3456384" cy="493555"/>
          </a:xfrm>
          <a:prstGeom prst="rect">
            <a:avLst/>
          </a:prstGeom>
          <a:noFill/>
        </p:spPr>
      </p:pic>
      <p:pic>
        <p:nvPicPr>
          <p:cNvPr id="6" name="Picture 5" descr="C:\Users\соня\Desktop\АТТЕСТАЦИЯ 2018 распечатать\24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653136"/>
            <a:ext cx="3312368" cy="3495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-7938"/>
            <a:ext cx="7750175" cy="181292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 Позитивные результаты внеурочной деятельности обучающихся</a:t>
            </a:r>
            <a:br>
              <a:rPr lang="ru-RU" alt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 учебным предметам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804988"/>
            <a:ext cx="3603436" cy="49557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1895" y="1811891"/>
            <a:ext cx="3684367" cy="499025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1825"/>
            <a:ext cx="4948572" cy="35981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140968"/>
            <a:ext cx="4788024" cy="348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6249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2936"/>
            <a:ext cx="5641797" cy="410224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062492"/>
            <a:ext cx="5076056" cy="36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396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0"/>
            <a:ext cx="4986569" cy="6858000"/>
          </a:xfrm>
        </p:spPr>
      </p:pic>
    </p:spTree>
    <p:extLst>
      <p:ext uri="{BB962C8B-B14F-4D97-AF65-F5344CB8AC3E}">
        <p14:creationId xmlns:p14="http://schemas.microsoft.com/office/powerpoint/2010/main" val="17013770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139700"/>
            <a:ext cx="7750175" cy="14795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8. Наличие публикаций, включая </a:t>
            </a:r>
            <a:br>
              <a:rPr lang="ru-RU" alt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интернет-публикации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887" y="1599250"/>
            <a:ext cx="3809185" cy="5238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1320" y="2564904"/>
            <a:ext cx="4770064" cy="346839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755576" y="319113"/>
            <a:ext cx="7920880" cy="87763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0000" tIns="45000" rIns="90000" bIns="45000"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 b="1" dirty="0" smtClean="0">
                <a:solidFill>
                  <a:srgbClr val="FF0000"/>
                </a:solidFill>
              </a:rPr>
              <a:t>Диплом</a:t>
            </a:r>
            <a:endParaRPr lang="ru-RU" altLang="ru-RU" sz="4000" b="1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304938"/>
            <a:ext cx="5135965" cy="37344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455734"/>
            <a:ext cx="4355976" cy="316730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134938"/>
            <a:ext cx="7797800" cy="15303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9. Наличие авторских</a:t>
            </a:r>
            <a:br>
              <a:rPr lang="ru-RU" alt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программ , методических пособий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84150"/>
            <a:ext cx="8569325" cy="17795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ru-RU" alt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Выступления на научно-практических конференциях, педагогических чтениях, семинарах, секциях, методических объединениях </a:t>
            </a:r>
            <a:endParaRPr lang="ru-RU" alt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959612"/>
            <a:ext cx="3501397" cy="481545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671513" y="139700"/>
            <a:ext cx="7789862" cy="156051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alt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11. Проведение открытых уроков,</a:t>
            </a:r>
            <a:br>
              <a:rPr lang="ru-RU" alt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мастер-классов, мероприятий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1729" y="1643206"/>
            <a:ext cx="3789429" cy="52115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184150"/>
            <a:ext cx="8243888" cy="14351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12. Общественно-педагогическая активность педагога: участие в экспертных комиссиях, апелляционных комиссиях, предметных комиссиях по проверке ОГЭ и ЕГЭ, в жюри конкурсов, депутатская деятельность и т.д.</a:t>
            </a:r>
            <a:endParaRPr lang="ru-RU" alt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0" y="1596278"/>
            <a:ext cx="3685338" cy="526172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71513" y="184150"/>
            <a:ext cx="7797800" cy="1779588"/>
          </a:xfrm>
        </p:spPr>
        <p:txBody>
          <a:bodyPr/>
          <a:lstStyle/>
          <a:p>
            <a:pPr eaLnBrk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13. Участие педагога в профессиональных конкурсах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71513" y="184150"/>
            <a:ext cx="7797800" cy="17795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14. Награды и поощрения педагога в межаттестационный период </a:t>
            </a:r>
            <a:endParaRPr lang="ru-RU" alt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512" y="1986120"/>
            <a:ext cx="3612455" cy="49681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986120"/>
            <a:ext cx="3357381" cy="487188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71513" y="184150"/>
            <a:ext cx="7797800" cy="17795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15.</a:t>
            </a:r>
            <a:r>
              <a:rPr lang="ru-RU" alt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Повышение квалификации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969490"/>
            <a:ext cx="3573405" cy="491448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692696"/>
            <a:ext cx="8038126" cy="5844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alt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Дополнительная информация</a:t>
            </a:r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671513" y="1340768"/>
            <a:ext cx="7789862" cy="5072732"/>
          </a:xfrm>
        </p:spPr>
        <p:txBody>
          <a:bodyPr/>
          <a:lstStyle/>
          <a:p>
            <a:pPr algn="ctr"/>
            <a:endParaRPr lang="ru-RU" altLang="ru-RU" dirty="0" smtClean="0"/>
          </a:p>
          <a:p>
            <a:pPr algn="ctr"/>
            <a:endParaRPr lang="ru-RU" altLang="ru-RU" dirty="0" smtClean="0"/>
          </a:p>
          <a:p>
            <a:pPr algn="ctr"/>
            <a:endParaRPr lang="ru-RU" alt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Владею английским языком на базовом уровне (не для учителей английского языка)</a:t>
            </a:r>
          </a:p>
          <a:p>
            <a:endParaRPr lang="ru-RU" alt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2700338" y="260350"/>
            <a:ext cx="5975350" cy="83099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2400" b="1" dirty="0">
                <a:solidFill>
                  <a:srgbClr val="FF0000"/>
                </a:solidFill>
              </a:rPr>
              <a:t>Представление педагогического  опыта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59" y="1091347"/>
            <a:ext cx="3352045" cy="44443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9152" y="2048628"/>
            <a:ext cx="3242572" cy="43288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0564" y="2787299"/>
            <a:ext cx="3023436" cy="406942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441" y="116632"/>
            <a:ext cx="3546299" cy="48115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335" y="1484784"/>
            <a:ext cx="3376264" cy="45668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7947" y="2738436"/>
            <a:ext cx="2943925" cy="395221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alt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Качество знаний  по итогам внутреннего мониторинга  учебных достижений обучающихся за межаттестационный период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907429"/>
            <a:ext cx="3599646" cy="49505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alt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Качество знаний по  итогам внешнего  мониторинга учебных достижений обучающихся за межаттестационный  период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5776" y="1700808"/>
            <a:ext cx="3744416" cy="5061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alt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Применение  информационно-коммуникационных технологий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3747" y="1706984"/>
            <a:ext cx="3745393" cy="5151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60363" y="84138"/>
            <a:ext cx="8367712" cy="15351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0000" tIns="46800" rIns="90000" bIns="46800"/>
          <a:lstStyle/>
          <a:p>
            <a:pPr eaLnBrk="1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Реализация программ углубленного изучения предмета, профильного обучения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184150"/>
            <a:ext cx="7748588" cy="14351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dirty="0" smtClean="0">
                <a:solidFill>
                  <a:srgbClr val="C00000"/>
                </a:solidFill>
              </a:rPr>
              <a:t>5. Участие в инновационной (экспериментальной) деятельности</a:t>
            </a:r>
            <a:endParaRPr lang="ru-RU" altLang="ru-RU" sz="3200" i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1214</TotalTime>
  <Words>240</Words>
  <Application>Microsoft Office PowerPoint</Application>
  <PresentationFormat>Экран (4:3)</PresentationFormat>
  <Paragraphs>31</Paragraphs>
  <Slides>28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Тема Office</vt:lpstr>
      <vt:lpstr>1_Тема Office</vt:lpstr>
      <vt:lpstr>2_Тема Office</vt:lpstr>
      <vt:lpstr>3_Тема Office</vt:lpstr>
      <vt:lpstr>4_Тема Office</vt:lpstr>
      <vt:lpstr> Министерство образования РМ   Портфолио  Шумкиной Софьи Олеговны, учителя истории и обществознания  МБОУ «Темниковская средняя общеобразовательная школа имени Героя Советского Союза А.И.Семикова» Темниковского муниципального района Республики Мордовия</vt:lpstr>
      <vt:lpstr>Презентация PowerPoint</vt:lpstr>
      <vt:lpstr>Презентация PowerPoint</vt:lpstr>
      <vt:lpstr>Презентация PowerPoint</vt:lpstr>
      <vt:lpstr>1. Качество знаний  по итогам внутреннего мониторинга  учебных достижений обучающихся за межаттестационный период</vt:lpstr>
      <vt:lpstr>2. Качество знаний по  итогам внешнего  мониторинга учебных достижений обучающихся за межаттестационный  период</vt:lpstr>
      <vt:lpstr>3. Применение  информационно-коммуникационных технологий </vt:lpstr>
      <vt:lpstr>4. Реализация программ углубленного изучения предмета, профильного обучения</vt:lpstr>
      <vt:lpstr>5. Участие в инновационной (экспериментальной) деятельности</vt:lpstr>
      <vt:lpstr>6. Результаты участия обучающихся во  Всероссийской предметной олимпиаде</vt:lpstr>
      <vt:lpstr>Презентация PowerPoint</vt:lpstr>
      <vt:lpstr>Презентация PowerPoint</vt:lpstr>
      <vt:lpstr>Презентация PowerPoint</vt:lpstr>
      <vt:lpstr>Презентация PowerPoint</vt:lpstr>
      <vt:lpstr>7. Позитивные результаты внеурочной деятельности обучающихся  по учебным предметам</vt:lpstr>
      <vt:lpstr>Презентация PowerPoint</vt:lpstr>
      <vt:lpstr>Презентация PowerPoint</vt:lpstr>
      <vt:lpstr>Презентация PowerPoint</vt:lpstr>
      <vt:lpstr>8. Наличие публикаций, включая  интернет-публикации</vt:lpstr>
      <vt:lpstr>9. Наличие авторских  программ , методических пособий</vt:lpstr>
      <vt:lpstr>10. Выступления на научно-практических конференциях, педагогических чтениях, семинарах, секциях, методических объединениях </vt:lpstr>
      <vt:lpstr>11. Проведение открытых уроков,  мастер-классов, мероприятий</vt:lpstr>
      <vt:lpstr>12. Общественно-педагогическая активность педагога: участие в экспертных комиссиях, апелляционных комиссиях, предметных комиссиях по проверке ОГЭ и ЕГЭ, в жюри конкурсов, депутатская деятельность и т.д.</vt:lpstr>
      <vt:lpstr>13. Участие педагога в профессиональных конкурсах</vt:lpstr>
      <vt:lpstr>14. Награды и поощрения педагога в межаттестационный период </vt:lpstr>
      <vt:lpstr>15. Повышение квалификации</vt:lpstr>
      <vt:lpstr>Презентация PowerPoint</vt:lpstr>
      <vt:lpstr>Дополнительная информация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ПНПО в развитии (модернизации) образования страны</dc:title>
  <dc:creator>User User</dc:creator>
  <cp:lastModifiedBy>Ученик06</cp:lastModifiedBy>
  <cp:revision>178</cp:revision>
  <cp:lastPrinted>1601-01-01T00:00:00Z</cp:lastPrinted>
  <dcterms:created xsi:type="dcterms:W3CDTF">2010-08-04T11:06:49Z</dcterms:created>
  <dcterms:modified xsi:type="dcterms:W3CDTF">2018-12-18T12:33:24Z</dcterms:modified>
</cp:coreProperties>
</file>