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70" r:id="rId3"/>
    <p:sldId id="268" r:id="rId4"/>
    <p:sldId id="271" r:id="rId5"/>
    <p:sldId id="272" r:id="rId6"/>
    <p:sldId id="273" r:id="rId7"/>
    <p:sldId id="274" r:id="rId8"/>
    <p:sldId id="275" r:id="rId9"/>
    <p:sldId id="277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BB5686-86B7-45A4-939D-0DA651B67AFA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866E5D-0B52-4116-8445-C380F33582F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92697"/>
            <a:ext cx="7344816" cy="216023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chemeClr val="bg1"/>
                </a:solidFill>
              </a:rPr>
              <a:t>Тема урока: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Семья и семейные отношения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717032"/>
            <a:ext cx="8352928" cy="201622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/>
            <a:r>
              <a:rPr lang="ru-RU" sz="3300" dirty="0" smtClean="0">
                <a:solidFill>
                  <a:schemeClr val="bg1"/>
                </a:solidFill>
              </a:rPr>
              <a:t>План урока:</a:t>
            </a:r>
          </a:p>
          <a:p>
            <a:pPr algn="ctr"/>
            <a:r>
              <a:rPr lang="ru-RU" sz="3300" b="1" dirty="0" smtClean="0">
                <a:solidFill>
                  <a:schemeClr val="bg1"/>
                </a:solidFill>
              </a:rPr>
              <a:t>1. Зачем люди создают семьи.</a:t>
            </a:r>
          </a:p>
          <a:p>
            <a:pPr algn="ctr"/>
            <a:r>
              <a:rPr lang="ru-RU" sz="3300" b="1" dirty="0" smtClean="0">
                <a:solidFill>
                  <a:schemeClr val="bg1"/>
                </a:solidFill>
              </a:rPr>
              <a:t>2. Если семья не выполняет своих обязанностей.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0" y="870036"/>
            <a:ext cx="9144000" cy="507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kumimoji="0" lang="ru-RU" sz="3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Параграф 3, с. </a:t>
            </a:r>
            <a:r>
              <a:rPr kumimoji="0" lang="ru-RU" sz="35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26-28 </a:t>
            </a:r>
            <a:r>
              <a:rPr kumimoji="0" lang="ru-RU" sz="35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устно </a:t>
            </a:r>
            <a:endParaRPr kumimoji="0" lang="ru-RU" sz="35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Задание на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выбор: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Написать небольшое сочинение на тему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 Я и моя семья»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Нарисовать иллюстрации к любым правам ребенка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44625"/>
          <a:ext cx="9144000" cy="7174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648071">
                <a:tc gridSpan="2"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Семья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91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53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Семья образуется, когда мужчина и женщина </a:t>
                      </a:r>
                      <a:r>
                        <a:rPr lang="ru-RU" sz="28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вступают в брак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других семьях происходит </a:t>
                      </a:r>
                      <a:r>
                        <a:rPr lang="ru-RU" sz="280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объединение на родственной основе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(бабушка и внуки, тёти и их племянники, одинокие сестры и т.д.)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449113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2574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Основа такой семьи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взаимное чувство любви, стремление создать уютный дом, родить и воспитать детей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Основа такой семьи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желание помогать друг другу, заботится о малых детях и стариках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H="1">
            <a:off x="2051720" y="764704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300192" y="764704"/>
            <a:ext cx="792088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411760" y="407707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732240" y="407707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06399"/>
            <a:ext cx="9144000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Семья</a:t>
            </a:r>
            <a:r>
              <a:rPr kumimoji="0" lang="ru-RU" sz="4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это </a:t>
            </a:r>
            <a:r>
              <a:rPr kumimoji="0" lang="ru-RU" sz="4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социальная группа,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основанная на родственных связях (по браку, по крови).</a:t>
            </a:r>
            <a:endParaRPr kumimoji="0" lang="ru-RU" sz="4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040925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000" dirty="0" smtClean="0"/>
              <a:t>Признаки семьи: </a:t>
            </a:r>
          </a:p>
          <a:p>
            <a:r>
              <a:rPr lang="ru-RU" sz="3000" u="sng" dirty="0" smtClean="0"/>
              <a:t>- объединение лиц связанных браком или родством;</a:t>
            </a:r>
            <a:endParaRPr lang="ru-RU" sz="3000" dirty="0" smtClean="0"/>
          </a:p>
          <a:p>
            <a:r>
              <a:rPr lang="ru-RU" sz="3000" u="sng" dirty="0" smtClean="0"/>
              <a:t>- чувство любви и привязанности;</a:t>
            </a:r>
            <a:endParaRPr lang="ru-RU" sz="3000" dirty="0" smtClean="0"/>
          </a:p>
          <a:p>
            <a:r>
              <a:rPr lang="ru-RU" sz="3000" u="sng" dirty="0" smtClean="0"/>
              <a:t>- взаимная ответственность;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u="sng" dirty="0" smtClean="0"/>
              <a:t>- общее хозяйство;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u="sng" dirty="0" smtClean="0"/>
              <a:t>- совместный отдых;</a:t>
            </a:r>
            <a:endParaRPr lang="ru-RU" sz="3000" dirty="0" smtClean="0"/>
          </a:p>
          <a:p>
            <a:r>
              <a:rPr lang="ru-RU" sz="3000" u="sng" dirty="0" smtClean="0"/>
              <a:t>- совместное проживание;</a:t>
            </a:r>
            <a:endParaRPr lang="ru-RU" sz="3000" dirty="0" smtClean="0"/>
          </a:p>
          <a:p>
            <a:r>
              <a:rPr lang="ru-RU" sz="3000" u="sng" dirty="0" smtClean="0"/>
              <a:t>- общий семейный бюджет;</a:t>
            </a:r>
            <a:endParaRPr lang="ru-RU" sz="3000" dirty="0" smtClean="0"/>
          </a:p>
          <a:p>
            <a:r>
              <a:rPr lang="ru-RU" sz="3000" u="sng" dirty="0" smtClean="0"/>
              <a:t>- воспитание детей, забота о старшем поколении</a:t>
            </a:r>
            <a:r>
              <a:rPr lang="ru-RU" sz="3000" dirty="0" smtClean="0"/>
              <a:t> </a:t>
            </a:r>
            <a:endParaRPr lang="ru-RU" sz="3000" dirty="0"/>
          </a:p>
        </p:txBody>
      </p:sp>
      <p:pic>
        <p:nvPicPr>
          <p:cNvPr id="30723" name="Picture 3" descr="http://uln.estate/img/1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0"/>
            <a:ext cx="5580112" cy="242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24744"/>
            <a:ext cx="15121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908720"/>
            <a:ext cx="13990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-180528" y="0"/>
            <a:ext cx="95770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00" b="1" i="1" dirty="0" smtClean="0"/>
              <a:t>Семья находится по защитой государства </a:t>
            </a:r>
            <a:endParaRPr lang="ru-RU" sz="33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68760"/>
            <a:ext cx="2915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b="1" dirty="0" smtClean="0"/>
              <a:t>Ст. 38 Конституции </a:t>
            </a:r>
            <a:endParaRPr lang="ru-RU" sz="3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636912"/>
            <a:ext cx="5364088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dirty="0" smtClean="0"/>
              <a:t>Материнство и детство, семья находятся под защитой государства. Забота о детях, их воспитание - равное право и обязанность родителей. Трудоспособные дети, достигшие 18 лет, должны заботиться о нетрудоспособных родителях.</a:t>
            </a:r>
          </a:p>
          <a:p>
            <a:endParaRPr lang="ru-RU" sz="3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3573016"/>
            <a:ext cx="248376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/>
              <a:t>фрагмент из </a:t>
            </a:r>
            <a:r>
              <a:rPr lang="ru-RU" sz="3000" b="1" dirty="0" smtClean="0"/>
              <a:t>Семейного кодекса </a:t>
            </a:r>
          </a:p>
          <a:p>
            <a:r>
              <a:rPr lang="ru-RU" sz="3000" dirty="0" smtClean="0"/>
              <a:t>на стр. 28 учебника.</a:t>
            </a:r>
            <a:endParaRPr lang="ru-RU" sz="30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851920" y="54868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236296" y="764704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1"/>
          <p:cNvSpPr>
            <a:spLocks noChangeArrowheads="1"/>
          </p:cNvSpPr>
          <p:nvPr/>
        </p:nvSpPr>
        <p:spPr bwMode="auto">
          <a:xfrm>
            <a:off x="0" y="1010987"/>
            <a:ext cx="91440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500" b="0" i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строит детские сады, школы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больницы, стадионы, дома творчества, театры и т.д.</a:t>
            </a:r>
            <a:r>
              <a:rPr lang="ru-RU" sz="25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500" b="0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500" b="0" i="1" u="sng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гарантирует бесплатное среднее образование </a:t>
            </a:r>
            <a:r>
              <a:rPr kumimoji="0" lang="ru-RU" sz="2500" b="0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медицинское обслуживание;</a:t>
            </a:r>
            <a:endParaRPr kumimoji="0" lang="ru-RU" sz="25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500" b="0" i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выплачивает материнский капитал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500" b="0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5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денежное пособие по беременности и родам, при рождении ребенка, на малолетних детей.</a:t>
            </a:r>
            <a:endParaRPr kumimoji="0" lang="ru-RU" sz="25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5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500" b="0" i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осуществляет помощь многодетным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малообеспеченным</a:t>
            </a:r>
            <a:r>
              <a:rPr lang="ru-RU" sz="25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500" i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семьям</a:t>
            </a:r>
            <a:r>
              <a:rPr lang="ru-RU" sz="25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государственная программа «Дети России» особое внимание уделяет оказанию помощи  детям-сиротам, детям-инвалидам;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500" b="0" i="1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помогает  семьям приобрести жилье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5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-21886" y="-9927"/>
            <a:ext cx="918777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5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иды помощи, которые государство оказывает семьям</a:t>
            </a:r>
            <a:endParaRPr kumimoji="0" lang="ru-RU" sz="2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s://ds04.infourok.ru/uploads/ex/1181/0000e858-1ffed28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0" y="1120605"/>
            <a:ext cx="9144000" cy="54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Ребенком признается лицо, не достигшее возраста восемнадцати лет (совершеннолетия)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имеет право:</a:t>
            </a:r>
            <a:endParaRPr kumimoji="0" lang="ru-RU" sz="2700" b="1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 жить и воспитываться в семье;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 знать своих родителей, право на их заботу о себе;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 на воспитание своими родителями;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 на совместное с ними проживание;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на общение с обоими родителями, дедушкой, бабушкой, братьями, сестрами и другими родственниками;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ребенок имеет право на защиту своих прав и законных интересов;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 ребенка на имя, фамилию и отчество;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право на имущество.</a:t>
            </a:r>
            <a:endParaRPr kumimoji="0" lang="ru-RU" sz="2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0" y="446983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права ребенка</a:t>
            </a:r>
            <a:endParaRPr kumimoji="0" lang="ru-RU" sz="3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dirty="0" smtClean="0">
                <a:latin typeface="Arial Narrow" pitchFamily="34" charset="0"/>
              </a:rPr>
              <a:t>Первое и главное, что требуется от детей, это учиться</a:t>
            </a:r>
            <a:r>
              <a:rPr lang="ru-RU" sz="2700" dirty="0" smtClean="0">
                <a:latin typeface="Arial Narrow" pitchFamily="34" charset="0"/>
              </a:rPr>
              <a:t/>
            </a:r>
            <a:br>
              <a:rPr lang="ru-RU" sz="2700" dirty="0" smtClean="0">
                <a:latin typeface="Arial Narrow" pitchFamily="34" charset="0"/>
              </a:rPr>
            </a:br>
            <a:r>
              <a:rPr lang="ru-RU" sz="2300" dirty="0" smtClean="0">
                <a:latin typeface="Arial Narrow" pitchFamily="34" charset="0"/>
              </a:rPr>
              <a:t>(</a:t>
            </a:r>
            <a:r>
              <a:rPr lang="ru-RU" sz="2300" dirty="0" smtClean="0">
                <a:latin typeface="Arial Narrow" pitchFamily="34" charset="0"/>
              </a:rPr>
              <a:t>Согласно </a:t>
            </a:r>
            <a:r>
              <a:rPr lang="ru-RU" sz="2300" dirty="0" smtClean="0">
                <a:latin typeface="Arial Narrow" pitchFamily="34" charset="0"/>
              </a:rPr>
              <a:t>Федеральному закону </a:t>
            </a:r>
            <a:r>
              <a:rPr lang="ru-RU" sz="2300" dirty="0" smtClean="0">
                <a:latin typeface="Arial Narrow" pitchFamily="34" charset="0"/>
              </a:rPr>
              <a:t>№ 273-ФЗ </a:t>
            </a:r>
            <a:r>
              <a:rPr lang="ru-RU" sz="2300" u="sng" dirty="0" smtClean="0">
                <a:latin typeface="Arial Narrow" pitchFamily="34" charset="0"/>
              </a:rPr>
              <a:t>начальное общее, основное общее и среднее общее образование являются обязательными</a:t>
            </a:r>
            <a:r>
              <a:rPr lang="ru-RU" sz="2300" dirty="0" smtClean="0">
                <a:latin typeface="Arial Narrow" pitchFamily="34" charset="0"/>
              </a:rPr>
              <a:t>);</a:t>
            </a:r>
          </a:p>
          <a:p>
            <a:pPr algn="just"/>
            <a:r>
              <a:rPr lang="ru-RU" sz="2800" b="1" dirty="0" smtClean="0">
                <a:latin typeface="Arial Narrow" pitchFamily="34" charset="0"/>
              </a:rPr>
              <a:t>Несовершеннолетний гражданин должен соблюдать </a:t>
            </a:r>
            <a:r>
              <a:rPr lang="ru-RU" sz="2800" b="1" dirty="0" smtClean="0">
                <a:latin typeface="Arial Narrow" pitchFamily="34" charset="0"/>
              </a:rPr>
              <a:t>правила </a:t>
            </a:r>
            <a:r>
              <a:rPr lang="ru-RU" sz="2800" b="1" dirty="0" smtClean="0">
                <a:latin typeface="Arial Narrow" pitchFamily="34" charset="0"/>
              </a:rPr>
              <a:t>поведения в различных </a:t>
            </a:r>
            <a:r>
              <a:rPr lang="ru-RU" sz="2800" b="1" dirty="0" smtClean="0">
                <a:latin typeface="Arial Narrow" pitchFamily="34" charset="0"/>
              </a:rPr>
              <a:t>заведениях (школа, театр, дом творчества, музей и т.д.);</a:t>
            </a:r>
          </a:p>
          <a:p>
            <a:pPr algn="just"/>
            <a:r>
              <a:rPr lang="ru-RU" sz="2800" b="1" dirty="0" smtClean="0">
                <a:latin typeface="Arial Narrow" pitchFamily="34" charset="0"/>
              </a:rPr>
              <a:t>Соблюдать стандартные правила </a:t>
            </a:r>
            <a:r>
              <a:rPr lang="ru-RU" sz="2800" b="1" dirty="0" smtClean="0">
                <a:latin typeface="Arial Narrow" pitchFamily="34" charset="0"/>
              </a:rPr>
              <a:t>гигиены</a:t>
            </a:r>
            <a:r>
              <a:rPr lang="ru-RU" sz="2800" dirty="0" smtClean="0"/>
              <a:t>; </a:t>
            </a:r>
            <a:endParaRPr lang="ru-RU" sz="2800" dirty="0" smtClean="0"/>
          </a:p>
          <a:p>
            <a:pPr algn="just"/>
            <a:r>
              <a:rPr lang="ru-RU" sz="2800" b="1" dirty="0" smtClean="0">
                <a:latin typeface="Arial Narrow" pitchFamily="34" charset="0"/>
              </a:rPr>
              <a:t>Уважать </a:t>
            </a:r>
            <a:r>
              <a:rPr lang="ru-RU" sz="2800" b="1" dirty="0" smtClean="0">
                <a:latin typeface="Arial Narrow" pitchFamily="34" charset="0"/>
              </a:rPr>
              <a:t>старших</a:t>
            </a:r>
            <a:r>
              <a:rPr lang="ru-RU" sz="2800" b="1" dirty="0" smtClean="0">
                <a:latin typeface="Arial Narrow" pitchFamily="34" charset="0"/>
              </a:rPr>
              <a:t>;</a:t>
            </a:r>
          </a:p>
          <a:p>
            <a:pPr algn="just"/>
            <a:r>
              <a:rPr lang="ru-RU" sz="2800" b="1" dirty="0" smtClean="0">
                <a:latin typeface="Arial Narrow" pitchFamily="34" charset="0"/>
              </a:rPr>
              <a:t>Бережно относится </a:t>
            </a:r>
            <a:r>
              <a:rPr lang="ru-RU" sz="2800" b="1" dirty="0" smtClean="0">
                <a:latin typeface="Arial Narrow" pitchFamily="34" charset="0"/>
              </a:rPr>
              <a:t>к имуществу</a:t>
            </a:r>
            <a:r>
              <a:rPr lang="ru-RU" sz="2800" b="1" dirty="0" smtClean="0">
                <a:latin typeface="Arial Narrow" pitchFamily="34" charset="0"/>
              </a:rPr>
              <a:t>;</a:t>
            </a:r>
          </a:p>
          <a:p>
            <a:pPr algn="just"/>
            <a:r>
              <a:rPr lang="ru-RU" sz="2800" b="1" dirty="0" smtClean="0">
                <a:latin typeface="Arial Narrow" pitchFamily="34" charset="0"/>
              </a:rPr>
              <a:t>Должен помогать родителям </a:t>
            </a:r>
            <a:r>
              <a:rPr lang="ru-RU" sz="2800" b="1" dirty="0" smtClean="0">
                <a:latin typeface="Arial Narrow" pitchFamily="34" charset="0"/>
              </a:rPr>
              <a:t>по дому; </a:t>
            </a:r>
            <a:endParaRPr lang="ru-RU" sz="2800" b="1" dirty="0" smtClean="0">
              <a:latin typeface="Arial Narrow" pitchFamily="34" charset="0"/>
            </a:endParaRPr>
          </a:p>
          <a:p>
            <a:r>
              <a:rPr lang="ru-RU" sz="2800" b="1" dirty="0" smtClean="0">
                <a:latin typeface="Arial Narrow" pitchFamily="34" charset="0"/>
              </a:rPr>
              <a:t>Заботится о близких.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7030A0"/>
                </a:solidFill>
                <a:latin typeface="Arial Narrow" pitchFamily="34" charset="0"/>
              </a:rPr>
              <a:t>А также несовершеннолетние </a:t>
            </a:r>
            <a:r>
              <a:rPr lang="ru-RU" sz="2700" b="1" dirty="0" smtClean="0">
                <a:solidFill>
                  <a:srgbClr val="7030A0"/>
                </a:solidFill>
                <a:latin typeface="Arial Narrow" pitchFamily="34" charset="0"/>
              </a:rPr>
              <a:t>лица могут привлекаться </a:t>
            </a:r>
            <a:r>
              <a:rPr lang="ru-RU" sz="2700" b="1" dirty="0" smtClean="0">
                <a:solidFill>
                  <a:srgbClr val="7030A0"/>
                </a:solidFill>
                <a:latin typeface="Arial Narrow" pitchFamily="34" charset="0"/>
              </a:rPr>
              <a:t>к административной ответственности с 16- лет, а к уголовной ответственности с 14- лет (за особо тяжкие преступления). </a:t>
            </a:r>
            <a:r>
              <a:rPr lang="ru-RU" sz="2700" b="1" dirty="0" smtClean="0">
                <a:solidFill>
                  <a:srgbClr val="FF0000"/>
                </a:solidFill>
                <a:latin typeface="Arial Narrow" pitchFamily="34" charset="0"/>
              </a:rPr>
              <a:t>При </a:t>
            </a:r>
            <a:r>
              <a:rPr lang="ru-RU" sz="2700" b="1" dirty="0" smtClean="0">
                <a:solidFill>
                  <a:srgbClr val="FF0000"/>
                </a:solidFill>
                <a:latin typeface="Arial Narrow" pitchFamily="34" charset="0"/>
              </a:rPr>
              <a:t>этом, незнание закона не освобождает от </a:t>
            </a:r>
            <a:r>
              <a:rPr lang="ru-RU" sz="2700" b="1" dirty="0" smtClean="0">
                <a:solidFill>
                  <a:srgbClr val="FF0000"/>
                </a:solidFill>
                <a:latin typeface="Arial Narrow" pitchFamily="34" charset="0"/>
              </a:rPr>
              <a:t>ответственности. </a:t>
            </a:r>
            <a:endParaRPr lang="ru-RU" sz="27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654</TotalTime>
  <Words>414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Тема урока: Семья и семейные отношения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461</dc:creator>
  <cp:lastModifiedBy>albina</cp:lastModifiedBy>
  <cp:revision>39</cp:revision>
  <dcterms:created xsi:type="dcterms:W3CDTF">2017-10-10T07:43:07Z</dcterms:created>
  <dcterms:modified xsi:type="dcterms:W3CDTF">2017-10-17T16:30:19Z</dcterms:modified>
</cp:coreProperties>
</file>