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574" y="580316"/>
            <a:ext cx="73277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Batang" panose="02030600000101010101" pitchFamily="18" charset="-127"/>
                <a:ea typeface="Batang" panose="02030600000101010101" pitchFamily="18" charset="-127"/>
                <a:cs typeface="Aharoni" panose="02010803020104030203" pitchFamily="2" charset="-79"/>
              </a:rPr>
              <a:t>Сотрудничество с родителями по приобщению детей к чтению</a:t>
            </a:r>
            <a:endParaRPr lang="ru-RU" sz="2800" b="1" dirty="0">
              <a:latin typeface="Batang" panose="02030600000101010101" pitchFamily="18" charset="-127"/>
              <a:ea typeface="Batang" panose="02030600000101010101" pitchFamily="18" charset="-127"/>
              <a:cs typeface="Aharoni" panose="02010803020104030203" pitchFamily="2" charset="-79"/>
            </a:endParaRPr>
          </a:p>
        </p:txBody>
      </p:sp>
      <p:pic>
        <p:nvPicPr>
          <p:cNvPr id="1028" name="Picture 4" descr="http://det-rezh.ucoz.ru/NEW/2019/27166458_mfyiv_1-1-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27653"/>
            <a:ext cx="4023443" cy="330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091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620" y="336055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a typeface="Batang" panose="02030600000101010101" pitchFamily="18" charset="-127"/>
              </a:rPr>
              <a:t>Чтение – это один из истоков мышления и умственного развития</a:t>
            </a:r>
          </a:p>
          <a:p>
            <a:pPr algn="r"/>
            <a:r>
              <a:rPr lang="ru-RU" sz="2400" b="1" dirty="0" smtClean="0">
                <a:solidFill>
                  <a:srgbClr val="FF0000"/>
                </a:solidFill>
                <a:ea typeface="Batang" panose="02030600000101010101" pitchFamily="18" charset="-127"/>
              </a:rPr>
              <a:t>В . А. Сухомлинский</a:t>
            </a:r>
            <a: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sz="24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492896"/>
            <a:ext cx="784887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a typeface="Batang" panose="02030600000101010101" pitchFamily="18" charset="-127"/>
              </a:rPr>
              <a:t>РОДИТЕЛИ – основные проводники между ребенком и печатным художественным словом.</a:t>
            </a:r>
          </a:p>
          <a:p>
            <a:endParaRPr lang="ru-RU" sz="2800" b="1" dirty="0">
              <a:ea typeface="Batang" panose="02030600000101010101" pitchFamily="18" charset="-127"/>
            </a:endParaRPr>
          </a:p>
          <a:p>
            <a:r>
              <a:rPr lang="ru-RU" sz="3600" b="1" dirty="0" smtClean="0">
                <a:ea typeface="Batang" panose="02030600000101010101" pitchFamily="18" charset="-127"/>
              </a:rPr>
              <a:t>Задача воспитателей</a:t>
            </a:r>
            <a:r>
              <a:rPr lang="ru-RU" sz="2800" b="1" dirty="0" smtClean="0">
                <a:ea typeface="Batang" panose="02030600000101010101" pitchFamily="18" charset="-127"/>
              </a:rPr>
              <a:t> – убедить родителей в пользе чтения детям, помочь научиться разбираться в огромном книжном рынке для детей.</a:t>
            </a:r>
          </a:p>
          <a:p>
            <a:endParaRPr lang="ru-RU" sz="2800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45776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3413" algn="just"/>
            <a:r>
              <a:rPr lang="ru-RU" sz="2200" dirty="0" smtClean="0"/>
              <a:t>При </a:t>
            </a:r>
            <a:r>
              <a:rPr lang="ru-RU" sz="2200" dirty="0"/>
              <a:t>приобщении ребенка к </a:t>
            </a:r>
            <a:r>
              <a:rPr lang="ru-RU" sz="2200" dirty="0" smtClean="0"/>
              <a:t>чтению некоторые родители сталкиваются с проблемой удержания детского внимания , неумением заинтересовать дошкольника сюжетом произведения. В результате они оставляют это занятие, считая, что ребенку просто не интересно. И детские книжки пылятся на полках.</a:t>
            </a:r>
          </a:p>
          <a:p>
            <a:pPr indent="633413" algn="just"/>
            <a:r>
              <a:rPr lang="ru-RU" sz="2200" dirty="0" smtClean="0"/>
              <a:t>Изменить сложившую ситуацию поможет организация взаимодействия в этом направлении  педагогов и родителей.</a:t>
            </a:r>
          </a:p>
          <a:p>
            <a:pPr indent="633413" algn="just"/>
            <a:r>
              <a:rPr lang="ru-RU" sz="2200" dirty="0" smtClean="0"/>
              <a:t>Дошкольный возраст – время  активного становления ребенка как читателя, требующее внимания и кропотливой работы педагогов и родителей.</a:t>
            </a:r>
            <a:endParaRPr lang="ru-RU" sz="2200" dirty="0"/>
          </a:p>
        </p:txBody>
      </p:sp>
      <p:pic>
        <p:nvPicPr>
          <p:cNvPr id="2050" name="Picture 2" descr="https://us.123rf.com/450wm/jtxie/jtxie1211/jtxie121100030/16262421-family-reading-story-to-children.jpg?ver=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524121"/>
            <a:ext cx="1866818" cy="222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272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45051"/>
            <a:ext cx="81369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>
                <a:solidFill>
                  <a:srgbClr val="FF0000"/>
                </a:solidFill>
              </a:rPr>
              <a:t>Без чтения нет настоящего образования, нет и не может быть ни вкуса, ни слова, ни многосторонней шири понимания; Гёте и Шекспир равняются целому университету. Чтением человек переживает века.</a:t>
            </a:r>
            <a:r>
              <a:rPr lang="ru-RU" sz="2000" b="1" dirty="0">
                <a:solidFill>
                  <a:srgbClr val="FF0000"/>
                </a:solidFill>
              </a:rPr>
              <a:t/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Александр Герцен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1988840"/>
            <a:ext cx="57606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/>
              <a:t>Регулярное чтение –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/>
              <a:t> </a:t>
            </a:r>
            <a:r>
              <a:rPr lang="ru-RU" sz="2400" dirty="0" smtClean="0"/>
              <a:t>обогащает словарный запас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развивает интеллект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развивает грамотную и красивую речь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дает новые познания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формирует усидчивость</a:t>
            </a:r>
            <a:endParaRPr lang="ru-RU" sz="2400" dirty="0"/>
          </a:p>
        </p:txBody>
      </p:sp>
      <p:pic>
        <p:nvPicPr>
          <p:cNvPr id="3074" name="Picture 2" descr="https://ds04.infourok.ru/uploads/ex/0e4e/00085f35-19003f90/hello_html_m5912a51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319" y="1981735"/>
            <a:ext cx="259594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439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34694"/>
            <a:ext cx="7704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>
                <a:solidFill>
                  <a:srgbClr val="FF0000"/>
                </a:solidFill>
              </a:rPr>
              <a:t>Не так важно научить детей читать, намного важнее научить детей обдумывать то, что они </a:t>
            </a:r>
            <a:r>
              <a:rPr lang="ru-RU" sz="2400" b="1" i="1" dirty="0" smtClean="0">
                <a:solidFill>
                  <a:srgbClr val="FF0000"/>
                </a:solidFill>
              </a:rPr>
              <a:t>читают!</a:t>
            </a:r>
            <a:endParaRPr lang="ru-RU" dirty="0" smtClean="0">
              <a:solidFill>
                <a:srgbClr val="FF0000"/>
              </a:solidFill>
            </a:endParaRP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Джордж </a:t>
            </a:r>
            <a:r>
              <a:rPr lang="ru-RU" dirty="0" err="1">
                <a:solidFill>
                  <a:srgbClr val="FF0000"/>
                </a:solidFill>
              </a:rPr>
              <a:t>Карлин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7318" y="1988840"/>
            <a:ext cx="7632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/>
              <a:t>Развитие психофизических процессов: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Память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Внимание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Воображение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Фонематический слух </a:t>
            </a:r>
            <a:endParaRPr lang="ru-RU" sz="2400" dirty="0"/>
          </a:p>
        </p:txBody>
      </p:sp>
      <p:pic>
        <p:nvPicPr>
          <p:cNvPr id="4100" name="Picture 4" descr="https://3.bp.blogspot.com/-EncoBV6TIJI/WF-rMnXJNcI/AAAAAAAAAks/KI3VzXiCq-oLLMJSw_5XEglCNLvr71TWACEw/s320/10107085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27161"/>
            <a:ext cx="22288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852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>
                <a:solidFill>
                  <a:srgbClr val="FF0000"/>
                </a:solidFill>
              </a:rPr>
              <a:t>Если кто-нибудь рядом с вами погрузился в чтение книжки, то считайте, что его нет подле вас — он где-то в другом месте; он никак не связан с вами — он общается с другими </a:t>
            </a:r>
            <a:r>
              <a:rPr lang="ru-RU" b="1" i="1" dirty="0" smtClean="0">
                <a:solidFill>
                  <a:srgbClr val="FF0000"/>
                </a:solidFill>
              </a:rPr>
              <a:t>людьми.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r"/>
            <a:r>
              <a:rPr lang="ru-RU" b="1" dirty="0" smtClean="0">
                <a:solidFill>
                  <a:srgbClr val="FF0000"/>
                </a:solidFill>
              </a:rPr>
              <a:t>Карел </a:t>
            </a:r>
            <a:r>
              <a:rPr lang="ru-RU" b="1" dirty="0">
                <a:solidFill>
                  <a:srgbClr val="FF0000"/>
                </a:solidFill>
              </a:rPr>
              <a:t>Чапек «Как читают книги»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4109" y="2060848"/>
            <a:ext cx="78182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Работа воспитателей и родителей по приобщению детей к книге должна быть: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систематической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грамотно организованной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посвященной одной цели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/>
              <a:t>методически разнообразной</a:t>
            </a:r>
            <a:endParaRPr lang="ru-RU" sz="2400" dirty="0"/>
          </a:p>
        </p:txBody>
      </p:sp>
      <p:pic>
        <p:nvPicPr>
          <p:cNvPr id="5122" name="Picture 2" descr="https://banner2.kisspng.com/20180223/uyq/kisspng-child-u4eb2u5b50u5173u7cfb-reading-picture-book-cute-cartoon-5a8ff94dbca325.45937262151938490977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852936"/>
            <a:ext cx="2448272" cy="272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578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6632"/>
            <a:ext cx="79208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>
                <a:solidFill>
                  <a:srgbClr val="FF0000"/>
                </a:solidFill>
              </a:rPr>
              <a:t>Что бы вы ни делали, чем бы вы не занимались, вам всегда понадобится умный и верный помощник </a:t>
            </a:r>
            <a:r>
              <a:rPr lang="ru-RU" sz="2000" b="1" i="1" dirty="0" smtClean="0">
                <a:solidFill>
                  <a:srgbClr val="FF0000"/>
                </a:solidFill>
              </a:rPr>
              <a:t>- книга</a:t>
            </a:r>
            <a:r>
              <a:rPr lang="ru-RU" sz="2000" b="1" i="1" dirty="0">
                <a:solidFill>
                  <a:srgbClr val="FF0000"/>
                </a:solidFill>
              </a:rPr>
              <a:t>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Самуил Маршак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2113" y="1556792"/>
            <a:ext cx="7637027" cy="4262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Формы сотрудничества с родителями: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индивидуальное консультирование,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папки с рекомендациями, пожеланиями, советами,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семинары – практикумы,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круглый стол,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родительская гостиная,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тренинги,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развлечения, викторин, досуги,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err="1" smtClean="0"/>
              <a:t>фотопрезентации</a:t>
            </a:r>
            <a:r>
              <a:rPr lang="ru-RU" dirty="0" smtClean="0"/>
              <a:t>,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/>
              <a:t>фотовыставки</a:t>
            </a:r>
            <a:endParaRPr lang="ru-RU" dirty="0"/>
          </a:p>
        </p:txBody>
      </p:sp>
      <p:pic>
        <p:nvPicPr>
          <p:cNvPr id="6146" name="Picture 2" descr="https://4.bp.blogspot.com/-UTPovt67lsc/V-A07W1882I/AAAAAAAADes/QI5GYGAkwowSpaNbrHINfCOrzNrJqaZfQCLcB/s1600/elsossz%25C3%25BCl%25C3%25B6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97152"/>
            <a:ext cx="293679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942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g02.kupiprodai.ru/092017/150635609229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96951"/>
            <a:ext cx="4457075" cy="318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3428" y="1052736"/>
            <a:ext cx="76304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>
                <a:solidFill>
                  <a:srgbClr val="FF0000"/>
                </a:solidFill>
              </a:rPr>
              <a:t>Книга — великая вещь, пока человек умеет ею </a:t>
            </a:r>
            <a:r>
              <a:rPr lang="ru-RU" sz="3200" b="1" i="1" dirty="0" smtClean="0">
                <a:solidFill>
                  <a:srgbClr val="FF0000"/>
                </a:solidFill>
              </a:rPr>
              <a:t>пользоваться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pPr algn="r"/>
            <a:r>
              <a:rPr lang="ru-RU" sz="2000" dirty="0" smtClean="0">
                <a:solidFill>
                  <a:srgbClr val="FF0000"/>
                </a:solidFill>
              </a:rPr>
              <a:t>Александр </a:t>
            </a:r>
            <a:r>
              <a:rPr lang="ru-RU" sz="2000" dirty="0">
                <a:solidFill>
                  <a:srgbClr val="FF0000"/>
                </a:solidFill>
              </a:rPr>
              <a:t>Блок</a:t>
            </a:r>
          </a:p>
        </p:txBody>
      </p:sp>
    </p:spTree>
    <p:extLst>
      <p:ext uri="{BB962C8B-B14F-4D97-AF65-F5344CB8AC3E}">
        <p14:creationId xmlns:p14="http://schemas.microsoft.com/office/powerpoint/2010/main" val="2360034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</TotalTime>
  <Words>348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USER874365</dc:creator>
  <cp:lastModifiedBy>USER874365</cp:lastModifiedBy>
  <cp:revision>6</cp:revision>
  <dcterms:created xsi:type="dcterms:W3CDTF">2018-12-18T08:22:08Z</dcterms:created>
  <dcterms:modified xsi:type="dcterms:W3CDTF">2018-12-18T09:18:57Z</dcterms:modified>
</cp:coreProperties>
</file>