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480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7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744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449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5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35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895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05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921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42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544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C99E0-3733-44FB-8FDD-BFC2F2ED7AAB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D0D6F-2D50-4E8B-A422-7EC6D961FA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48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614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ПРАВА И ОБЯЗАННОСТИ В СЕМЬЕ</a:t>
            </a:r>
            <a:r>
              <a:rPr lang="en-US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/>
            </a:r>
            <a:br>
              <a:rPr lang="en-US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en-US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FAMILY RIGHTS AND RESPONSIBILITIES</a:t>
            </a:r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(интегрированный урок обществознания и</a:t>
            </a:r>
            <a:br>
              <a:rPr lang="ru-RU" sz="3200" dirty="0" smtClean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английского языка для учащихся 7 – 8 классов)</a:t>
            </a:r>
            <a:endParaRPr lang="ru-RU" sz="32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ru-RU" sz="32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ПРЕЗЕНТАЦИЯ УРОКА</a:t>
            </a:r>
            <a:endParaRPr lang="ru-RU" sz="32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304" y="5482161"/>
            <a:ext cx="25500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latin typeface="Arial Narrow" panose="020B0606020202030204" pitchFamily="34" charset="0"/>
              </a:rPr>
              <a:t>Чертова Е.В., </a:t>
            </a:r>
          </a:p>
          <a:p>
            <a:r>
              <a:rPr lang="ru-RU" sz="1400" i="1" dirty="0" smtClean="0">
                <a:latin typeface="Arial Narrow" panose="020B0606020202030204" pitchFamily="34" charset="0"/>
              </a:rPr>
              <a:t>учитель английского языка,</a:t>
            </a:r>
          </a:p>
          <a:p>
            <a:r>
              <a:rPr lang="ru-RU" sz="1400" i="1" dirty="0" smtClean="0">
                <a:latin typeface="Arial Narrow" panose="020B0606020202030204" pitchFamily="34" charset="0"/>
              </a:rPr>
              <a:t>Ищенко М.Г.,</a:t>
            </a:r>
          </a:p>
          <a:p>
            <a:r>
              <a:rPr lang="ru-RU" sz="1400" i="1" dirty="0">
                <a:latin typeface="Arial Narrow" panose="020B0606020202030204" pitchFamily="34" charset="0"/>
              </a:rPr>
              <a:t>у</a:t>
            </a:r>
            <a:r>
              <a:rPr lang="ru-RU" sz="1400" i="1" dirty="0" smtClean="0">
                <a:latin typeface="Arial Narrow" panose="020B0606020202030204" pitchFamily="34" charset="0"/>
              </a:rPr>
              <a:t>читель обществознания</a:t>
            </a:r>
            <a:endParaRPr lang="ru-RU" sz="14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54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870" y="312949"/>
            <a:ext cx="8654604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AN APPEAL TO PARENTS AND CHILDREN </a:t>
            </a:r>
            <a:endParaRPr lang="ru-RU" sz="4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674" y="3739244"/>
            <a:ext cx="5814391" cy="27272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Dear   parents, …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children, …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You  should V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       shouldn’t V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8" name="Picture 8" descr="https://image.freepik.com/free-vector/rules-of-family-life_23-214752788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0555" y="1545456"/>
            <a:ext cx="5127285" cy="492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2370" y="392017"/>
            <a:ext cx="2820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i="1" dirty="0">
                <a:latin typeface="Arial Narrow" panose="020B0606020202030204" pitchFamily="34" charset="0"/>
              </a:rPr>
              <a:t>5) Закрепление новых знаний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2674" y="1811715"/>
            <a:ext cx="38153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W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e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should appeal to parents and children –to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make our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life more bright.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W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hat advice would you give to your parents? </a:t>
            </a:r>
            <a:r>
              <a:rPr lang="en-US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задание учащимся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</a:p>
          <a:p>
            <a:pPr algn="just"/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What advice would you give to your children? </a:t>
            </a:r>
            <a:r>
              <a:rPr lang="en-US" dirty="0" smtClean="0">
                <a:latin typeface="Times New Roman" panose="02020603050405020304" pitchFamily="18" charset="0"/>
              </a:rPr>
              <a:t>(</a:t>
            </a:r>
            <a:r>
              <a:rPr lang="ru-RU" i="1" dirty="0" smtClean="0">
                <a:latin typeface="Times New Roman" panose="02020603050405020304" pitchFamily="18" charset="0"/>
              </a:rPr>
              <a:t>задание родителям</a:t>
            </a:r>
            <a:r>
              <a:rPr lang="ru-RU" dirty="0" smtClean="0">
                <a:latin typeface="Times New Roman" panose="02020603050405020304" pitchFamily="18" charset="0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81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9135" y="378004"/>
            <a:ext cx="7069428" cy="5106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A FAMILY  - WHAT IS A FAMILY?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895" y="2753414"/>
            <a:ext cx="6605789" cy="3721994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Three new things you have learnt today –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Two things that surprised you –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Two words that are new to you –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One thing that you have already known - 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6146" name="Picture 2" descr="https://img06.rl0.ru/6eafa31734e6ca9822ea02949f00692f/c1418x1600/3.bp.blogspot.com/-xMNCewfFBXo/UIDnw1xp_5I/AAAAAAAAADQ/KxQ-gvsSmYM/s1600/%D0%AF%D0%B1%D0%BB%D0%BE%D0%BA%D0%BE+%D1%81%D0%BB%D0%BE%D0%B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8379" y="1120462"/>
            <a:ext cx="4760184" cy="532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8802" y="378004"/>
            <a:ext cx="15279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000" i="1" dirty="0" smtClean="0">
                <a:latin typeface="Arial Narrow" panose="020B0606020202030204" pitchFamily="34" charset="0"/>
              </a:rPr>
              <a:t>6</a:t>
            </a:r>
            <a:r>
              <a:rPr lang="ru-RU" sz="2000" i="1" dirty="0" smtClean="0">
                <a:latin typeface="Arial Narrow" panose="020B0606020202030204" pitchFamily="34" charset="0"/>
              </a:rPr>
              <a:t>) Рефлексия</a:t>
            </a:r>
            <a:endParaRPr lang="ru-RU" sz="20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85470" y="321973"/>
            <a:ext cx="7842161" cy="734095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A FAMILY  - WHAT IS A FAMILY?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6590" y="321973"/>
            <a:ext cx="29621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Narrow" panose="020B0606020202030204" pitchFamily="34" charset="0"/>
              </a:rPr>
              <a:t>1</a:t>
            </a:r>
            <a:r>
              <a:rPr lang="ru-RU" sz="2000" i="1" dirty="0" smtClean="0">
                <a:latin typeface="Arial Narrow" panose="020B0606020202030204" pitchFamily="34" charset="0"/>
              </a:rPr>
              <a:t>) Организационный этап</a:t>
            </a:r>
            <a:endParaRPr lang="ru-RU" sz="2000" i="1" dirty="0">
              <a:latin typeface="Arial Narrow" panose="020B0606020202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590" y="1790164"/>
            <a:ext cx="2640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latin typeface="Arial Narrow" panose="020B0606020202030204" pitchFamily="34" charset="0"/>
              </a:rPr>
              <a:t> 2)</a:t>
            </a:r>
            <a:r>
              <a:rPr lang="ru-RU" sz="2000" i="1" dirty="0">
                <a:latin typeface="Arial Narrow" panose="020B0606020202030204" pitchFamily="34" charset="0"/>
              </a:rPr>
              <a:t> Постановка цели и задач урока. Мотивация учебной деятельности учащихся</a:t>
            </a:r>
            <a:r>
              <a:rPr lang="ru-RU" sz="2000" i="1" dirty="0" smtClean="0">
                <a:latin typeface="Arial Narrow" panose="020B0606020202030204" pitchFamily="34" charset="0"/>
              </a:rPr>
              <a:t> </a:t>
            </a:r>
            <a:endParaRPr lang="ru-RU" sz="2000" i="1" dirty="0"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533" y="5746397"/>
            <a:ext cx="8713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Полная версия презентации с видеофрагментами </a:t>
            </a:r>
            <a:r>
              <a:rPr lang="en-US" dirty="0" smtClean="0"/>
              <a:t>https</a:t>
            </a:r>
            <a:r>
              <a:rPr lang="en-US" dirty="0"/>
              <a:t>://cloud.mail.ru/public/MMyw/z5euBhg5e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36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4938" y="271769"/>
            <a:ext cx="7261537" cy="68096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A FAMILY  - WHAT IS A FAMILY?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                                   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37595" y="3513296"/>
            <a:ext cx="3039414" cy="105606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A FAMILY</a:t>
            </a:r>
            <a:endParaRPr lang="ru-RU" sz="3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72787" y="5246554"/>
            <a:ext cx="3039414" cy="105606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HUMAN RIGHTS 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92745" y="2362800"/>
            <a:ext cx="3039414" cy="105606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A FAMILY CODE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703971" y="5227625"/>
            <a:ext cx="3039414" cy="105606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OBLIGATIONS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703971" y="2296369"/>
            <a:ext cx="3039414" cy="105606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A MARRIAGE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20719936">
            <a:off x="8434330" y="3639420"/>
            <a:ext cx="2099256" cy="3517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1621195">
            <a:off x="3020988" y="3656109"/>
            <a:ext cx="2099256" cy="3517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018730">
            <a:off x="8481823" y="4563487"/>
            <a:ext cx="2099256" cy="3517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110315">
            <a:off x="3022754" y="4578242"/>
            <a:ext cx="2141166" cy="3517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8939" y="625830"/>
            <a:ext cx="2640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latin typeface="Arial Narrow" panose="020B0606020202030204" pitchFamily="34" charset="0"/>
              </a:rPr>
              <a:t>3) Актуализация знаний</a:t>
            </a:r>
            <a:endParaRPr lang="ru-RU" sz="2000" i="1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4254" y="1245362"/>
            <a:ext cx="50081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3.1. What 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associations do you have with </a:t>
            </a:r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this word? </a:t>
            </a:r>
            <a:endParaRPr lang="ru-RU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4254" y="3797713"/>
            <a:ext cx="2330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3.2. We 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have to add some terms</a:t>
            </a:r>
            <a:endParaRPr lang="ru-RU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80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5791" y="90152"/>
            <a:ext cx="6787167" cy="746975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A FAMILY  - </a:t>
            </a:r>
            <a:r>
              <a:rPr lang="en-US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WHAT IS A FAMILY?</a:t>
            </a: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607638"/>
              </p:ext>
            </p:extLst>
          </p:nvPr>
        </p:nvGraphicFramePr>
        <p:xfrm>
          <a:off x="2578458" y="663694"/>
          <a:ext cx="9334500" cy="6087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4242"/>
                <a:gridCol w="6870258"/>
              </a:tblGrid>
              <a:tr h="6954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 1) </a:t>
                      </a:r>
                      <a:r>
                        <a:rPr lang="en-US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A FAMILY CODE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Семейный кодекс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</a:rPr>
                        <a:t>a)</a:t>
                      </a:r>
                      <a:r>
                        <a:rPr lang="en-US" b="1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</a:rPr>
                        <a:t>IT  IS A COURSE OF ACTION THAT SOMEONE IS REQUIRED TO TAKE, WHETHER </a:t>
                      </a:r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</a:rPr>
                        <a:t>LEGAL OR MORAL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Основной источник семейного права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6854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2) </a:t>
                      </a:r>
                      <a:r>
                        <a:rPr lang="en-US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A MARRIAGE</a:t>
                      </a:r>
                      <a:endParaRPr lang="ru-RU" sz="1800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Брак 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</a:rPr>
                        <a:t>b) THEY ARE MORAL PRINCIPLES OR </a:t>
                      </a:r>
                      <a:r>
                        <a:rPr lang="ru-RU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Arial Narrow" panose="020B0606020202030204" pitchFamily="34" charset="0"/>
                        </a:rPr>
                        <a:t>NORMS, WHICH DESCRIBE CERTAIN STANDARDS OF HUMAN BEHAVIOUR, AND ARE REGULARLY PROTECTED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Добровольный союз одного мужчины и одной женщины с целью создания семьи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123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3) </a:t>
                      </a:r>
                      <a:r>
                        <a:rPr lang="en-US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HUMAN RIGHTS </a:t>
                      </a:r>
                      <a:endParaRPr lang="ru-RU" sz="1800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dirty="0" smtClean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Права человека 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c) IT IS A SOCIALLY OR RITUALLY RECOGNIZED UNION BETWEEN SPOUSES THAT ESTABLISHES RIGHTS AND OBLIGATIONS BETWEEN THEM, BETWEEN THEM AND THEIR CHILDREN, AND BETWEEN THEM AND THEIR IN-LAWS</a:t>
                      </a:r>
                      <a:endParaRPr lang="ru-RU" sz="1800" b="1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– это неотъемлемые права каждого человека, в независимости от его национальности, местожительства, пола, этнической принадлежности, цвета кожи, религии, языка или любых других признаков.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277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4) </a:t>
                      </a:r>
                      <a:r>
                        <a:rPr lang="en-US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OBLIGATIONS </a:t>
                      </a:r>
                      <a:endParaRPr lang="ru-RU" sz="1800" dirty="0" smtClean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800" b="1" kern="1200" dirty="0" smtClean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Обязанности 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d) IT  IS THE PRIME SOURCE OF FAMILY LAW IN THE </a:t>
                      </a:r>
                      <a:r>
                        <a:rPr lang="ru-RU" sz="18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</a:rPr>
                        <a:t>RUSSIAN FEDERATION</a:t>
                      </a:r>
                      <a:endParaRPr lang="ru-RU" sz="1800" b="1" kern="1200" dirty="0" smtClean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То, что подлежит безусловному выполнению кем </a:t>
                      </a:r>
                      <a:r>
                        <a:rPr lang="ru-RU" sz="1800" b="1" kern="1200" dirty="0" err="1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нибудь</a:t>
                      </a:r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что необходимо для выполнения по общественным требованиям или внутренним побуждениям.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b="1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Narrow" panose="020B0606020202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6059" y="263584"/>
            <a:ext cx="2975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i="1" dirty="0" smtClean="0">
                <a:latin typeface="Arial Narrow" panose="020B0606020202030204" pitchFamily="34" charset="0"/>
              </a:rPr>
              <a:t>4</a:t>
            </a:r>
            <a:r>
              <a:rPr lang="ru-RU" sz="2000" i="1" dirty="0" smtClean="0">
                <a:latin typeface="Arial Narrow" panose="020B0606020202030204" pitchFamily="34" charset="0"/>
              </a:rPr>
              <a:t>) Усвоение новых знаний</a:t>
            </a:r>
            <a:endParaRPr lang="ru-RU" sz="2000" i="1" dirty="0">
              <a:latin typeface="Arial Narrow" panose="020B060602020203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87154" y="1222420"/>
            <a:ext cx="3670479" cy="3090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61396" y="2358980"/>
            <a:ext cx="6787168" cy="6460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61396" y="4432477"/>
            <a:ext cx="6787168" cy="8027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61396" y="5780464"/>
            <a:ext cx="6787168" cy="8822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6061" y="1531513"/>
            <a:ext cx="21894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Match 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the </a:t>
            </a:r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terms 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with </a:t>
            </a:r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their definitions</a:t>
            </a:r>
            <a:endParaRPr lang="ru-RU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6060" y="5235260"/>
            <a:ext cx="218940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1-d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2-c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3-b</a:t>
            </a:r>
          </a:p>
          <a:p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4-a</a:t>
            </a:r>
            <a:endParaRPr lang="ru-RU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06059" y="5235260"/>
            <a:ext cx="2189409" cy="13234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 yourself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068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2552" y="493914"/>
            <a:ext cx="7301248" cy="703821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A FAMILY  - </a:t>
            </a:r>
            <a:r>
              <a:rPr lang="en-U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WHAT IS A FAMILY?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2552" y="1197735"/>
            <a:ext cx="7301248" cy="497922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Arial Narrow" panose="020B0606020202030204" pitchFamily="34" charset="0"/>
              </a:rPr>
              <a:t>a</a:t>
            </a:r>
            <a:r>
              <a:rPr lang="en-US" dirty="0">
                <a:latin typeface="Arial Narrow" panose="020B0606020202030204" pitchFamily="34" charset="0"/>
              </a:rPr>
              <a:t> </a:t>
            </a:r>
            <a:r>
              <a:rPr lang="en-US" b="1" dirty="0" smtClean="0">
                <a:latin typeface="Arial Narrow" panose="020B0606020202030204" pitchFamily="34" charset="0"/>
              </a:rPr>
              <a:t>family </a:t>
            </a:r>
            <a:r>
              <a:rPr lang="en-US" dirty="0" smtClean="0">
                <a:latin typeface="Arial Narrow" panose="020B0606020202030204" pitchFamily="34" charset="0"/>
              </a:rPr>
              <a:t>is </a:t>
            </a:r>
            <a:r>
              <a:rPr lang="en-US" dirty="0">
                <a:latin typeface="Arial Narrow" panose="020B0606020202030204" pitchFamily="34" charset="0"/>
              </a:rPr>
              <a:t>a group of people affiliated either </a:t>
            </a:r>
            <a:r>
              <a:rPr lang="en-US" dirty="0" smtClean="0">
                <a:latin typeface="Arial Narrow" panose="020B0606020202030204" pitchFamily="34" charset="0"/>
              </a:rPr>
              <a:t>by </a:t>
            </a:r>
            <a:r>
              <a:rPr lang="en-US" dirty="0">
                <a:latin typeface="Arial Narrow" panose="020B0606020202030204" pitchFamily="34" charset="0"/>
              </a:rPr>
              <a:t>recognized </a:t>
            </a:r>
            <a:r>
              <a:rPr lang="en-US" dirty="0" smtClean="0">
                <a:latin typeface="Arial Narrow" panose="020B0606020202030204" pitchFamily="34" charset="0"/>
              </a:rPr>
              <a:t>birth,</a:t>
            </a:r>
            <a:r>
              <a:rPr lang="en-US" dirty="0">
                <a:latin typeface="Arial Narrow" panose="020B0606020202030204" pitchFamily="34" charset="0"/>
              </a:rPr>
              <a:t> </a:t>
            </a:r>
            <a:r>
              <a:rPr lang="en-US" dirty="0" smtClean="0">
                <a:latin typeface="Arial Narrow" panose="020B0606020202030204" pitchFamily="34" charset="0"/>
              </a:rPr>
              <a:t>by </a:t>
            </a:r>
            <a:r>
              <a:rPr lang="en-US" dirty="0">
                <a:latin typeface="Arial Narrow" panose="020B0606020202030204" pitchFamily="34" charset="0"/>
              </a:rPr>
              <a:t>marriage or any other </a:t>
            </a:r>
            <a:r>
              <a:rPr lang="en-US" dirty="0" smtClean="0">
                <a:latin typeface="Arial Narrow" panose="020B0606020202030204" pitchFamily="34" charset="0"/>
              </a:rPr>
              <a:t>relationship.</a:t>
            </a:r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8499" y="476492"/>
            <a:ext cx="2513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i="1" dirty="0">
                <a:latin typeface="Arial Narrow" panose="020B0606020202030204" pitchFamily="34" charset="0"/>
              </a:rPr>
              <a:t>4</a:t>
            </a:r>
            <a:r>
              <a:rPr lang="ru-RU" i="1" dirty="0">
                <a:latin typeface="Arial Narrow" panose="020B0606020202030204" pitchFamily="34" charset="0"/>
              </a:rPr>
              <a:t>) Усвоение новых знаний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8499" y="2178556"/>
            <a:ext cx="32874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W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e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have the terms to use, </a:t>
            </a:r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we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know what a family is. </a:t>
            </a:r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Let’s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learn the types of a 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family</a:t>
            </a:r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algn="just"/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(</a:t>
            </a:r>
            <a:r>
              <a:rPr lang="ru-RU" b="1" i="1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В</a:t>
            </a:r>
            <a:r>
              <a:rPr lang="ru-RU" b="1" i="1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ыступление учащихся</a:t>
            </a:r>
            <a: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)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2552" y="2049767"/>
            <a:ext cx="2595584" cy="17303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9481" y="2019155"/>
            <a:ext cx="2435213" cy="17610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46039" y="2019155"/>
            <a:ext cx="2505555" cy="17980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2552" y="3953814"/>
            <a:ext cx="2595584" cy="18267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7385" y="3953815"/>
            <a:ext cx="2428283" cy="18267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4917" y="3953814"/>
            <a:ext cx="2456677" cy="182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2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omsgsa.org/wp-content/uploads/2013/12/Human-Righ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336" y="2408349"/>
            <a:ext cx="6140006" cy="409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7302" y="266655"/>
            <a:ext cx="7714446" cy="84736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RIGHTS -  </a:t>
            </a:r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ARE YOU AWARE OF YOUR RIGHTS?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669" y="1545465"/>
            <a:ext cx="9852339" cy="5087154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As a child or a young person you have the right:</a:t>
            </a:r>
            <a:endParaRPr lang="ru-RU" b="1" dirty="0" smtClean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 live (obvious but important) 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 choose your own religion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 an education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 be with you parents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to be protected from abuse and neglect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to express the views you have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to a decent standard of living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to choose your friends and hang out with them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to be protected from all forms of cruelty, exploitation and torture</a:t>
            </a:r>
            <a:r>
              <a:rPr lang="en-US" dirty="0" smtClean="0">
                <a:latin typeface="Arial Narrow" panose="020B0606020202030204" pitchFamily="34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372" y="396961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000" i="1" dirty="0">
                <a:latin typeface="Arial Narrow" panose="020B0606020202030204" pitchFamily="34" charset="0"/>
              </a:rPr>
              <a:t>4</a:t>
            </a:r>
            <a:r>
              <a:rPr lang="ru-RU" sz="2000" i="1" dirty="0">
                <a:latin typeface="Arial Narrow" panose="020B0606020202030204" pitchFamily="34" charset="0"/>
              </a:rPr>
              <a:t>) Усвоение новых знаний</a:t>
            </a:r>
          </a:p>
        </p:txBody>
      </p:sp>
    </p:spTree>
    <p:extLst>
      <p:ext uri="{BB962C8B-B14F-4D97-AF65-F5344CB8AC3E}">
        <p14:creationId xmlns:p14="http://schemas.microsoft.com/office/powerpoint/2010/main" val="299693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inemaperaestudiants.cat/activitats/Activitats2015/LES-VIDES-DE-GRACE/child_right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139" y="851248"/>
            <a:ext cx="6359678" cy="317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78321" y="0"/>
            <a:ext cx="6220496" cy="1325563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THE CONVENTION ON </a:t>
            </a:r>
            <a:r>
              <a:rPr lang="ru-RU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en-US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THE RIGHTS OF THE CHILD</a:t>
            </a:r>
            <a:endParaRPr lang="ru-RU" sz="4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Picture 6" descr="uncrcbi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602" y="2441168"/>
            <a:ext cx="3219720" cy="414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www.dci-canada.org/wp-content/uploads/2014/04/rights_of_the_child2-qvqggz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0829" y="4031088"/>
            <a:ext cx="4183137" cy="269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602" y="1112981"/>
            <a:ext cx="4293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There is a special document, that provides you with your 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rights </a:t>
            </a:r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endParaRPr lang="ru-RU" dirty="0" smtClean="0">
              <a:solidFill>
                <a:srgbClr val="00206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(</a:t>
            </a:r>
            <a:r>
              <a:rPr lang="ru-RU" b="1" i="1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Выступление родителей)</a:t>
            </a:r>
            <a:endParaRPr lang="ru-RU" b="1" i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298" y="262671"/>
            <a:ext cx="27655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000" i="1" dirty="0">
                <a:latin typeface="Arial Narrow" panose="020B0606020202030204" pitchFamily="34" charset="0"/>
              </a:rPr>
              <a:t>4</a:t>
            </a:r>
            <a:r>
              <a:rPr lang="ru-RU" sz="2000" i="1" dirty="0">
                <a:latin typeface="Arial Narrow" panose="020B0606020202030204" pitchFamily="34" charset="0"/>
              </a:rPr>
              <a:t>) Усвоение новых знаний</a:t>
            </a:r>
          </a:p>
        </p:txBody>
      </p:sp>
    </p:spTree>
    <p:extLst>
      <p:ext uri="{BB962C8B-B14F-4D97-AF65-F5344CB8AC3E}">
        <p14:creationId xmlns:p14="http://schemas.microsoft.com/office/powerpoint/2010/main" val="297469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3205" y="193183"/>
            <a:ext cx="8306874" cy="54091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ARE YOU AWARE OF YOUR RIGHTS?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565" y="2638625"/>
            <a:ext cx="3347434" cy="3504597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Right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Be within your rights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By right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Responsibility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Take responsibility for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Responsibility to</a:t>
            </a:r>
            <a:endParaRPr lang="ru-RU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750763"/>
              </p:ext>
            </p:extLst>
          </p:nvPr>
        </p:nvGraphicFramePr>
        <p:xfrm>
          <a:off x="3728435" y="994468"/>
          <a:ext cx="8229600" cy="5182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427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FOLLOWING THE RULES</a:t>
                      </a:r>
                      <a:endParaRPr lang="ru-RU" sz="2800" dirty="0">
                        <a:solidFill>
                          <a:srgbClr val="C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FREEDOM</a:t>
                      </a:r>
                      <a:r>
                        <a:rPr lang="en-US" sz="2800" baseline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  OF SPEECH</a:t>
                      </a:r>
                      <a:endParaRPr lang="ru-RU" sz="2800" dirty="0">
                        <a:solidFill>
                          <a:srgbClr val="C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2176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Consequences result from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a right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3917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If you don’t accept responsibility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to feel safe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2176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Equal opportunity is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 a  responsibility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87569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Everyone has a right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not accepting  responsibilities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3917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One right is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other people can lose their</a:t>
                      </a:r>
                      <a:r>
                        <a:rPr lang="en-US" sz="2800" baseline="0" dirty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 rights</a:t>
                      </a:r>
                      <a:endParaRPr lang="ru-RU" sz="280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104" y="302287"/>
            <a:ext cx="31021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i="1" dirty="0" smtClean="0">
                <a:latin typeface="Arial Narrow" panose="020B0606020202030204" pitchFamily="34" charset="0"/>
              </a:rPr>
              <a:t>5) Закрепление </a:t>
            </a:r>
            <a:r>
              <a:rPr lang="ru-RU" sz="2000" i="1" dirty="0">
                <a:latin typeface="Arial Narrow" panose="020B0606020202030204" pitchFamily="34" charset="0"/>
              </a:rPr>
              <a:t>новых знаний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9565" y="978474"/>
            <a:ext cx="33474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Match </a:t>
            </a:r>
            <a:r>
              <a:rPr lang="en-US" sz="2000" dirty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the two halves, think about their meaning</a:t>
            </a:r>
            <a:endParaRPr lang="ru-RU" sz="2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8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71825" y="365125"/>
            <a:ext cx="5769733" cy="118034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ARE YOU AWARE OF</a:t>
            </a:r>
            <a: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YOUR OBLIGATIONS?</a:t>
            </a:r>
            <a:endParaRPr lang="ru-RU" dirty="0"/>
          </a:p>
        </p:txBody>
      </p:sp>
      <p:pic>
        <p:nvPicPr>
          <p:cNvPr id="4098" name="Picture 2" descr="http://image.shutterstock.com/z/stock-photo-obligations-word-cloud-concept-22729916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42094" y="1609859"/>
            <a:ext cx="6429196" cy="3129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135" y="365125"/>
            <a:ext cx="31021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i="1" dirty="0" smtClean="0">
                <a:latin typeface="Arial Narrow" panose="020B0606020202030204" pitchFamily="34" charset="0"/>
              </a:rPr>
              <a:t>5) Закрепление </a:t>
            </a:r>
            <a:r>
              <a:rPr lang="ru-RU" sz="2000" i="1" dirty="0">
                <a:latin typeface="Arial Narrow" panose="020B0606020202030204" pitchFamily="34" charset="0"/>
              </a:rPr>
              <a:t>новых знаний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7135" y="1622738"/>
            <a:ext cx="48718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Работа с текстовым документом – Конституцией РФ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(Выступление  учителя обществознания)</a:t>
            </a:r>
            <a:endParaRPr lang="ru-RU" b="1" i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22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504</Words>
  <Application>Microsoft Office PowerPoint</Application>
  <PresentationFormat>Широкоэкранный</PresentationFormat>
  <Paragraphs>117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Arial Narrow</vt:lpstr>
      <vt:lpstr>Calibri</vt:lpstr>
      <vt:lpstr>Calibri Light</vt:lpstr>
      <vt:lpstr>Times New Roman</vt:lpstr>
      <vt:lpstr>Тема Office</vt:lpstr>
      <vt:lpstr>ПРАВА И ОБЯЗАННОСТИ В СЕМЬЕ FAMILY RIGHTS AND RESPONSIBILITIES  (интегрированный урок обществознания и  английского языка для учащихся 7 – 8 классов)</vt:lpstr>
      <vt:lpstr>A FAMILY  - WHAT IS A FAMILY?</vt:lpstr>
      <vt:lpstr>A FAMILY  - WHAT IS A FAMILY?</vt:lpstr>
      <vt:lpstr>A FAMILY  - WHAT IS A FAMILY?</vt:lpstr>
      <vt:lpstr>A FAMILY  - WHAT IS A FAMILY?</vt:lpstr>
      <vt:lpstr>RIGHTS -   ARE YOU AWARE OF YOUR RIGHTS?</vt:lpstr>
      <vt:lpstr>THE CONVENTION ON  THE RIGHTS OF THE CHILD</vt:lpstr>
      <vt:lpstr>ARE YOU AWARE OF YOUR RIGHTS?</vt:lpstr>
      <vt:lpstr>ARE YOU AWARE OF  YOUR OBLIGATIONS?</vt:lpstr>
      <vt:lpstr>AN APPEAL TO PARENTS AND CHILDREN </vt:lpstr>
      <vt:lpstr>A FAMILY  - WHAT IS A FAMILY?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FAMILY  - WHAT IS A FAMILY?</dc:title>
  <dc:creator>Евгения Чертова</dc:creator>
  <cp:lastModifiedBy>Евгения Чертова</cp:lastModifiedBy>
  <cp:revision>28</cp:revision>
  <dcterms:created xsi:type="dcterms:W3CDTF">2017-01-24T19:32:44Z</dcterms:created>
  <dcterms:modified xsi:type="dcterms:W3CDTF">2018-12-18T17:42:56Z</dcterms:modified>
</cp:coreProperties>
</file>