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1" r:id="rId3"/>
    <p:sldId id="272" r:id="rId4"/>
    <p:sldId id="273" r:id="rId5"/>
    <p:sldId id="274" r:id="rId6"/>
    <p:sldId id="275" r:id="rId7"/>
    <p:sldId id="276" r:id="rId8"/>
    <p:sldId id="266" r:id="rId9"/>
    <p:sldId id="267" r:id="rId10"/>
    <p:sldId id="258" r:id="rId11"/>
    <p:sldId id="259" r:id="rId12"/>
    <p:sldId id="268" r:id="rId13"/>
    <p:sldId id="260" r:id="rId14"/>
    <p:sldId id="280" r:id="rId15"/>
    <p:sldId id="277" r:id="rId16"/>
    <p:sldId id="263" r:id="rId17"/>
    <p:sldId id="261" r:id="rId18"/>
    <p:sldId id="262" r:id="rId19"/>
    <p:sldId id="278" r:id="rId20"/>
    <p:sldId id="264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52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F849A9-1D9C-4D3A-9D7E-116ECD1C45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EE4F71B-6026-4A1B-95BB-78A2633DBE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29B312-53BB-4771-B2C6-329E0F1C8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3F544B-D529-4080-864E-14C1E7EEC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13E381-302E-43E4-8635-53BF3BBE1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2E8D4-80C4-4948-A933-C425F46BD1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29852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1B41A8-505F-49F3-A697-0511A1114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560E2E-B8FE-45C0-9D44-8831CB2328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C0A2F6-7C75-4DE9-BE50-9D477B516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2C37EE-074D-4C77-AECF-FD153B5D1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DCCC2A-6AE6-4D27-BE9F-2A7639AF5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9CB28-E2BD-4F8E-BAAD-D70D674168A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35510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A32930-3781-48FE-9271-6BB292C1D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3540317-CBEB-4196-94D0-7F25D4A57F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E4658A7-1BCE-483E-BC63-5242D39AD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AD598D-C9F5-4568-B5A1-CCC1E0B10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937BE8-6720-4423-B103-18C03018A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20E40E-F226-4116-B07A-465D787F811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25365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583D6F-3867-4FFE-8873-E3457DDC8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171DD4-B109-4D88-9B66-D315516ED7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A3731D3-1BF8-4233-AB9E-697A6B9148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FDEDAEE-DA6A-4DE1-A8E9-1C5320E87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921E53D-7C90-4A5C-B924-6D05B256F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748E53-1AEF-4DCD-BBDA-D497F2228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1DA222-3963-490B-9504-5530351715E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95704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8BC021-122F-4E95-A841-7DD7ECE05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0B91999-23B1-495F-B9D4-AFDA234EBE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6D60EDC-F4C5-46C3-883B-7BE5FEBEBB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ED0ED5E-9C05-4737-AB3A-7A1538812B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C6C6755-F29B-403D-85B9-4A08BFE011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A54DC10-4CF2-47A4-AC4D-83824B6E7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2A961A5-2E9A-467D-B813-214D443A5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B39DED4-3FAA-4A2B-8666-8138772EC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81E77-20B1-4CF1-A9CB-78F7A88B563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314905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0F8915-4FA5-460A-9365-4A4BA6DF5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F588A43-F275-4517-A88B-5DCA45C86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1D3502C-6C7D-4D9C-9583-BE1AAFC7C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1C813FA-FD14-4032-BBAF-6664681C3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B2712-F830-4A02-9FC0-5C2C2DAB318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05696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1E402E7-5FD7-47A5-AB72-F584C5AB5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B930505-B242-450D-8E14-4142C5B3F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96B5D50-0157-4D82-A2F7-ED2E88A13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12EAB8-51B1-4541-9A71-2810D5117E4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219798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B196F5-3E6A-47A4-AFF4-7E2C7AEA2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94B4EC-CE89-450C-B4BE-3BA792C4E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86F7A4C-762A-483A-91C4-DD1853D514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658D3F2-A460-4998-B46F-9B1E9AFC0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4DCDEF8-2535-4D29-930B-33A6E83C9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C4769CB-7193-44CD-900A-4A3019C3B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ECB5E-F9CF-4424-98C3-EFF4926FB29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9926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FB4BD1-F8D8-4C6A-B229-120557342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28A8830-60F0-4800-9A71-AB39C279BA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44BF300-55B4-4284-81D0-17596029DA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3495C77-183F-411B-ACA5-B356AE77E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3FE132A-2206-4785-B79A-0646394DA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4E8DC3E-F09A-4DF9-B3A6-8A898EE2B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B54ED-E9F4-432C-A56C-CC3B2EACBC5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835036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22295D-E869-4F2F-8616-020D7449C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18D836A-1E57-4841-B9C9-339FB6F2F2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11F878-A75A-47F3-9730-19ED91D39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F25C4A-EF44-429F-AD20-18F118660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F9ECA2-E649-4AE3-8045-B5274023A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C7D31-56B6-498D-8EFE-AA1EA9E740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68059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3FF158C-0F75-458F-BEE4-31383D070E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4B0521D-F34F-4756-B168-4880838561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47DD9CC-A11D-48FB-BD70-46BD7E0C8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3A7956-1589-4A41-8DA9-802EA159E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EE4703-DFD9-442B-B441-02A010332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461751-4EF1-409A-959B-7D411044B36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47192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91D765-F41B-482C-A0BC-8766ADE87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AB1715-4B98-4404-B4D6-4ED1ED189841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8310F41-82BA-459C-BF0E-1E8A9F128885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5E6571EB-B6BA-4CC0-940D-C53729FD3FD9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id="{6B20C701-EE8D-4AB1-8EC0-9AE037DA9A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0208D9FC-00A6-48FD-8379-F1C8BA710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A5440BFB-5E46-4BAE-8591-9B9783800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3C6D781-322C-4B70-9FD1-F42EC35B92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319316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248661-8C55-44A9-A176-8CE47B0B2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48B7D7-73D7-4E4C-B32F-82C8A07EF8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ED94A73-3997-443E-8166-FBF11CF9AE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F0169DE-BE40-401A-9495-393E224086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09E55EA-2E6F-428B-8B66-1C7BEE854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C81D7E-D7F6-4424-B024-BEBF65044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F64519C-A37E-49DE-9E0E-1B427F4DD5A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00028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DEB03F-B78A-49EC-847D-8A3D5250E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F0C3BD-7284-4D56-A589-DA5619018A85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784D9E2-5F23-49EF-BBD8-0CA742A614C0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0D4FA33-9021-49F3-BAED-CF5314D53656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id="{63C77059-AA70-43B7-8921-E6022D4880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62F16AC9-8F49-42AF-B026-DE95C8052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CB63761C-0344-44F1-9DE3-23166D354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0ECC730-868A-4EB0-B51D-99CB3DDD42D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2154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l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8E650DE-07F4-4389-AD86-2175C40BE2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D0ACA92-DE09-41E4-974E-F4B08EFBD8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F46F08B8-75E3-4705-BD4F-F3A20EF1FA8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AACE8DD6-B70A-4128-9073-CC715058D49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126FE543-E1D2-4659-A548-F3627068ED1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CD4800-86FA-40D3-8434-A3AE05B861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3558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4%D1%80%D0%B5%D0%B2%D0%BD%D0%B5%D0%B3%D1%80%D0%B5%D1%87%D0%B5%D1%81%D0%BA%D0%B8%D0%B9_%D1%8F%D0%B7%D1%8B%D0%BA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>
            <a:extLst>
              <a:ext uri="{FF2B5EF4-FFF2-40B4-BE49-F238E27FC236}">
                <a16:creationId xmlns:a16="http://schemas.microsoft.com/office/drawing/2014/main" id="{DE68773D-E90F-4419-AE37-8C73D0B63C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altLang="ru-RU" sz="2400" dirty="0">
                <a:latin typeface="Georgia" panose="02040502050405020303" pitchFamily="18" charset="0"/>
              </a:rPr>
              <a:t>Какие планеты относят к группе планет-гигантов?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altLang="ru-RU" sz="2400" dirty="0">
                <a:latin typeface="Georgia" panose="02040502050405020303" pitchFamily="18" charset="0"/>
              </a:rPr>
              <a:t>Что общего у всех планет-гигантов?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altLang="ru-RU" sz="2400" dirty="0">
                <a:latin typeface="Georgia" panose="02040502050405020303" pitchFamily="18" charset="0"/>
              </a:rPr>
              <a:t>Какая планета самая большая в Солнечной системе?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altLang="ru-RU" sz="2400" dirty="0">
                <a:latin typeface="Georgia" panose="02040502050405020303" pitchFamily="18" charset="0"/>
              </a:rPr>
              <a:t>Какая планета имеет наиболее яркие кольца?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altLang="ru-RU" sz="2400" dirty="0">
                <a:latin typeface="Georgia" panose="02040502050405020303" pitchFamily="18" charset="0"/>
              </a:rPr>
              <a:t>Какой газ составляет основу атмосферы планет-гигантов?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altLang="ru-RU" sz="2400" dirty="0">
                <a:latin typeface="Georgia" panose="02040502050405020303" pitchFamily="18" charset="0"/>
              </a:rPr>
              <a:t>Какая планета была открыта сначала с помощью расчётов?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altLang="ru-RU" sz="2400" dirty="0">
                <a:latin typeface="Georgia" panose="02040502050405020303" pitchFamily="18" charset="0"/>
              </a:rPr>
              <a:t>Какой объект Солнечной системы переведен в 2006 году в класс планет-карликов</a:t>
            </a:r>
            <a:r>
              <a:rPr lang="ru-RU" altLang="ru-RU" sz="2400" dirty="0"/>
              <a:t>?</a:t>
            </a:r>
          </a:p>
        </p:txBody>
      </p:sp>
      <p:sp>
        <p:nvSpPr>
          <p:cNvPr id="21510" name="WordArt 6">
            <a:extLst>
              <a:ext uri="{FF2B5EF4-FFF2-40B4-BE49-F238E27FC236}">
                <a16:creationId xmlns:a16="http://schemas.microsoft.com/office/drawing/2014/main" id="{E9FACF83-9212-4700-906A-B688E975535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45740" y="447675"/>
            <a:ext cx="7452519" cy="11525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Давайте повторим:</a:t>
            </a:r>
          </a:p>
        </p:txBody>
      </p:sp>
    </p:spTree>
  </p:cSld>
  <p:clrMapOvr>
    <a:masterClrMapping/>
  </p:clrMapOvr>
  <p:transition>
    <p:pull dir="l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~1\4337~1\LOCALS~1\Temp\Rar$DR28.905\space\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2" name="Picture 4" descr="http://postdefender.ru/wp-content/uploads/articles/1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5181600" cy="38862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714744" y="4643446"/>
            <a:ext cx="5143536" cy="19288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Каково строение кометы? Из чего состоит её ядро? (стр.61)</a:t>
            </a:r>
          </a:p>
        </p:txBody>
      </p:sp>
    </p:spTree>
  </p:cSld>
  <p:clrMapOvr>
    <a:masterClrMapping/>
  </p:clrMapOvr>
  <p:transition>
    <p:pull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DOCUME~1\4337~1\LOCALS~1\Temp\Rar$DR02.588\space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357166"/>
            <a:ext cx="8286808" cy="10001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Используя текст учебника, укажите черты различия астероидов и комет. Стр. учебника 61-62.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1714488"/>
            <a:ext cx="3357586" cy="7143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Астероиды.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2500306"/>
            <a:ext cx="3357586" cy="31432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1714488"/>
            <a:ext cx="3214710" cy="7143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Кометы.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2500306"/>
            <a:ext cx="3214710" cy="314327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5929330"/>
            <a:ext cx="8001056" cy="6429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Как движутся? Каким светят светом? Какова форма?</a:t>
            </a:r>
          </a:p>
        </p:txBody>
      </p:sp>
    </p:spTree>
  </p:cSld>
  <p:clrMapOvr>
    <a:masterClrMapping/>
  </p:clrMapOvr>
  <p:transition>
    <p:pull dir="l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~1\4337~1\LOCALS~1\Temp\Rar$DR28.317\space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357166"/>
            <a:ext cx="3786214" cy="6429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АСТЕРОИДЫ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357166"/>
            <a:ext cx="3643338" cy="6429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КОМЕТЫ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285860"/>
            <a:ext cx="3714776" cy="42148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/>
              <a:t>1.Движутся по орбитам, подобно планетам, постоянно равноудалены от Солнца.</a:t>
            </a:r>
          </a:p>
          <a:p>
            <a:r>
              <a:rPr lang="ru-RU" sz="2400" b="1" dirty="0"/>
              <a:t>2.Не испускают собственного света, светятся отражённым светом.</a:t>
            </a:r>
          </a:p>
          <a:p>
            <a:r>
              <a:rPr lang="ru-RU" sz="2400" b="1" dirty="0"/>
              <a:t>3.Неправильной формы.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1285860"/>
            <a:ext cx="3571900" cy="42148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/>
              <a:t>1.Движутся по вытянутым орбитам, то удаляясь, то приближаясь к Солнцу.</a:t>
            </a:r>
          </a:p>
          <a:p>
            <a:r>
              <a:rPr lang="ru-RU" sz="2400" b="1" dirty="0"/>
              <a:t>2. Светят собственным светом раскалённых газов.</a:t>
            </a:r>
          </a:p>
          <a:p>
            <a:r>
              <a:rPr lang="ru-RU" sz="2400" b="1" dirty="0"/>
              <a:t>3. По форме – структура, состоящая из ядра с газовой оболочкой и «хвоста».</a:t>
            </a:r>
          </a:p>
        </p:txBody>
      </p:sp>
    </p:spTree>
  </p:cSld>
  <p:clrMapOvr>
    <a:masterClrMapping/>
  </p:clrMapOvr>
  <p:transition>
    <p:pull dir="l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6CFC8A-F0ED-4B05-8E0F-CFF1CE9B7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174280"/>
            <a:ext cx="6405336" cy="953916"/>
          </a:xfrm>
        </p:spPr>
        <p:txBody>
          <a:bodyPr/>
          <a:lstStyle/>
          <a:p>
            <a:r>
              <a:rPr lang="ru-RU" dirty="0" err="1">
                <a:solidFill>
                  <a:schemeClr val="accent4"/>
                </a:solidFill>
                <a:latin typeface="Georgia" panose="02040502050405020303" pitchFamily="18" charset="0"/>
              </a:rPr>
              <a:t>Физминутка</a:t>
            </a:r>
            <a:r>
              <a:rPr lang="ru-RU" dirty="0"/>
              <a:t>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329C933-E164-440F-B386-9C76124B2423}"/>
              </a:ext>
            </a:extLst>
          </p:cNvPr>
          <p:cNvSpPr/>
          <p:nvPr/>
        </p:nvSpPr>
        <p:spPr>
          <a:xfrm>
            <a:off x="0" y="1556792"/>
            <a:ext cx="49320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Сегодня в космос полетели</a:t>
            </a:r>
          </a:p>
          <a:p>
            <a:pPr marL="90170"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встали сели встали сели, </a:t>
            </a:r>
          </a:p>
          <a:p>
            <a:pPr marL="90170">
              <a:spcAft>
                <a:spcPts val="0"/>
              </a:spcAft>
            </a:pPr>
            <a:r>
              <a:rPr lang="ru-RU" sz="3200" b="1" dirty="0">
                <a:solidFill>
                  <a:schemeClr val="accent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планете приземлились, </a:t>
            </a:r>
          </a:p>
          <a:p>
            <a:pPr marL="90170">
              <a:spcAft>
                <a:spcPts val="0"/>
              </a:spcAft>
            </a:pPr>
            <a:r>
              <a:rPr lang="ru-RU" sz="3200" b="1" dirty="0">
                <a:solidFill>
                  <a:schemeClr val="accent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низко к грунту  наклонились. </a:t>
            </a:r>
          </a:p>
          <a:p>
            <a:pPr marL="90170">
              <a:spcAft>
                <a:spcPts val="0"/>
              </a:spcAft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Ничего там не нашли потянулись и ушли</a:t>
            </a:r>
            <a:r>
              <a:rPr lang="ru-RU" sz="12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5ECB9CD-E5C8-49DF-BA06-FA0E393FA565}"/>
              </a:ext>
            </a:extLst>
          </p:cNvPr>
          <p:cNvSpPr/>
          <p:nvPr/>
        </p:nvSpPr>
        <p:spPr>
          <a:xfrm>
            <a:off x="4932040" y="980728"/>
            <a:ext cx="4211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Вновь у нас физкультминутка, </a:t>
            </a:r>
            <a:b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Наклонились, ну-ка, ну-ка!</a:t>
            </a:r>
            <a:b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Распрямились, потянулись, </a:t>
            </a:r>
            <a:b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теперь назад прогнулись.</a:t>
            </a:r>
          </a:p>
          <a:p>
            <a:r>
              <a:rPr lang="ru-RU" sz="2400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(наклоны вперед и назад)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Голова устала тоже.</a:t>
            </a:r>
            <a:b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 давайте ей поможем!</a:t>
            </a:r>
            <a:b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Вправо-влево, раз и два.</a:t>
            </a:r>
            <a:b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Думай, думай, голова.</a:t>
            </a:r>
          </a:p>
          <a:p>
            <a:r>
              <a:rPr lang="ru-RU" sz="2400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(вращение головой)</a:t>
            </a:r>
          </a:p>
          <a:p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Хоть зарядка коротка, </a:t>
            </a:r>
            <a:b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Отдохнули мы слегка. 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705203"/>
      </p:ext>
    </p:extLst>
  </p:cSld>
  <p:clrMapOvr>
    <a:masterClrMapping/>
  </p:clrMapOvr>
  <p:transition>
    <p:pull dir="l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http://astroinformer.com/e107_plugins/my_gallery/image.php?file=Gallery/pictures/meteor/tv_perseids-meteors.jpg">
            <a:extLst>
              <a:ext uri="{FF2B5EF4-FFF2-40B4-BE49-F238E27FC236}">
                <a16:creationId xmlns:a16="http://schemas.microsoft.com/office/drawing/2014/main" id="{4B10B4DA-23D2-4BD1-B45E-C58E8397975B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3" y="1089026"/>
            <a:ext cx="3240087" cy="2397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33" name="Rectangle 13">
            <a:extLst>
              <a:ext uri="{FF2B5EF4-FFF2-40B4-BE49-F238E27FC236}">
                <a16:creationId xmlns:a16="http://schemas.microsoft.com/office/drawing/2014/main" id="{06AA6811-E4C2-415C-989F-725DEF04858A}"/>
              </a:ext>
            </a:extLst>
          </p:cNvPr>
          <p:cNvSpPr>
            <a:spLocks noGrp="1" noChangeArrowheads="1"/>
          </p:cNvSpPr>
          <p:nvPr>
            <p:ph type="body" sz="half" idx="3"/>
          </p:nvPr>
        </p:nvSpPr>
        <p:spPr>
          <a:xfrm>
            <a:off x="4111625" y="1311275"/>
            <a:ext cx="4859337" cy="54006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000" b="1" dirty="0">
                <a:latin typeface="Georgia" panose="02040502050405020303" pitchFamily="18" charset="0"/>
              </a:rPr>
              <a:t>Метеор</a:t>
            </a:r>
            <a:r>
              <a:rPr lang="ru-RU" altLang="ru-RU" sz="2000" dirty="0">
                <a:latin typeface="Georgia" panose="02040502050405020303" pitchFamily="18" charset="0"/>
              </a:rPr>
              <a:t> (</a:t>
            </a:r>
            <a:r>
              <a:rPr lang="ru-RU" altLang="ru-RU" sz="2000" dirty="0">
                <a:latin typeface="Georgia" panose="02040502050405020303" pitchFamily="18" charset="0"/>
                <a:hlinkClick r:id="rId3" tooltip="Древнегреческий язык"/>
              </a:rPr>
              <a:t>др.-греч.</a:t>
            </a:r>
            <a:r>
              <a:rPr lang="ru-RU" altLang="ru-RU" sz="2000" dirty="0">
                <a:latin typeface="Georgia" panose="02040502050405020303" pitchFamily="18" charset="0"/>
              </a:rPr>
              <a:t>, «небесный»), «падающая звезда» — </a:t>
            </a:r>
            <a:r>
              <a:rPr lang="ru-RU" altLang="ru-RU" sz="2000" b="1" dirty="0">
                <a:latin typeface="Georgia" panose="02040502050405020303" pitchFamily="18" charset="0"/>
              </a:rPr>
              <a:t>явление</a:t>
            </a:r>
            <a:r>
              <a:rPr lang="ru-RU" altLang="ru-RU" sz="2000" dirty="0">
                <a:latin typeface="Georgia" panose="02040502050405020303" pitchFamily="18" charset="0"/>
              </a:rPr>
              <a:t>, возникающее при сгорании в атмосфере Земли мелких метеорных тел (например, осколков комет  или астероидов).</a:t>
            </a:r>
          </a:p>
          <a:p>
            <a:pPr lvl="0">
              <a:lnSpc>
                <a:spcPct val="80000"/>
              </a:lnSpc>
              <a:buNone/>
            </a:pPr>
            <a:r>
              <a:rPr lang="ru-RU" alt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Многие метеорные потоки являются периодическими, повторяются из года в год и именуются по названиям созвездий, в которых лежат их радианты. </a:t>
            </a:r>
          </a:p>
          <a:p>
            <a:pPr lvl="0">
              <a:lnSpc>
                <a:spcPct val="80000"/>
              </a:lnSpc>
              <a:buNone/>
            </a:pPr>
            <a:r>
              <a:rPr lang="ru-RU" alt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Так, метеорный поток, действующий ежегодно примерно с 20 июля по 20 августа, назван </a:t>
            </a:r>
            <a:r>
              <a:rPr lang="ru-RU" altLang="ru-RU" sz="2000" b="1" dirty="0">
                <a:solidFill>
                  <a:srgbClr val="000000"/>
                </a:solidFill>
                <a:latin typeface="Georgia" panose="02040502050405020303" pitchFamily="18" charset="0"/>
              </a:rPr>
              <a:t>Персеидами,</a:t>
            </a:r>
            <a:r>
              <a:rPr lang="ru-RU" alt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 поскольку его радиант лежит в созвездии Персея. </a:t>
            </a:r>
          </a:p>
          <a:p>
            <a:pPr lvl="0">
              <a:lnSpc>
                <a:spcPct val="80000"/>
              </a:lnSpc>
              <a:buNone/>
            </a:pPr>
            <a:r>
              <a:rPr lang="ru-RU" alt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От созвездий Лиры и Льва получили соответственно свое название метеорные потоки </a:t>
            </a:r>
            <a:r>
              <a:rPr lang="ru-RU" altLang="ru-RU" sz="2000" b="1" dirty="0" err="1">
                <a:solidFill>
                  <a:srgbClr val="000000"/>
                </a:solidFill>
                <a:latin typeface="Georgia" panose="02040502050405020303" pitchFamily="18" charset="0"/>
              </a:rPr>
              <a:t>Лирид</a:t>
            </a:r>
            <a:r>
              <a:rPr lang="ru-RU" altLang="ru-RU" sz="2000" b="1" dirty="0">
                <a:solidFill>
                  <a:srgbClr val="000000"/>
                </a:solidFill>
                <a:latin typeface="Georgia" panose="02040502050405020303" pitchFamily="18" charset="0"/>
              </a:rPr>
              <a:t> </a:t>
            </a:r>
            <a:r>
              <a:rPr lang="ru-RU" alt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(середина апреля) и </a:t>
            </a:r>
            <a:r>
              <a:rPr lang="ru-RU" altLang="ru-RU" sz="2000" b="1" dirty="0">
                <a:solidFill>
                  <a:srgbClr val="000000"/>
                </a:solidFill>
                <a:latin typeface="Georgia" panose="02040502050405020303" pitchFamily="18" charset="0"/>
              </a:rPr>
              <a:t>Леонид</a:t>
            </a:r>
            <a:r>
              <a:rPr lang="ru-RU" altLang="ru-RU" sz="2000" dirty="0">
                <a:solidFill>
                  <a:srgbClr val="000000"/>
                </a:solidFill>
                <a:latin typeface="Georgia" panose="02040502050405020303" pitchFamily="18" charset="0"/>
              </a:rPr>
              <a:t> (середина ноября).</a:t>
            </a:r>
          </a:p>
          <a:p>
            <a:pPr>
              <a:lnSpc>
                <a:spcPct val="80000"/>
              </a:lnSpc>
            </a:pPr>
            <a:endParaRPr lang="ru-RU" altLang="ru-RU" sz="2000" dirty="0"/>
          </a:p>
        </p:txBody>
      </p:sp>
      <p:sp>
        <p:nvSpPr>
          <p:cNvPr id="5130" name="WordArt 10">
            <a:extLst>
              <a:ext uri="{FF2B5EF4-FFF2-40B4-BE49-F238E27FC236}">
                <a16:creationId xmlns:a16="http://schemas.microsoft.com/office/drawing/2014/main" id="{2D1F4986-CCDC-4DDD-AB95-A72C02D71E6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331913" y="188913"/>
            <a:ext cx="6335712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0" cap="none" spc="0" normalizeH="0" baseline="0" noProof="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uLnTx/>
                <a:uFillTx/>
                <a:latin typeface="Impact" panose="020B0806030902050204" pitchFamily="34" charset="0"/>
                <a:ea typeface="+mn-ea"/>
                <a:cs typeface="+mn-cs"/>
              </a:rPr>
              <a:t>Метеоры</a:t>
            </a:r>
          </a:p>
        </p:txBody>
      </p:sp>
      <p:pic>
        <p:nvPicPr>
          <p:cNvPr id="5134" name="Picture 14" descr="6">
            <a:extLst>
              <a:ext uri="{FF2B5EF4-FFF2-40B4-BE49-F238E27FC236}">
                <a16:creationId xmlns:a16="http://schemas.microsoft.com/office/drawing/2014/main" id="{543DAEC1-218F-43FE-8875-106B1EB8E777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3863" y="3936044"/>
            <a:ext cx="3284537" cy="2187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35" name="Text Box 15">
            <a:extLst>
              <a:ext uri="{FF2B5EF4-FFF2-40B4-BE49-F238E27FC236}">
                <a16:creationId xmlns:a16="http://schemas.microsoft.com/office/drawing/2014/main" id="{52833DE6-E3A4-4D89-90CF-7F3496E09D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3522664"/>
            <a:ext cx="35853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Метеорный поток Персеиды</a:t>
            </a:r>
          </a:p>
        </p:txBody>
      </p:sp>
      <p:sp>
        <p:nvSpPr>
          <p:cNvPr id="5136" name="Text Box 16">
            <a:extLst>
              <a:ext uri="{FF2B5EF4-FFF2-40B4-BE49-F238E27FC236}">
                <a16:creationId xmlns:a16="http://schemas.microsoft.com/office/drawing/2014/main" id="{D62C2A76-738B-48B3-AB9F-7F0DA04A65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1" y="6165850"/>
            <a:ext cx="44046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Метеорный поток  Леониды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~1\4337~1\LOCALS~1\Temp\Rar$DR26.946\space\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6" name="Picture 4" descr="http://img1.liveinternet.ru/images/attach/c/6/90/9/90009365_x_ee55f57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4643470" cy="3482603"/>
          </a:xfrm>
          <a:prstGeom prst="rect">
            <a:avLst/>
          </a:prstGeom>
          <a:noFill/>
        </p:spPr>
      </p:pic>
      <p:pic>
        <p:nvPicPr>
          <p:cNvPr id="3078" name="Picture 6" descr="http://rewalls.com/pic/201104/800x600/reWalls.com-3137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3271129"/>
            <a:ext cx="4610096" cy="345757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4286256"/>
            <a:ext cx="3786214" cy="23574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/>
              <a:t>Световые вспышки на небе, вызванные проникновением в атмосферу Земли космической пыли, остатков комет.</a:t>
            </a:r>
          </a:p>
        </p:txBody>
      </p:sp>
    </p:spTree>
  </p:cSld>
  <p:clrMapOvr>
    <a:masterClrMapping/>
  </p:clrMapOvr>
  <p:transition>
    <p:pull dir="l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~1\4337~1\LOCALS~1\Temp\Rar$DR27.616\space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4" name="Picture 4" descr="http://i.dailymail.co.uk/i/pix/2011/08/10/article-2024208-00304B7500000258-834_634x5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9"/>
            <a:ext cx="4143404" cy="3301776"/>
          </a:xfrm>
          <a:prstGeom prst="rect">
            <a:avLst/>
          </a:prstGeom>
          <a:noFill/>
        </p:spPr>
      </p:pic>
      <p:pic>
        <p:nvPicPr>
          <p:cNvPr id="5126" name="Picture 6" descr="http://img1.liveinternet.ru/images/attach/c/3/76/487/76487767_03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3333748"/>
            <a:ext cx="4786306" cy="319087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286380" y="285728"/>
            <a:ext cx="3571900" cy="25717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r>
              <a:rPr lang="ru-RU" sz="2400" b="1" dirty="0"/>
              <a:t>Что следует понимать под метеоритами? 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/>
              <a:t>Из чего состоят метеориты?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/>
              <a:t>Какова масса метеоритов?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5143512"/>
            <a:ext cx="2643206" cy="10001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Учебник  стр. 63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pull dir="l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~1\4337~1\LOCALS~1\Temp\Rar$DR26.365\space\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1" y="149181"/>
            <a:ext cx="9144000" cy="6858000"/>
          </a:xfrm>
          <a:prstGeom prst="rect">
            <a:avLst/>
          </a:prstGeom>
          <a:noFill/>
        </p:spPr>
      </p:pic>
      <p:pic>
        <p:nvPicPr>
          <p:cNvPr id="4100" name="Picture 4" descr="http://photo.turmir.com/uploads/user_131/k-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3" y="980728"/>
            <a:ext cx="4152036" cy="311976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4286256"/>
            <a:ext cx="3854233" cy="10869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Кратер </a:t>
            </a:r>
            <a:r>
              <a:rPr lang="ru-RU" b="1" dirty="0" err="1"/>
              <a:t>Вредефорт</a:t>
            </a:r>
            <a:r>
              <a:rPr lang="ru-RU" b="1" dirty="0"/>
              <a:t> является крупнейшим следом метеорита на Земле.</a:t>
            </a:r>
          </a:p>
          <a:p>
            <a:pPr algn="ctr"/>
            <a:r>
              <a:rPr lang="ru-RU" b="1" dirty="0"/>
              <a:t>США, штат Аризона</a:t>
            </a:r>
          </a:p>
        </p:txBody>
      </p:sp>
      <p:pic>
        <p:nvPicPr>
          <p:cNvPr id="7" name="Picture 5" descr="&amp;CHcy;&amp;tcy;&amp;ocy;-&amp;tcy;&amp;acy;&amp;kcy;&amp;ocy;&amp;iecy;-&amp;mcy;&amp;iecy;&amp;tcy;&amp;iecy;&amp;ocy;&amp;rcy;&amp;icy;&amp;tcy;-&amp;Vcy;&amp;scy;&amp;iocy;-&amp;ocy;-&amp;mcy;&amp;iecy;&amp;tcy;&amp;iecy;&amp;ocy;&amp;rcy;&amp;icy;&amp;tcy;&amp;acy;&amp;khcy;-3">
            <a:extLst>
              <a:ext uri="{FF2B5EF4-FFF2-40B4-BE49-F238E27FC236}">
                <a16:creationId xmlns:a16="http://schemas.microsoft.com/office/drawing/2014/main" id="{58E6AAF3-5813-4111-94E8-FA8265288D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058789"/>
            <a:ext cx="4047949" cy="3650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073C9E5-F936-4290-8152-440BEFC33B32}"/>
              </a:ext>
            </a:extLst>
          </p:cNvPr>
          <p:cNvSpPr txBox="1"/>
          <p:nvPr/>
        </p:nvSpPr>
        <p:spPr>
          <a:xfrm>
            <a:off x="5868144" y="2291467"/>
            <a:ext cx="27328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</a:rPr>
              <a:t>Падающий метеорит</a:t>
            </a:r>
          </a:p>
        </p:txBody>
      </p:sp>
    </p:spTree>
  </p:cSld>
  <p:clrMapOvr>
    <a:masterClrMapping/>
  </p:clrMapOvr>
  <p:transition>
    <p:pull dir="l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>
            <a:extLst>
              <a:ext uri="{FF2B5EF4-FFF2-40B4-BE49-F238E27FC236}">
                <a16:creationId xmlns:a16="http://schemas.microsoft.com/office/drawing/2014/main" id="{505185AB-D697-4DB5-9609-8E40E64CBE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348038" y="1125538"/>
            <a:ext cx="5795962" cy="5040312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ru-RU" altLang="ru-RU" sz="1600" dirty="0">
                <a:latin typeface="Georgia" panose="02040502050405020303" pitchFamily="18" charset="0"/>
              </a:rPr>
              <a:t>Февральское утро 2013 года для жителей Челябинска и его окрестностей неожиданно стало трагичным. Такого большого количества людей пострадавших от упавшего метеорита в истории  Земли еще не было. Во время удара волной во многих зданиях выбило окна, поломало деревья и нанесло повреждения людям, в результате чего пострадавшими были признаны около 1613 человек. </a:t>
            </a:r>
          </a:p>
          <a:p>
            <a:pPr algn="just">
              <a:lnSpc>
                <a:spcPct val="80000"/>
              </a:lnSpc>
            </a:pPr>
            <a:r>
              <a:rPr lang="ru-RU" altLang="ru-RU" sz="1600" dirty="0">
                <a:latin typeface="Georgia" panose="02040502050405020303" pitchFamily="18" charset="0"/>
              </a:rPr>
              <a:t>По сведениям НАСА, метеорит массой около 10 тонн и диаметром примерно 17 метров, обладая скоростью 17 км/c, вошел в атмосферу Земли и через 32 секунды раскололся на множество частей. </a:t>
            </a:r>
          </a:p>
          <a:p>
            <a:pPr algn="just">
              <a:lnSpc>
                <a:spcPct val="80000"/>
              </a:lnSpc>
            </a:pPr>
            <a:r>
              <a:rPr lang="ru-RU" altLang="ru-RU" sz="1600" dirty="0">
                <a:latin typeface="Georgia" panose="02040502050405020303" pitchFamily="18" charset="0"/>
              </a:rPr>
              <a:t>Было обнаружено четыре места, где находятся осколки метеорита:  в </a:t>
            </a:r>
            <a:r>
              <a:rPr lang="ru-RU" altLang="ru-RU" sz="1600" dirty="0" err="1">
                <a:latin typeface="Georgia" panose="02040502050405020303" pitchFamily="18" charset="0"/>
              </a:rPr>
              <a:t>Чебаркульском</a:t>
            </a:r>
            <a:r>
              <a:rPr lang="ru-RU" altLang="ru-RU" sz="1600" dirty="0">
                <a:latin typeface="Georgia" panose="02040502050405020303" pitchFamily="18" charset="0"/>
              </a:rPr>
              <a:t> районе Челябинской области,  в Златоустовском районе, и в районе озера Чебаркуль. Информацию о том, что метеорит находится именно в озере, подтвердили рыбаки, находившиеся на месте падения. Из их рассказов узнали, что в момент падения метеорита в озеро из него поднялся столп воды и льда высотой около 3-4 метров.</a:t>
            </a:r>
          </a:p>
        </p:txBody>
      </p:sp>
      <p:pic>
        <p:nvPicPr>
          <p:cNvPr id="16389" name="Picture 5" descr="C&amp;tcy;&amp;ucy;&amp;dcy;&amp;icy;&amp;jcy;&amp;ncy;&amp;ycy;&amp;iecy; &amp;fcy;&amp;ocy;&amp;tcy;&amp;ocy;&amp;gcy;&amp;rcy;&amp;acy;&amp;fcy;&amp;icy;&amp;icy; &amp;chcy;&amp;iecy;&amp;lcy;&amp;yacy;&amp;bcy;&amp;icy;&amp;ncy;&amp;scy;&amp;kcy;&amp;ocy;&amp;gcy;&amp;ocy; &amp;mcy;&amp;iecy;&amp;tcy;&amp;iecy;&amp;ocy;&amp;rcy;&amp;icy;&amp;tcy;&amp;acy;">
            <a:extLst>
              <a:ext uri="{FF2B5EF4-FFF2-40B4-BE49-F238E27FC236}">
                <a16:creationId xmlns:a16="http://schemas.microsoft.com/office/drawing/2014/main" id="{7A90F2E2-A313-4ECD-84CC-E31CF41C8A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5391150"/>
            <a:ext cx="2519362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1" name="Picture 7" descr="&amp;Scy;&amp;lcy;&amp;iecy;&amp;dcy; &amp;ocy;&amp;tcy; &amp;pcy;&amp;acy;&amp;dcy;&amp;iecy;&amp;ncy;&amp;icy;&amp;yacy; &amp;mcy;&amp;iecy;&amp;tcy;&amp;iecy;&amp;ocy;&amp;rcy;&amp;icy;&amp;tcy;&amp;acy;">
            <a:extLst>
              <a:ext uri="{FF2B5EF4-FFF2-40B4-BE49-F238E27FC236}">
                <a16:creationId xmlns:a16="http://schemas.microsoft.com/office/drawing/2014/main" id="{A2C755E5-FF4C-4845-A4DF-733F07A845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196975"/>
            <a:ext cx="3305175" cy="220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3" name="Picture 9" descr="&amp;Mcy;&amp;iecy;&amp;scy;&amp;tcy;&amp;ocy; &amp;pcy;&amp;acy;&amp;dcy;&amp;iecy;&amp;ncy;&amp;icy;&amp;yacy; &amp;mcy;&amp;iecy;&amp;tcy;&amp;iecy;&amp;ocy;&amp;rcy;&amp;icy;&amp;tcy;&amp;acy;">
            <a:extLst>
              <a:ext uri="{FF2B5EF4-FFF2-40B4-BE49-F238E27FC236}">
                <a16:creationId xmlns:a16="http://schemas.microsoft.com/office/drawing/2014/main" id="{A0EE15B2-AA56-4B15-836C-ABBE22130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573463"/>
            <a:ext cx="3384550" cy="235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5" name="Picture 11" descr="kollekciya-meteoritov">
            <a:extLst>
              <a:ext uri="{FF2B5EF4-FFF2-40B4-BE49-F238E27FC236}">
                <a16:creationId xmlns:a16="http://schemas.microsoft.com/office/drawing/2014/main" id="{A9B9698D-B0C8-4CC8-BBF2-B10A9B6004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7456" y="5186892"/>
            <a:ext cx="2376487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6" name="WordArt 12">
            <a:extLst>
              <a:ext uri="{FF2B5EF4-FFF2-40B4-BE49-F238E27FC236}">
                <a16:creationId xmlns:a16="http://schemas.microsoft.com/office/drawing/2014/main" id="{FCEDC4C2-539D-4DE3-AADB-D3E5541A455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086209" y="236538"/>
            <a:ext cx="7158199" cy="71596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0" cap="none" spc="0" normalizeH="0" baseline="0" noProof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>
                    <a:alpha val="9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Челябинский метеорит</a:t>
            </a:r>
          </a:p>
        </p:txBody>
      </p:sp>
      <p:sp>
        <p:nvSpPr>
          <p:cNvPr id="16397" name="Text Box 13">
            <a:extLst>
              <a:ext uri="{FF2B5EF4-FFF2-40B4-BE49-F238E27FC236}">
                <a16:creationId xmlns:a16="http://schemas.microsoft.com/office/drawing/2014/main" id="{836A741E-DFC2-4035-A847-6604651B99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6040438"/>
            <a:ext cx="1460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398" name="Text Box 14">
            <a:extLst>
              <a:ext uri="{FF2B5EF4-FFF2-40B4-BE49-F238E27FC236}">
                <a16:creationId xmlns:a16="http://schemas.microsoft.com/office/drawing/2014/main" id="{2E30CA11-642B-4DCC-8F65-4B7DA361A5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6040438"/>
            <a:ext cx="25923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Воронка от метеорита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на озере Чебаркуль</a:t>
            </a:r>
          </a:p>
        </p:txBody>
      </p:sp>
      <p:sp>
        <p:nvSpPr>
          <p:cNvPr id="16400" name="Text Box 16">
            <a:extLst>
              <a:ext uri="{FF2B5EF4-FFF2-40B4-BE49-F238E27FC236}">
                <a16:creationId xmlns:a16="http://schemas.microsoft.com/office/drawing/2014/main" id="{BA402FBE-2D4A-4A0F-9CF5-2E6B0CE2FB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6597650"/>
            <a:ext cx="45481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1" i="0" u="none" strike="noStrike" kern="1200" cap="none" spc="0" normalizeH="0" baseline="0" noProof="0">
                <a:ln>
                  <a:noFill/>
                </a:ln>
                <a:solidFill>
                  <a:srgbClr val="A1172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Осколки Челябинского метеорита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~1\4337~1\LOCALS~1\Temp\Rar$DR24.435\space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82866" y="-25400"/>
            <a:ext cx="9756576" cy="6858000"/>
          </a:xfrm>
          <a:prstGeom prst="rect">
            <a:avLst/>
          </a:prstGeom>
          <a:noFill/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3794D2F-2FBE-4F1B-9E6C-8B9C8B8507B5}"/>
              </a:ext>
            </a:extLst>
          </p:cNvPr>
          <p:cNvSpPr/>
          <p:nvPr/>
        </p:nvSpPr>
        <p:spPr>
          <a:xfrm>
            <a:off x="611560" y="1804156"/>
            <a:ext cx="7560840" cy="411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latin typeface="Arial"/>
              </a:rPr>
              <a:t>1.</a:t>
            </a:r>
            <a:r>
              <a:rPr lang="ru-RU" altLang="ru-RU" sz="2400" dirty="0">
                <a:solidFill>
                  <a:srgbClr val="000000"/>
                </a:solidFill>
                <a:latin typeface="Georgia" panose="02040502050405020303" pitchFamily="18" charset="0"/>
              </a:rPr>
              <a:t>В какой части Солнечной системы движется большинство астероидов?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  <a:latin typeface="Georgia" panose="02040502050405020303" pitchFamily="18" charset="0"/>
              </a:rPr>
              <a:t>2. </a:t>
            </a:r>
            <a:r>
              <a:rPr lang="ru-RU" altLang="ru-RU" sz="2400" dirty="0">
                <a:solidFill>
                  <a:srgbClr val="000000"/>
                </a:solidFill>
                <a:latin typeface="Georgia" panose="02040502050405020303" pitchFamily="18" charset="0"/>
              </a:rPr>
              <a:t>Каково строение кометы? Из чего состоит ее  ядро?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  <a:latin typeface="Georgia" panose="02040502050405020303" pitchFamily="18" charset="0"/>
              </a:rPr>
              <a:t>3. </a:t>
            </a:r>
            <a:r>
              <a:rPr lang="ru-RU" altLang="ru-RU" sz="2400" dirty="0">
                <a:solidFill>
                  <a:srgbClr val="000000"/>
                </a:solidFill>
                <a:latin typeface="Georgia" panose="02040502050405020303" pitchFamily="18" charset="0"/>
              </a:rPr>
              <a:t>Как изменяется внешний вид кометы за время ее движения по орбите?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  <a:latin typeface="Georgia" panose="02040502050405020303" pitchFamily="18" charset="0"/>
              </a:rPr>
              <a:t>4. </a:t>
            </a:r>
            <a:r>
              <a:rPr lang="ru-RU" altLang="ru-RU" sz="2400" dirty="0">
                <a:solidFill>
                  <a:srgbClr val="000000"/>
                </a:solidFill>
                <a:latin typeface="Georgia" panose="02040502050405020303" pitchFamily="18" charset="0"/>
              </a:rPr>
              <a:t>Что такое метеор? Что такое метеорит?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  <a:latin typeface="Georgia" panose="02040502050405020303" pitchFamily="18" charset="0"/>
              </a:rPr>
              <a:t>5. </a:t>
            </a:r>
            <a:r>
              <a:rPr lang="ru-RU" altLang="ru-RU" sz="2400" dirty="0">
                <a:solidFill>
                  <a:srgbClr val="000000"/>
                </a:solidFill>
                <a:latin typeface="Georgia" panose="02040502050405020303" pitchFamily="18" charset="0"/>
              </a:rPr>
              <a:t>Охарактеризуйте и сравните астероиды и кометы.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  <a:latin typeface="Georgia" panose="02040502050405020303" pitchFamily="18" charset="0"/>
              </a:rPr>
              <a:t>6. </a:t>
            </a:r>
            <a:r>
              <a:rPr lang="ru-RU" altLang="ru-RU" sz="2400" dirty="0">
                <a:solidFill>
                  <a:srgbClr val="000000"/>
                </a:solidFill>
                <a:latin typeface="Georgia" panose="02040502050405020303" pitchFamily="18" charset="0"/>
              </a:rPr>
              <a:t>Объясните, в чем различие между метеорами и метеоритами.</a:t>
            </a:r>
          </a:p>
        </p:txBody>
      </p:sp>
      <p:sp>
        <p:nvSpPr>
          <p:cNvPr id="7" name="WordArt 4">
            <a:extLst>
              <a:ext uri="{FF2B5EF4-FFF2-40B4-BE49-F238E27FC236}">
                <a16:creationId xmlns:a16="http://schemas.microsoft.com/office/drawing/2014/main" id="{C179BCC1-CE6C-420A-921F-4BF2832CE8A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835150" y="727453"/>
            <a:ext cx="54737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Повторим:</a:t>
            </a:r>
          </a:p>
        </p:txBody>
      </p:sp>
    </p:spTree>
  </p:cSld>
  <p:clrMapOvr>
    <a:masterClrMapping/>
  </p:clrMapOvr>
  <p:transition>
    <p:pull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>
            <a:extLst>
              <a:ext uri="{FF2B5EF4-FFF2-40B4-BE49-F238E27FC236}">
                <a16:creationId xmlns:a16="http://schemas.microsoft.com/office/drawing/2014/main" id="{13FA2FA7-1F4C-488D-9BFA-4054385FF6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z="2400" dirty="0" err="1"/>
              <a:t>Крохотулечка</a:t>
            </a:r>
            <a:r>
              <a:rPr lang="ru-RU" altLang="ru-RU" sz="2400" dirty="0"/>
              <a:t>-планета</a:t>
            </a:r>
            <a:br>
              <a:rPr lang="ru-RU" altLang="ru-RU" sz="2400" dirty="0"/>
            </a:br>
            <a:r>
              <a:rPr lang="ru-RU" altLang="ru-RU" sz="2400" dirty="0"/>
              <a:t>Первой Солнышком согрета,</a:t>
            </a:r>
            <a:br>
              <a:rPr lang="ru-RU" altLang="ru-RU" sz="2400" dirty="0"/>
            </a:br>
            <a:r>
              <a:rPr lang="ru-RU" altLang="ru-RU" sz="2400" dirty="0"/>
              <a:t>И проворна – год на ней</a:t>
            </a:r>
            <a:br>
              <a:rPr lang="ru-RU" altLang="ru-RU" sz="2400" dirty="0"/>
            </a:br>
            <a:r>
              <a:rPr lang="ru-RU" altLang="ru-RU" sz="2400" dirty="0"/>
              <a:t>Восемьдесят восемь дней.</a:t>
            </a:r>
          </a:p>
          <a:p>
            <a:pPr algn="r">
              <a:buFontTx/>
              <a:buNone/>
            </a:pPr>
            <a:r>
              <a:rPr lang="ru-RU" altLang="ru-RU" sz="2400" dirty="0"/>
              <a:t>(</a:t>
            </a:r>
            <a:r>
              <a:rPr lang="ru-RU" altLang="ru-RU" sz="2400" i="1" dirty="0"/>
              <a:t>Меркурий</a:t>
            </a:r>
            <a:r>
              <a:rPr lang="ru-RU" altLang="ru-RU" sz="2400" dirty="0"/>
              <a:t>)</a:t>
            </a:r>
          </a:p>
        </p:txBody>
      </p:sp>
      <p:sp>
        <p:nvSpPr>
          <p:cNvPr id="23557" name="WordArt 5">
            <a:extLst>
              <a:ext uri="{FF2B5EF4-FFF2-40B4-BE49-F238E27FC236}">
                <a16:creationId xmlns:a16="http://schemas.microsoft.com/office/drawing/2014/main" id="{410D16C7-E854-4636-91B7-3DF0E493F1B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39750" y="333375"/>
            <a:ext cx="8064500" cy="93503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0" cap="none" spc="0" normalizeH="0" baseline="0" noProof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Угадай планету</a:t>
            </a:r>
          </a:p>
        </p:txBody>
      </p:sp>
      <p:sp>
        <p:nvSpPr>
          <p:cNvPr id="23558" name="Rectangle 6">
            <a:extLst>
              <a:ext uri="{FF2B5EF4-FFF2-40B4-BE49-F238E27FC236}">
                <a16:creationId xmlns:a16="http://schemas.microsoft.com/office/drawing/2014/main" id="{E26FF28A-5012-4745-B9A5-6345C36F7D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3963988"/>
            <a:ext cx="8208962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 телескоп скорей взгляните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Он гуляет по орбите.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Там начальник он над всеми,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Больше всех других планет.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 нашей солнечной системе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Никого крупнее нет.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</a:t>
            </a:r>
            <a:r>
              <a:rPr kumimoji="0" lang="ru-RU" altLang="ru-RU" sz="24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Юпитер</a:t>
            </a:r>
            <a:r>
              <a:rPr kumimoji="0" lang="ru-RU" altLang="ru-RU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</a:t>
            </a:r>
          </a:p>
        </p:txBody>
      </p:sp>
      <p:pic>
        <p:nvPicPr>
          <p:cNvPr id="23559" name="Picture 7" descr="1338">
            <a:extLst>
              <a:ext uri="{FF2B5EF4-FFF2-40B4-BE49-F238E27FC236}">
                <a16:creationId xmlns:a16="http://schemas.microsoft.com/office/drawing/2014/main" id="{D35003D0-C73C-4D2A-8131-BBAF5E353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197"/>
          <a:stretch>
            <a:fillRect/>
          </a:stretch>
        </p:blipFill>
        <p:spPr bwMode="auto">
          <a:xfrm>
            <a:off x="5435600" y="1628775"/>
            <a:ext cx="1511300" cy="144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1" name="Picture 9" descr="jupiter">
            <a:extLst>
              <a:ext uri="{FF2B5EF4-FFF2-40B4-BE49-F238E27FC236}">
                <a16:creationId xmlns:a16="http://schemas.microsoft.com/office/drawing/2014/main" id="{3EA3889B-84C7-41BD-8A32-882D4D61C8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3789363"/>
            <a:ext cx="2336800" cy="234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B1F38F5D-4FCD-4126-9FA4-18B3495F11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7150176"/>
              </p:ext>
            </p:extLst>
          </p:nvPr>
        </p:nvGraphicFramePr>
        <p:xfrm>
          <a:off x="489845" y="2564904"/>
          <a:ext cx="8201348" cy="3311780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337378">
                  <a:extLst>
                    <a:ext uri="{9D8B030D-6E8A-4147-A177-3AD203B41FA5}">
                      <a16:colId xmlns:a16="http://schemas.microsoft.com/office/drawing/2014/main" val="300196594"/>
                    </a:ext>
                  </a:extLst>
                </a:gridCol>
                <a:gridCol w="2562647">
                  <a:extLst>
                    <a:ext uri="{9D8B030D-6E8A-4147-A177-3AD203B41FA5}">
                      <a16:colId xmlns:a16="http://schemas.microsoft.com/office/drawing/2014/main" val="593454314"/>
                    </a:ext>
                  </a:extLst>
                </a:gridCol>
                <a:gridCol w="3301323">
                  <a:extLst>
                    <a:ext uri="{9D8B030D-6E8A-4147-A177-3AD203B41FA5}">
                      <a16:colId xmlns:a16="http://schemas.microsoft.com/office/drawing/2014/main" val="2031276152"/>
                    </a:ext>
                  </a:extLst>
                </a:gridCol>
              </a:tblGrid>
              <a:tr h="1549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Урок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 на уроке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2569930"/>
                  </a:ext>
                </a:extLst>
              </a:tr>
              <a:tr h="10744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Интересно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Скучно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Безразлично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Работал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Помогал другим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Отдыхал 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Понял материал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Узнал больше, чем знал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понял материал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6058152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E733DB34-CA77-416F-B8D2-8DD842574B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845" y="1661501"/>
            <a:ext cx="820134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Подчеркните фразы, характеризующие вашу работу на уроке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 трём направлениям 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68CAE54-7567-477E-8F48-4869609CDF72}"/>
              </a:ext>
            </a:extLst>
          </p:cNvPr>
          <p:cNvSpPr/>
          <p:nvPr/>
        </p:nvSpPr>
        <p:spPr>
          <a:xfrm>
            <a:off x="1773082" y="240303"/>
            <a:ext cx="563487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4"/>
                </a:solidFill>
                <a:effectLst/>
                <a:latin typeface="Georgia" panose="02040502050405020303" pitchFamily="18" charset="0"/>
              </a:rPr>
              <a:t>Рефлексия</a:t>
            </a:r>
          </a:p>
        </p:txBody>
      </p:sp>
    </p:spTree>
    <p:extLst>
      <p:ext uri="{BB962C8B-B14F-4D97-AF65-F5344CB8AC3E}">
        <p14:creationId xmlns:p14="http://schemas.microsoft.com/office/powerpoint/2010/main" val="908711110"/>
      </p:ext>
    </p:extLst>
  </p:cSld>
  <p:clrMapOvr>
    <a:masterClrMapping/>
  </p:clrMapOvr>
  <p:transition>
    <p:pull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>
            <a:extLst>
              <a:ext uri="{FF2B5EF4-FFF2-40B4-BE49-F238E27FC236}">
                <a16:creationId xmlns:a16="http://schemas.microsoft.com/office/drawing/2014/main" id="{466A370F-854C-40A3-B3A5-85069B4093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29600" cy="452596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dirty="0"/>
              <a:t>Все планеты с полюсами,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dirty="0"/>
              <a:t>Есть экватор у любой.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dirty="0"/>
              <a:t>Но планеты с поясами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dirty="0"/>
              <a:t>Не найдете вы другой.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dirty="0"/>
              <a:t>В этих кольцах он один,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dirty="0"/>
              <a:t>Очень важный господин.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altLang="ru-RU" sz="2400" dirty="0"/>
              <a:t>(</a:t>
            </a:r>
            <a:r>
              <a:rPr lang="ru-RU" altLang="ru-RU" sz="2400" i="1" dirty="0"/>
              <a:t>Сатурн</a:t>
            </a:r>
            <a:r>
              <a:rPr lang="ru-RU" altLang="ru-RU" sz="2400" dirty="0"/>
              <a:t>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dirty="0"/>
              <a:t>В небе я свечусь нередко,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dirty="0"/>
              <a:t>Ваша ближняя соседка.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dirty="0"/>
              <a:t>Я Меркурию сестра,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400" dirty="0"/>
              <a:t>И на мне всегда жара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altLang="ru-RU" sz="2400" dirty="0"/>
              <a:t>(</a:t>
            </a:r>
            <a:r>
              <a:rPr lang="ru-RU" altLang="ru-RU" sz="2400" i="1" dirty="0"/>
              <a:t>Венера</a:t>
            </a:r>
            <a:r>
              <a:rPr lang="ru-RU" altLang="ru-RU" sz="2400" dirty="0"/>
              <a:t>)</a:t>
            </a:r>
          </a:p>
        </p:txBody>
      </p:sp>
      <p:sp>
        <p:nvSpPr>
          <p:cNvPr id="24580" name="WordArt 4">
            <a:extLst>
              <a:ext uri="{FF2B5EF4-FFF2-40B4-BE49-F238E27FC236}">
                <a16:creationId xmlns:a16="http://schemas.microsoft.com/office/drawing/2014/main" id="{A3B675BD-CD80-4AF9-8B1D-2BA2A79167C1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0" cap="none" spc="0" normalizeH="0" baseline="0" noProof="0" dirty="0">
                <a:ln w="952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 Black" panose="020B0A04020102020204" pitchFamily="34" charset="0"/>
                <a:ea typeface="+mj-ea"/>
                <a:cs typeface="+mj-cs"/>
              </a:rPr>
              <a:t>Угадай планету</a:t>
            </a:r>
          </a:p>
        </p:txBody>
      </p:sp>
      <p:pic>
        <p:nvPicPr>
          <p:cNvPr id="24581" name="Picture 5" descr="sat">
            <a:extLst>
              <a:ext uri="{FF2B5EF4-FFF2-40B4-BE49-F238E27FC236}">
                <a16:creationId xmlns:a16="http://schemas.microsoft.com/office/drawing/2014/main" id="{B5FEEC5C-971B-422C-ADE4-F7FD6E1299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806575"/>
            <a:ext cx="2808287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1338">
            <a:extLst>
              <a:ext uri="{FF2B5EF4-FFF2-40B4-BE49-F238E27FC236}">
                <a16:creationId xmlns:a16="http://schemas.microsoft.com/office/drawing/2014/main" id="{9B3F80F0-3259-411A-BE2D-C58241682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939"/>
          <a:stretch>
            <a:fillRect/>
          </a:stretch>
        </p:blipFill>
        <p:spPr bwMode="auto">
          <a:xfrm>
            <a:off x="4643438" y="4437063"/>
            <a:ext cx="1873250" cy="172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>
            <a:extLst>
              <a:ext uri="{FF2B5EF4-FFF2-40B4-BE49-F238E27FC236}">
                <a16:creationId xmlns:a16="http://schemas.microsoft.com/office/drawing/2014/main" id="{AD54BF34-183D-49B9-975D-05B0B3B4C5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25621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sz="2000" dirty="0"/>
              <a:t>Эта красная планета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000" dirty="0"/>
              <a:t>По соседству с нами.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000" dirty="0"/>
              <a:t>Он зимой и даже летом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000" dirty="0"/>
              <a:t>Мерзнет надо льдами.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000" dirty="0"/>
              <a:t>Странно, что ни говори, —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000" dirty="0"/>
              <a:t>Лед не сверху, а внутри.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altLang="ru-RU" sz="2000" dirty="0"/>
              <a:t>(</a:t>
            </a:r>
            <a:r>
              <a:rPr lang="ru-RU" altLang="ru-RU" sz="2000" i="1" dirty="0"/>
              <a:t>Марс</a:t>
            </a:r>
            <a:r>
              <a:rPr lang="ru-RU" altLang="ru-RU" sz="2000" dirty="0"/>
              <a:t>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000" dirty="0"/>
              <a:t>Он уже который век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000" dirty="0"/>
              <a:t>Среди братьев-римлян грек,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000" dirty="0"/>
              <a:t>И сквозь космоса тоску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000" dirty="0"/>
              <a:t>Мчится, лежа на боку.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altLang="ru-RU" sz="2000" dirty="0"/>
              <a:t>(</a:t>
            </a:r>
            <a:r>
              <a:rPr lang="ru-RU" altLang="ru-RU" sz="2000" i="1" dirty="0"/>
              <a:t>Уран</a:t>
            </a:r>
            <a:r>
              <a:rPr lang="ru-RU" altLang="ru-RU" sz="2000" dirty="0"/>
              <a:t>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000" dirty="0"/>
              <a:t>Нужно пять часов, чтоб свету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000" dirty="0"/>
              <a:t>Долететь до той планеты,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000" dirty="0"/>
              <a:t>И поэтому она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000" dirty="0"/>
              <a:t>В телескопы не видна.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altLang="ru-RU" sz="2000" dirty="0"/>
              <a:t>(</a:t>
            </a:r>
            <a:r>
              <a:rPr lang="ru-RU" altLang="ru-RU" sz="2000" i="1" dirty="0"/>
              <a:t>Плутон</a:t>
            </a:r>
            <a:r>
              <a:rPr lang="ru-RU" altLang="ru-RU" sz="2000" dirty="0"/>
              <a:t>)</a:t>
            </a:r>
          </a:p>
        </p:txBody>
      </p:sp>
      <p:sp>
        <p:nvSpPr>
          <p:cNvPr id="25604" name="WordArt 4">
            <a:extLst>
              <a:ext uri="{FF2B5EF4-FFF2-40B4-BE49-F238E27FC236}">
                <a16:creationId xmlns:a16="http://schemas.microsoft.com/office/drawing/2014/main" id="{28B1BAA4-F017-48D5-8D19-2648C9FD8D72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683568" y="260350"/>
            <a:ext cx="8229600" cy="1143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0" cap="none" spc="0" normalizeH="0" baseline="0" noProof="0" dirty="0">
                <a:ln w="9525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 Black" panose="020B0A04020102020204" pitchFamily="34" charset="0"/>
                <a:ea typeface="+mj-ea"/>
                <a:cs typeface="+mj-cs"/>
              </a:rPr>
              <a:t>Угадай планету</a:t>
            </a:r>
          </a:p>
        </p:txBody>
      </p:sp>
      <p:pic>
        <p:nvPicPr>
          <p:cNvPr id="25606" name="Picture 6" descr="pluton">
            <a:extLst>
              <a:ext uri="{FF2B5EF4-FFF2-40B4-BE49-F238E27FC236}">
                <a16:creationId xmlns:a16="http://schemas.microsoft.com/office/drawing/2014/main" id="{7384F272-F503-439D-8B5F-96EA7AF075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4797425"/>
            <a:ext cx="1719262" cy="172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7" name="Picture 7" descr="марс2">
            <a:extLst>
              <a:ext uri="{FF2B5EF4-FFF2-40B4-BE49-F238E27FC236}">
                <a16:creationId xmlns:a16="http://schemas.microsoft.com/office/drawing/2014/main" id="{30A76E9F-5A4E-4DFF-BC13-C3C9421A41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1484313"/>
            <a:ext cx="19431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5" name="Picture 5" descr="uran">
            <a:extLst>
              <a:ext uri="{FF2B5EF4-FFF2-40B4-BE49-F238E27FC236}">
                <a16:creationId xmlns:a16="http://schemas.microsoft.com/office/drawing/2014/main" id="{BDBF0A26-B03D-42CD-A42A-82E743521F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3141663"/>
            <a:ext cx="1792288" cy="1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>
            <a:extLst>
              <a:ext uri="{FF2B5EF4-FFF2-40B4-BE49-F238E27FC236}">
                <a16:creationId xmlns:a16="http://schemas.microsoft.com/office/drawing/2014/main" id="{9077A3BA-5142-4129-B5E1-068EA7FE65A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28775"/>
            <a:ext cx="8291513" cy="52292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altLang="ru-RU" sz="2000" dirty="0"/>
              <a:t>Эта межзвездная вечная странница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000" dirty="0"/>
              <a:t>В небе ночном только–только представится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000" dirty="0"/>
              <a:t>И улетает надолго потом,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000" dirty="0"/>
              <a:t>Нам на прощанье мерцая хвостом.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altLang="ru-RU" sz="2000" dirty="0"/>
              <a:t>(</a:t>
            </a:r>
            <a:r>
              <a:rPr lang="ru-RU" altLang="ru-RU" sz="2000" i="1" dirty="0"/>
              <a:t>Комета</a:t>
            </a:r>
            <a:r>
              <a:rPr lang="ru-RU" altLang="ru-RU" sz="2000" dirty="0"/>
              <a:t>)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000" dirty="0"/>
              <a:t>Вот камень с неба к нам летит.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000" dirty="0"/>
              <a:t>Как звать его?..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altLang="ru-RU" sz="2000" dirty="0"/>
              <a:t>(</a:t>
            </a:r>
            <a:r>
              <a:rPr lang="ru-RU" altLang="ru-RU" sz="2000" i="1" dirty="0"/>
              <a:t>Метеорит</a:t>
            </a:r>
            <a:r>
              <a:rPr lang="ru-RU" altLang="ru-RU" sz="2000" dirty="0"/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000" dirty="0"/>
              <a:t>Искры небо прожигают,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000" dirty="0"/>
              <a:t>А до нас не долетают.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altLang="ru-RU" sz="2000" dirty="0"/>
              <a:t>(</a:t>
            </a:r>
            <a:r>
              <a:rPr lang="ru-RU" altLang="ru-RU" sz="2000" i="1" dirty="0"/>
              <a:t>Метеоры</a:t>
            </a:r>
            <a:r>
              <a:rPr lang="ru-RU" altLang="ru-RU" sz="2000" dirty="0"/>
              <a:t>)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altLang="ru-RU" b="1" dirty="0">
              <a:solidFill>
                <a:schemeClr val="hlink"/>
              </a:solidFill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ru-RU" altLang="ru-RU" b="1" dirty="0">
              <a:solidFill>
                <a:schemeClr val="hlink"/>
              </a:solidFill>
            </a:endParaRPr>
          </a:p>
        </p:txBody>
      </p:sp>
      <p:pic>
        <p:nvPicPr>
          <p:cNvPr id="26629" name="Picture 4" descr="2003">
            <a:extLst>
              <a:ext uri="{FF2B5EF4-FFF2-40B4-BE49-F238E27FC236}">
                <a16:creationId xmlns:a16="http://schemas.microsoft.com/office/drawing/2014/main" id="{4D589BE0-0A15-4D5F-A094-CD8C52E5D9AF}"/>
              </a:ext>
            </a:extLst>
          </p:cNvPr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43662" y="1196752"/>
            <a:ext cx="2152289" cy="165757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28" name="WordArt 4">
            <a:extLst>
              <a:ext uri="{FF2B5EF4-FFF2-40B4-BE49-F238E27FC236}">
                <a16:creationId xmlns:a16="http://schemas.microsoft.com/office/drawing/2014/main" id="{266B09D4-D123-4F68-8D8F-7475ED4A9D8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403350" y="332581"/>
            <a:ext cx="6911975" cy="7921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0" cap="none" spc="0" normalizeH="0" baseline="0" noProof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А что это такое?</a:t>
            </a:r>
          </a:p>
        </p:txBody>
      </p:sp>
      <p:pic>
        <p:nvPicPr>
          <p:cNvPr id="26632" name="Picture 6" descr="http://img1.liveinternet.ru/images/attach/c/3/76/487/76487767_034.jpg">
            <a:extLst>
              <a:ext uri="{FF2B5EF4-FFF2-40B4-BE49-F238E27FC236}">
                <a16:creationId xmlns:a16="http://schemas.microsoft.com/office/drawing/2014/main" id="{13F064F3-42FE-4D0F-9D43-1B92493CF1F3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87723" y="2985343"/>
            <a:ext cx="2291565" cy="18708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635" name="Picture 4" descr="http://img1.liveinternet.ru/images/attach/c/6/90/9/90009365_x_ee55f57a.jpg">
            <a:extLst>
              <a:ext uri="{FF2B5EF4-FFF2-40B4-BE49-F238E27FC236}">
                <a16:creationId xmlns:a16="http://schemas.microsoft.com/office/drawing/2014/main" id="{22B35C34-3CC2-4F02-81DE-FA6EFE6B27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4927475"/>
            <a:ext cx="2335839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~1\4337~1\LOCALS~1\Temp\Rar$DR29.376\space\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1007247"/>
            <a:ext cx="7786742" cy="17859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Астероиды. Кометы. Метеоры. </a:t>
            </a: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Метеориты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23728" y="3886200"/>
            <a:ext cx="6663114" cy="218600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Цели урока: сформировать представление о небесных телах: астероидах, кометах, метеорах и метеоритах.</a:t>
            </a:r>
          </a:p>
        </p:txBody>
      </p:sp>
    </p:spTree>
    <p:extLst>
      <p:ext uri="{BB962C8B-B14F-4D97-AF65-F5344CB8AC3E}">
        <p14:creationId xmlns:p14="http://schemas.microsoft.com/office/powerpoint/2010/main" val="809049137"/>
      </p:ext>
    </p:extLst>
  </p:cSld>
  <p:clrMapOvr>
    <a:masterClrMapping/>
  </p:clrMapOvr>
  <p:transition>
    <p:pull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DOCUME~1\4337~1\LOCALS~1\Temp\Rar$DR32.156\space\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571480"/>
            <a:ext cx="8143932" cy="23574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Астероиды</a:t>
            </a:r>
            <a:r>
              <a:rPr lang="ru-RU" sz="2400" dirty="0"/>
              <a:t> - небольшие небесные тела, размером от нескольких метров до тысячи километров. Свое название астероиды получили за сходство со звездами при наблюдении в телескоп. Будучи крохотными, астероиды кажутся, как и звезды, точками. Астероид означает </a:t>
            </a:r>
            <a:r>
              <a:rPr lang="ru-RU" sz="2400" b="1" dirty="0"/>
              <a:t>"</a:t>
            </a:r>
            <a:r>
              <a:rPr lang="ru-RU" sz="2400" b="1" dirty="0" err="1"/>
              <a:t>звездоподобный</a:t>
            </a:r>
            <a:r>
              <a:rPr lang="ru-RU" sz="2400" b="1" dirty="0"/>
              <a:t>".</a:t>
            </a:r>
          </a:p>
        </p:txBody>
      </p:sp>
      <p:pic>
        <p:nvPicPr>
          <p:cNvPr id="10244" name="Picture 4" descr="ast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286124"/>
            <a:ext cx="4714908" cy="337115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~1\4337~1\LOCALS~1\Temp\Rar$DR31.057\space\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357166"/>
            <a:ext cx="4857784" cy="621510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/>
              <a:t>В Поясе Астероидов выделяются своим размером 4 объекта: Цецера, Веста, Паллада и </a:t>
            </a:r>
            <a:r>
              <a:rPr lang="ru-RU" sz="2000" dirty="0" err="1"/>
              <a:t>Гигея</a:t>
            </a:r>
            <a:r>
              <a:rPr lang="ru-RU" sz="2000" dirty="0"/>
              <a:t>. На их долю приходится больше половины общей массы астероидов.</a:t>
            </a:r>
          </a:p>
          <a:p>
            <a:r>
              <a:rPr lang="ru-RU" sz="2000" dirty="0"/>
              <a:t>Диаметр карликовой планеты </a:t>
            </a:r>
            <a:r>
              <a:rPr lang="ru-RU" sz="2000" b="1" dirty="0"/>
              <a:t>Церера </a:t>
            </a:r>
            <a:r>
              <a:rPr lang="ru-RU" sz="2000" dirty="0"/>
              <a:t>равен950 км. Чтобы совершить оборот вокруг Солнца, ей требуется 4 земных года и 6 месяцев. Второе место после Цереры по своей массе занимает астероид </a:t>
            </a:r>
            <a:r>
              <a:rPr lang="ru-RU" sz="2000" b="1" dirty="0"/>
              <a:t>Веста,</a:t>
            </a:r>
            <a:r>
              <a:rPr lang="ru-RU" sz="2000" dirty="0"/>
              <a:t> открытый в 1807 году. Диаметр ее -530 км. Зато по яркости Веста занимает первое место в Поясе Астероидов - отражательная способность ее поверхности составляет 42%, что на 5% больше земной.</a:t>
            </a:r>
          </a:p>
        </p:txBody>
      </p:sp>
      <p:pic>
        <p:nvPicPr>
          <p:cNvPr id="9220" name="Picture 4" descr="http://cdn1.cnnturk.com/handlers/file.ashx?FileID=594297&amp;Width=292&amp;Height=0&amp;BlackWhite=False&amp;Quality=8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428603"/>
            <a:ext cx="3500462" cy="333263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429256" y="4000504"/>
            <a:ext cx="3500462" cy="25717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Обнаружено более 5 тыс. астероидов.  Это небольшие, неправильной формы небесные тела диаметром от одного до нескольких  десятков км.</a:t>
            </a:r>
          </a:p>
        </p:txBody>
      </p:sp>
    </p:spTree>
  </p:cSld>
  <p:clrMapOvr>
    <a:masterClrMapping/>
  </p:clrMapOvr>
  <p:transition>
    <p:pull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864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~1\4337~1\LOCALS~1\Temp\Rar$DR21.133\space\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ttp://trud-ost.ru/wp-content/uploads/2012/04/%D0%9A%D0%9E%D0%9C%D0%95%D0%A2%D0%90-kometa_elenina_11-450x3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4286250" cy="3124201"/>
          </a:xfrm>
          <a:prstGeom prst="rect">
            <a:avLst/>
          </a:prstGeom>
          <a:noFill/>
        </p:spPr>
      </p:pic>
      <p:pic>
        <p:nvPicPr>
          <p:cNvPr id="1030" name="Picture 6" descr="http://zn.by/userfiles/asteroid%281%2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3280" y="3214686"/>
            <a:ext cx="5486398" cy="342899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4282" y="3571876"/>
            <a:ext cx="2786082" cy="307183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Какое явление изображено на снимках?</a:t>
            </a:r>
          </a:p>
        </p:txBody>
      </p:sp>
    </p:spTree>
  </p:cSld>
  <p:clrMapOvr>
    <a:masterClrMapping/>
  </p:clrMapOvr>
  <p:transition>
    <p:pull dir="l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905</Words>
  <Application>Microsoft Office PowerPoint</Application>
  <PresentationFormat>Экран (4:3)</PresentationFormat>
  <Paragraphs>148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Arial Black</vt:lpstr>
      <vt:lpstr>Calibri</vt:lpstr>
      <vt:lpstr>Georgia</vt:lpstr>
      <vt:lpstr>Impact</vt:lpstr>
      <vt:lpstr>Times New Roman</vt:lpstr>
      <vt:lpstr>Wingdings</vt:lpstr>
      <vt:lpstr>Тема Office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Физминутка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28</cp:revision>
  <dcterms:modified xsi:type="dcterms:W3CDTF">2018-12-19T14:52:56Z</dcterms:modified>
</cp:coreProperties>
</file>