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3" r:id="rId4"/>
    <p:sldId id="257" r:id="rId5"/>
    <p:sldId id="264" r:id="rId6"/>
    <p:sldId id="258" r:id="rId7"/>
    <p:sldId id="266" r:id="rId8"/>
    <p:sldId id="265" r:id="rId9"/>
    <p:sldId id="267" r:id="rId10"/>
    <p:sldId id="259" r:id="rId11"/>
    <p:sldId id="260" r:id="rId12"/>
    <p:sldId id="269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har char="•"/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D926"/>
    <a:srgbClr val="0B510E"/>
    <a:srgbClr val="FE8622"/>
    <a:srgbClr val="0000A2"/>
    <a:srgbClr val="FF3300"/>
    <a:srgbClr val="FF33CC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897D9AF-11DE-4ECA-B2F7-8445958153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A37D9A-FC4D-4568-92A7-C7807AEFA4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C11BF86-F710-4E20-BA21-DA03723D53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A9AB7F-2700-48CE-B09E-06655229F6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7699943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E5C35E7-7846-4909-B960-8246C7C089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67F70B9-E371-4D07-AC23-9DC573D65D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149050-00E0-48B7-B303-6A3942F355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E1EED0-B06D-4C6D-918B-EFEBFBC3CF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3705924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9E7934A-C0A3-4B95-9354-43F350499F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9DD506D-A1BD-452A-BF18-7A7CD79C37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AE49737-89A0-4B0B-B67C-F7DF2A45B9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52364B-E8A9-4C9D-84AF-EFB7A3B202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8395448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252F30F-282F-4A6C-8D29-A797534258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31E639A-FF01-474C-BA68-EE17FBC278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4FB745C-ED8F-499E-BC7E-12269CF595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D3C414-4E66-47EE-BC6E-4CA55F9829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4998324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0CF164-2CB6-4D1C-9666-EE3A33E0BF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B4F07E-79AF-4028-BE4C-646A6D1448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5CF17E2-A8B2-42D4-B9E1-D207516BBB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799D1-50E7-4934-B5F4-B67D0A1636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4660369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80C8E6C-76FE-48EB-AE8C-FDA092F29F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0CC5901-C118-47FA-A570-707D693C2E7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48D993C-8824-4AE6-8DFB-7C89AD3F13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564E3-A244-400F-88A3-2E3E20B06A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8394973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756CA5-C8E4-4739-B1BF-2A7DE8AC6B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F4815A-5824-45BE-8A04-20044FA681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331E01-6092-44A3-8E01-06B499636C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A3AEEC-09D8-4E5C-9B8C-DFC7BD2688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208970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1610C7-92BC-4BE1-8D3C-F4B24654E3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B13A4B-5C46-49D5-9DBB-FB8F5989A3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47475E-D026-4C84-AAB9-48AEA41BFA2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236A8E-5E58-4249-A53C-FF0A7865F8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7423845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A78E51-C7B5-4C19-A485-C75F1F0718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7108A7-8F26-4B93-ACF8-E52CAA986D0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D3A7EF1-23FF-4D95-A4E7-60BE98E9CE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A3666B-E17C-4D32-B043-159F79ED08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9013722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4250DDB-DA6D-4ED6-9A1E-A85E5CD043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881F76A-B068-4763-9081-7F8FD19480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EFA6F75-4709-48A2-A21D-C4C6E5A0A6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E1B71-2A89-44ED-98F9-B9C275E1AC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6797554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B1F0F7A-1F83-4602-BC1E-269A847D8E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F9865E5-8A6F-47A1-BB41-C6170814395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C784917-10C8-4088-867D-C019B7154B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12BDC4-8735-4F1D-BB95-B115D3E54B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4066342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5642B4-7BFC-429E-8B4F-3D07E9A5A1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C73A0D-EC08-4333-9A18-1258E7A36E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12B082-3A27-4556-9853-219EDCF5B75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009493-C6E8-411F-8050-C102DF2A35F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9582281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DC4523-B285-4B13-9B2D-DEE2761385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30A0B2-B442-47E6-8810-A5D033DDF92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62622C-043A-4A7C-8AF4-B793281F579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D7691-8E97-41AC-AE5B-A66366990D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4880285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624EC75-C973-4850-A734-2EE138A1FD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667FEB26-1F3B-4A43-A071-EA6D9EB84C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B0AA68C-3E11-49AC-A9F2-7444DCF49AC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38974B6-0DF8-4892-9C67-35C46A4B0FA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AF02A31-312D-4C87-AA6C-FA43DCB9F5F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fld id="{C3314A08-CBFD-4BB2-831F-1FC00634362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7;&#1088;&#1077;&#1079;&#1077;&#1085;&#1090;&#1077;&#1081;&#1096;&#1080;&#1085;\The%20XX%20-%20Intro%20(Long%20Version)%20(Mokrani%20&amp;%20Bodin%20-%20Beauty%20Reel%202010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7;&#1088;&#1077;&#1079;&#1077;&#1085;&#1090;&#1077;&#1081;&#1096;&#1080;&#1085;\solnechniy_krug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g2308">
            <a:extLst>
              <a:ext uri="{FF2B5EF4-FFF2-40B4-BE49-F238E27FC236}">
                <a16:creationId xmlns:a16="http://schemas.microsoft.com/office/drawing/2014/main" id="{E0DBA6D3-B0A2-4FA7-B7CC-AD755F87D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79B7E948-D306-4F57-B2DF-02CBEA10749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39750" y="260350"/>
            <a:ext cx="7772400" cy="1081088"/>
          </a:xfrm>
        </p:spPr>
        <p:txBody>
          <a:bodyPr/>
          <a:lstStyle/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The Project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EAD7DA5F-D651-48BA-A8E5-1285C563CB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03350" y="1484313"/>
            <a:ext cx="6400800" cy="5040312"/>
          </a:xfrm>
        </p:spPr>
        <p:txBody>
          <a:bodyPr/>
          <a:lstStyle/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“The world around us”</a:t>
            </a:r>
          </a:p>
          <a:p>
            <a:pPr eaLnBrk="1" hangingPunct="1"/>
            <a:endParaRPr lang="en-US" altLang="ru-RU">
              <a:solidFill>
                <a:schemeClr val="bg1"/>
              </a:solidFill>
            </a:endParaRPr>
          </a:p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By the pupils of school </a:t>
            </a:r>
            <a:r>
              <a:rPr lang="ru-RU" altLang="ru-RU">
                <a:solidFill>
                  <a:srgbClr val="FF0000"/>
                </a:solidFill>
              </a:rPr>
              <a:t>№</a:t>
            </a:r>
            <a:r>
              <a:rPr lang="en-US" altLang="ru-RU">
                <a:solidFill>
                  <a:srgbClr val="FF0000"/>
                </a:solidFill>
              </a:rPr>
              <a:t> 1987</a:t>
            </a:r>
          </a:p>
          <a:p>
            <a:pPr eaLnBrk="1" hangingPunct="1"/>
            <a:endParaRPr lang="en-US" altLang="ru-RU">
              <a:solidFill>
                <a:srgbClr val="FF0000"/>
              </a:solidFill>
            </a:endParaRPr>
          </a:p>
          <a:p>
            <a:pPr eaLnBrk="1" hangingPunct="1"/>
            <a:endParaRPr lang="en-US" altLang="ru-RU">
              <a:solidFill>
                <a:srgbClr val="FF0000"/>
              </a:solidFill>
            </a:endParaRPr>
          </a:p>
          <a:p>
            <a:pPr eaLnBrk="1" hangingPunct="1"/>
            <a:endParaRPr lang="en-US" altLang="ru-RU"/>
          </a:p>
          <a:p>
            <a:pPr eaLnBrk="1" hangingPunct="1"/>
            <a:endParaRPr lang="en-US" altLang="ru-RU"/>
          </a:p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Teacher Dadasheva A. Sh.</a:t>
            </a:r>
            <a:endParaRPr lang="ru-RU" altLang="ru-RU">
              <a:solidFill>
                <a:srgbClr val="FF0000"/>
              </a:solidFill>
            </a:endParaRPr>
          </a:p>
        </p:txBody>
      </p:sp>
      <p:pic>
        <p:nvPicPr>
          <p:cNvPr id="2057" name="The XX - Intro (Long Version) (Mokrani &amp; Bodin - Beauty Reel 2010).mp3">
            <a:hlinkClick r:id="" action="ppaction://media"/>
            <a:extLst>
              <a:ext uri="{FF2B5EF4-FFF2-40B4-BE49-F238E27FC236}">
                <a16:creationId xmlns:a16="http://schemas.microsoft.com/office/drawing/2014/main" id="{49C0A0AD-A37D-47CA-A447-4B208D0EEDDC}"/>
              </a:ext>
            </a:extLst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5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30" tmFilter="0, 0; 0.125,0.2665; 0.25,0.4; 0.375,0.465; 0.5,0.5;  0.625,0.535; 0.75,0.6; 0.875,0.7335; 1,1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65" tmFilter="0, 0; 0.125,0.2665; 0.25,0.4; 0.375,0.465; 0.5,0.5;  0.625,0.535; 0.75,0.6; 0.875,0.7335; 1,1">
                                          <p:stCondLst>
                                            <p:cond delay="1854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30" tmFilter="0, 0; 0.125,0.2665; 0.25,0.4; 0.375,0.465; 0.5,0.5;  0.625,0.535; 0.75,0.6; 0.875,0.7335; 1,1">
                                          <p:stCondLst>
                                            <p:cond delay="231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6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32" decel="50000">
                                          <p:stCondLst>
                                            <p:cond delay="946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6">
                                          <p:stCondLst>
                                            <p:cond delay="1837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32" decel="50000">
                                          <p:stCondLst>
                                            <p:cond delay="1873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6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32" decel="50000">
                                          <p:stCondLst>
                                            <p:cond delay="2335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6">
                                          <p:stCondLst>
                                            <p:cond delay="2531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32" decel="50000">
                                          <p:stCondLst>
                                            <p:cond delay="2568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1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375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audio>
              <p:cMediaNode numSld="12">
                <p:cTn id="4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larch_mountain_600">
            <a:extLst>
              <a:ext uri="{FF2B5EF4-FFF2-40B4-BE49-F238E27FC236}">
                <a16:creationId xmlns:a16="http://schemas.microsoft.com/office/drawing/2014/main" id="{D6CBD2E2-0D09-4C93-B471-A8A0ADA4CC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Rectangle 2">
            <a:extLst>
              <a:ext uri="{FF2B5EF4-FFF2-40B4-BE49-F238E27FC236}">
                <a16:creationId xmlns:a16="http://schemas.microsoft.com/office/drawing/2014/main" id="{63858C37-3F23-4D34-8CD1-49487A906E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br>
              <a:rPr lang="en-US" altLang="ru-RU" sz="4000"/>
            </a:br>
            <a:r>
              <a:rPr lang="en-US" altLang="ru-RU" sz="4000"/>
              <a:t>  </a:t>
            </a:r>
            <a:r>
              <a:rPr lang="en-US" altLang="ru-RU" sz="4000">
                <a:solidFill>
                  <a:schemeClr val="bg1"/>
                </a:solidFill>
              </a:rPr>
              <a:t>You must use the following rules:</a:t>
            </a:r>
            <a:endParaRPr lang="ru-RU" altLang="ru-RU" sz="4000">
              <a:solidFill>
                <a:schemeClr val="bg1"/>
              </a:solidFill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0FF7B56-235F-488E-964B-3966C1DF7E6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pPr eaLnBrk="1" hangingPunct="1"/>
            <a:endParaRPr lang="en-US" altLang="ru-RU" sz="2800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sz="2800">
                <a:solidFill>
                  <a:srgbClr val="FF0000"/>
                </a:solidFill>
              </a:rPr>
              <a:t>NO FIRE IN THE FOREST!</a:t>
            </a:r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endParaRPr lang="ru-RU" altLang="ru-RU" sz="280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                                 </a:t>
            </a:r>
            <a:endParaRPr lang="ru-RU" altLang="ru-RU" sz="280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pic>
        <p:nvPicPr>
          <p:cNvPr id="13321" name="Picture 9" descr="d1cf56395fe5acef0b3382fcfb1">
            <a:extLst>
              <a:ext uri="{FF2B5EF4-FFF2-40B4-BE49-F238E27FC236}">
                <a16:creationId xmlns:a16="http://schemas.microsoft.com/office/drawing/2014/main" id="{827FA0B3-A1B5-4AEB-91B1-7572D49B7AB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3284538"/>
            <a:ext cx="3225800" cy="2187575"/>
          </a:xfrm>
        </p:spPr>
      </p:pic>
      <p:pic>
        <p:nvPicPr>
          <p:cNvPr id="13322" name="Picture 10" descr="image">
            <a:extLst>
              <a:ext uri="{FF2B5EF4-FFF2-40B4-BE49-F238E27FC236}">
                <a16:creationId xmlns:a16="http://schemas.microsoft.com/office/drawing/2014/main" id="{602A51D9-8B15-4CD1-A6EE-8E20DEB61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284538"/>
            <a:ext cx="3097213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AutoShape 11">
            <a:extLst>
              <a:ext uri="{FF2B5EF4-FFF2-40B4-BE49-F238E27FC236}">
                <a16:creationId xmlns:a16="http://schemas.microsoft.com/office/drawing/2014/main" id="{2CBB31A4-E823-4BF8-88F7-3DB3EF059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4221163"/>
            <a:ext cx="576263" cy="503237"/>
          </a:xfrm>
          <a:prstGeom prst="rightArrow">
            <a:avLst>
              <a:gd name="adj1" fmla="val 50000"/>
              <a:gd name="adj2" fmla="val 28628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4" name="AutoShape 12">
            <a:extLst>
              <a:ext uri="{FF2B5EF4-FFF2-40B4-BE49-F238E27FC236}">
                <a16:creationId xmlns:a16="http://schemas.microsoft.com/office/drawing/2014/main" id="{1BC1E57D-5206-4770-A800-A8A115DF3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4300" y="4292600"/>
            <a:ext cx="792163" cy="576263"/>
          </a:xfrm>
          <a:prstGeom prst="rightArrow">
            <a:avLst>
              <a:gd name="adj1" fmla="val 50000"/>
              <a:gd name="adj2" fmla="val 34366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24" presetID="29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35" presetID="48" presetClass="entr" presetSubtype="0" ac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70232">
            <a:extLst>
              <a:ext uri="{FF2B5EF4-FFF2-40B4-BE49-F238E27FC236}">
                <a16:creationId xmlns:a16="http://schemas.microsoft.com/office/drawing/2014/main" id="{83E1FDD5-2761-47BB-B04A-B43047A5D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2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68">
            <a:extLst>
              <a:ext uri="{FF2B5EF4-FFF2-40B4-BE49-F238E27FC236}">
                <a16:creationId xmlns:a16="http://schemas.microsoft.com/office/drawing/2014/main" id="{EDE8C7A7-CDA2-456A-8004-9A696D603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85338" cy="767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2">
            <a:extLst>
              <a:ext uri="{FF2B5EF4-FFF2-40B4-BE49-F238E27FC236}">
                <a16:creationId xmlns:a16="http://schemas.microsoft.com/office/drawing/2014/main" id="{3A801E42-7C2F-4D97-AE20-A2BCE2E10F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8438" name="Picture 6" descr="real">
            <a:extLst>
              <a:ext uri="{FF2B5EF4-FFF2-40B4-BE49-F238E27FC236}">
                <a16:creationId xmlns:a16="http://schemas.microsoft.com/office/drawing/2014/main" id="{79C0D960-6C47-4ED3-9624-D87BB49DC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6775" cy="731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pen">
            <a:extLst>
              <a:ext uri="{FF2B5EF4-FFF2-40B4-BE49-F238E27FC236}">
                <a16:creationId xmlns:a16="http://schemas.microsoft.com/office/drawing/2014/main" id="{A42CF8FB-FF0D-4F80-AE2E-3AE511806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44113" cy="73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 descr="02_08_00">
            <a:extLst>
              <a:ext uri="{FF2B5EF4-FFF2-40B4-BE49-F238E27FC236}">
                <a16:creationId xmlns:a16="http://schemas.microsoft.com/office/drawing/2014/main" id="{B73A3B97-E4D3-4455-B2EA-CA549307E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6775" cy="732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2hd">
            <a:extLst>
              <a:ext uri="{FF2B5EF4-FFF2-40B4-BE49-F238E27FC236}">
                <a16:creationId xmlns:a16="http://schemas.microsoft.com/office/drawing/2014/main" id="{CDBA0DD0-0FDE-43A6-BD47-14758DE246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6775" cy="730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>
            <a:extLst>
              <a:ext uri="{FF2B5EF4-FFF2-40B4-BE49-F238E27FC236}">
                <a16:creationId xmlns:a16="http://schemas.microsoft.com/office/drawing/2014/main" id="{CED460E3-D6A8-4E4D-8C6C-AE4799AD97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8229600" cy="6381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ru-RU" sz="2400" b="1">
                <a:solidFill>
                  <a:srgbClr val="1DD926"/>
                </a:solidFill>
              </a:rPr>
              <a:t>YOU MUST PLANT TREES, MAKE BIRD TABLES AND NEST BOXES</a:t>
            </a:r>
          </a:p>
          <a:p>
            <a:pPr eaLnBrk="1" hangingPunct="1">
              <a:lnSpc>
                <a:spcPct val="80000"/>
              </a:lnSpc>
            </a:pPr>
            <a:endParaRPr lang="en-US" altLang="ru-RU" sz="2400" b="1">
              <a:solidFill>
                <a:srgbClr val="0066FF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>
                <a:solidFill>
                  <a:srgbClr val="0066FF"/>
                </a:solidFill>
              </a:rPr>
              <a:t>YOU MUSTN’T TAKE EGGS OF THE ANIMALS  AND  THE  BIRDS</a:t>
            </a:r>
          </a:p>
          <a:p>
            <a:pPr eaLnBrk="1" hangingPunct="1">
              <a:lnSpc>
                <a:spcPct val="80000"/>
              </a:lnSpc>
            </a:pPr>
            <a:endParaRPr lang="en-US" altLang="ru-RU" sz="2400" b="1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>
                <a:solidFill>
                  <a:srgbClr val="FF0000"/>
                </a:solidFill>
              </a:rPr>
              <a:t>YOU MUSTN’T CUT DOWN TREES, BABY TREES AND BUSHES</a:t>
            </a:r>
          </a:p>
          <a:p>
            <a:pPr eaLnBrk="1" hangingPunct="1">
              <a:lnSpc>
                <a:spcPct val="80000"/>
              </a:lnSpc>
            </a:pPr>
            <a:endParaRPr lang="en-US" altLang="ru-RU" sz="2800" b="1"/>
          </a:p>
          <a:p>
            <a:pPr eaLnBrk="1" hangingPunct="1">
              <a:lnSpc>
                <a:spcPct val="80000"/>
              </a:lnSpc>
            </a:pPr>
            <a:r>
              <a:rPr lang="en-US" altLang="ru-RU" sz="2800" b="1"/>
              <a:t>YOU MUSTN’T PICK WILD FLOWERS AND KILL ANIMALS</a:t>
            </a:r>
          </a:p>
          <a:p>
            <a:pPr eaLnBrk="1" hangingPunct="1">
              <a:lnSpc>
                <a:spcPct val="80000"/>
              </a:lnSpc>
            </a:pPr>
            <a:endParaRPr lang="en-US" altLang="ru-RU"/>
          </a:p>
          <a:p>
            <a:pPr eaLnBrk="1" hangingPunct="1">
              <a:lnSpc>
                <a:spcPct val="80000"/>
              </a:lnSpc>
            </a:pPr>
            <a:r>
              <a:rPr lang="en-US" altLang="ru-RU"/>
              <a:t>YOU MUST KEEP ALL WATER CLEAN!</a:t>
            </a:r>
          </a:p>
          <a:p>
            <a:pPr eaLnBrk="1" hangingPunct="1">
              <a:lnSpc>
                <a:spcPct val="80000"/>
              </a:lnSpc>
            </a:pPr>
            <a:endParaRPr lang="en-US" altLang="ru-RU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>
                <a:solidFill>
                  <a:schemeClr val="bg1"/>
                </a:solidFill>
              </a:rPr>
              <a:t>YOU MUST TAKE YOUR LITTER HOME!</a:t>
            </a: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9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11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4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4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4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4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4060"/>
                            </p:stCondLst>
                            <p:childTnLst>
                              <p:par>
                                <p:cTn id="36" presetID="2" presetClass="entr" presetSubtype="12" fill="hold" nodeType="afterEffect">
                                  <p:stCondLst>
                                    <p:cond delay="84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41" presetID="39" presetClass="entr" presetSubtype="0" accel="10000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6900"/>
                            </p:stCondLst>
                            <p:childTnLst>
                              <p:par>
                                <p:cTn id="48" presetID="2" presetClass="entr" presetSubtype="6" fill="hold" nodeType="after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9300"/>
                            </p:stCondLst>
                            <p:childTnLst>
                              <p:par>
                                <p:cTn id="53" presetID="39" presetClass="entr" presetSubtype="0" accel="100000" fill="hold" nodeType="afterEffect">
                                  <p:stCondLst>
                                    <p:cond delay="1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1700"/>
                            </p:stCondLst>
                            <p:childTnLst>
                              <p:par>
                                <p:cTn id="60" presetID="54" presetClass="entr" presetSubtype="0" accel="100000" fill="hold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4300"/>
                            </p:stCondLst>
                            <p:childTnLst>
                              <p:par>
                                <p:cTn id="68" presetID="39" presetClass="entr" presetSubtype="0" accel="100000" fill="hold" nodeType="afterEffect">
                                  <p:stCondLst>
                                    <p:cond delay="13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8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6400"/>
                            </p:stCondLst>
                            <p:childTnLst>
                              <p:par>
                                <p:cTn id="75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8400"/>
                            </p:stCondLst>
                            <p:childTnLst>
                              <p:par>
                                <p:cTn id="78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9" dur="2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30400"/>
                            </p:stCondLst>
                            <p:childTnLst>
                              <p:par>
                                <p:cTn id="81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32400"/>
                            </p:stCondLst>
                            <p:childTnLst>
                              <p:par>
                                <p:cTn id="84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34400"/>
                            </p:stCondLst>
                            <p:childTnLst>
                              <p:par>
                                <p:cTn id="87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6400"/>
                            </p:stCondLst>
                            <p:childTnLst>
                              <p:par>
                                <p:cTn id="90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DD92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>
            <a:extLst>
              <a:ext uri="{FF2B5EF4-FFF2-40B4-BE49-F238E27FC236}">
                <a16:creationId xmlns:a16="http://schemas.microsoft.com/office/drawing/2014/main" id="{CCA51429-7507-4277-882B-8A792B4938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3315" name="Picture 9" descr="_46700885_008256385-1">
            <a:extLst>
              <a:ext uri="{FF2B5EF4-FFF2-40B4-BE49-F238E27FC236}">
                <a16:creationId xmlns:a16="http://schemas.microsoft.com/office/drawing/2014/main" id="{2802328B-62C0-428B-A386-A8F540001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10333038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10" descr="7676c10d6053">
            <a:extLst>
              <a:ext uri="{FF2B5EF4-FFF2-40B4-BE49-F238E27FC236}">
                <a16:creationId xmlns:a16="http://schemas.microsoft.com/office/drawing/2014/main" id="{F25ECAE3-44A1-412D-AD18-58961DD088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28213" cy="67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11" descr="priroda">
            <a:extLst>
              <a:ext uri="{FF2B5EF4-FFF2-40B4-BE49-F238E27FC236}">
                <a16:creationId xmlns:a16="http://schemas.microsoft.com/office/drawing/2014/main" id="{C2B359AC-E699-4FB2-B75A-F1458D7FC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0260013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0" name="Rectangle 12">
            <a:extLst>
              <a:ext uri="{FF2B5EF4-FFF2-40B4-BE49-F238E27FC236}">
                <a16:creationId xmlns:a16="http://schemas.microsoft.com/office/drawing/2014/main" id="{5DCD4C6A-806D-4FD8-8D34-2735083F04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0"/>
            <a:ext cx="8229600" cy="6381750"/>
          </a:xfrm>
        </p:spPr>
        <p:txBody>
          <a:bodyPr/>
          <a:lstStyle/>
          <a:p>
            <a:pPr eaLnBrk="1" hangingPunct="1"/>
            <a:r>
              <a:rPr lang="en-US" altLang="ru-RU" sz="2800" b="1">
                <a:solidFill>
                  <a:schemeClr val="bg1"/>
                </a:solidFill>
              </a:rPr>
              <a:t>ENJOY  WILD  LIFE  AND  BE  IT’ S FRIEND!!!</a:t>
            </a:r>
          </a:p>
          <a:p>
            <a:pPr eaLnBrk="1" hangingPunct="1"/>
            <a:endParaRPr lang="en-US" altLang="ru-RU" sz="2800" b="1">
              <a:solidFill>
                <a:schemeClr val="bg1"/>
              </a:solidFill>
            </a:endParaRPr>
          </a:p>
          <a:p>
            <a:pPr eaLnBrk="1" hangingPunct="1"/>
            <a:r>
              <a:rPr lang="en-US" altLang="ru-RU" b="1">
                <a:solidFill>
                  <a:schemeClr val="bg1"/>
                </a:solidFill>
              </a:rPr>
              <a:t>You  mustn’t  pollute  the  world around  us.</a:t>
            </a:r>
          </a:p>
          <a:p>
            <a:pPr eaLnBrk="1" hangingPunct="1"/>
            <a:endParaRPr lang="en-US" altLang="ru-RU" b="1">
              <a:solidFill>
                <a:srgbClr val="FF33CC"/>
              </a:solidFill>
            </a:endParaRPr>
          </a:p>
          <a:p>
            <a:pPr eaLnBrk="1" hangingPunct="1"/>
            <a:r>
              <a:rPr lang="en-US" altLang="ru-RU" sz="2800" b="1">
                <a:solidFill>
                  <a:srgbClr val="FF33CC"/>
                </a:solidFill>
              </a:rPr>
              <a:t>YOU  MUST  KEEP  YOUR  DOGS    UNDER  CONTROL  AND  CLEAN  THE PICNIC  PLACE , WHEN  YOU  GO  HOME!</a:t>
            </a:r>
          </a:p>
          <a:p>
            <a:pPr eaLnBrk="1" hangingPunct="1"/>
            <a:endParaRPr lang="en-US" altLang="ru-RU" sz="2800" b="1">
              <a:solidFill>
                <a:srgbClr val="FFFF00"/>
              </a:solidFill>
            </a:endParaRPr>
          </a:p>
          <a:p>
            <a:pPr eaLnBrk="1" hangingPunct="1"/>
            <a:r>
              <a:rPr lang="en-US" altLang="ru-RU" sz="2800" b="1">
                <a:solidFill>
                  <a:srgbClr val="FFFF00"/>
                </a:solidFill>
              </a:rPr>
              <a:t>YOU  MUST  TAKE  CARE  OF  ANIMALS AND  FEED  THEM!</a:t>
            </a:r>
          </a:p>
          <a:p>
            <a:pPr eaLnBrk="1" hangingPunct="1"/>
            <a:endParaRPr lang="en-US" altLang="ru-RU" sz="2800" b="1">
              <a:solidFill>
                <a:srgbClr val="1DD926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1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2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20" presetID="56" presetClass="entr" presetSubtype="0" fill="hold" nodeType="afterEffect">
                                  <p:stCondLst>
                                    <p:cond delay="2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7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450"/>
                            </p:stCondLst>
                            <p:childTnLst>
                              <p:par>
                                <p:cTn id="27" presetID="2" presetClass="entr" presetSubtype="3" fill="hold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32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3" dur="2000" fill="hold"/>
                                        <p:tgtEl>
                                          <p:spTgt spid="276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6200"/>
                            </p:stCondLst>
                            <p:childTnLst>
                              <p:par>
                                <p:cTn id="35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76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5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79f624b466eda42f91c1d6e0dc0_prev">
            <a:extLst>
              <a:ext uri="{FF2B5EF4-FFF2-40B4-BE49-F238E27FC236}">
                <a16:creationId xmlns:a16="http://schemas.microsoft.com/office/drawing/2014/main" id="{D462C991-4D18-435A-89C5-C6EEF02BDB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675" y="0"/>
            <a:ext cx="99726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>
            <a:extLst>
              <a:ext uri="{FF2B5EF4-FFF2-40B4-BE49-F238E27FC236}">
                <a16:creationId xmlns:a16="http://schemas.microsoft.com/office/drawing/2014/main" id="{4EAEFD0B-1AE7-4E75-AE94-331C806007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9462" name="Picture 6" descr="WWFLUNGS">
            <a:extLst>
              <a:ext uri="{FF2B5EF4-FFF2-40B4-BE49-F238E27FC236}">
                <a16:creationId xmlns:a16="http://schemas.microsoft.com/office/drawing/2014/main" id="{F787E557-B3DC-4942-9631-E04F0BEAD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8675" y="0"/>
            <a:ext cx="11017250" cy="718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3">
            <a:extLst>
              <a:ext uri="{FF2B5EF4-FFF2-40B4-BE49-F238E27FC236}">
                <a16:creationId xmlns:a16="http://schemas.microsoft.com/office/drawing/2014/main" id="{1B3DAF05-A0DF-4EE8-A735-6000D3B1FF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19161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2400" b="1">
                <a:solidFill>
                  <a:schemeClr val="bg1"/>
                </a:solidFill>
              </a:rPr>
              <a:t>THE  HAPPINESS  IS – TO  BE  WITH  NATURE.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 b="1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>
                <a:solidFill>
                  <a:schemeClr val="bg1"/>
                </a:solidFill>
              </a:rPr>
              <a:t>BE  WISE!  THE  EARTH  NEEDS  HELP!!!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>
                <a:solidFill>
                  <a:schemeClr val="bg1"/>
                </a:solidFill>
              </a:rPr>
              <a:t>IF  WE  DO  NOTHING,  WE,LL   DIE  TOO.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400">
                <a:solidFill>
                  <a:schemeClr val="bg1"/>
                </a:solidFill>
              </a:rPr>
              <a:t>We  MUST  PROTECT  THE  NATURE  AND  OUR    EARTH!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ru-RU" sz="240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>
                <a:solidFill>
                  <a:schemeClr val="bg1"/>
                </a:solidFill>
              </a:rPr>
              <a:t>Long  Live  Our  Planet</a:t>
            </a: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9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9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3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1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19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4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blue-abstract-background">
            <a:extLst>
              <a:ext uri="{FF2B5EF4-FFF2-40B4-BE49-F238E27FC236}">
                <a16:creationId xmlns:a16="http://schemas.microsoft.com/office/drawing/2014/main" id="{C90B57A3-1A24-4323-B7F1-0F96E7A01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>
            <a:extLst>
              <a:ext uri="{FF2B5EF4-FFF2-40B4-BE49-F238E27FC236}">
                <a16:creationId xmlns:a16="http://schemas.microsoft.com/office/drawing/2014/main" id="{0D79D23C-F621-4BB2-8BDF-AABACA32DB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The Song</a:t>
            </a:r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D164BF8E-CB26-4E94-9472-7F809A89FF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BRIGHT ON THE SKY, SUN UP ON HIGH.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THAT WAS THE LITTLE  BOYS PICTURE.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HE DREW FOR YOU, WROTE FOR  YOU TOO.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JUST TO MAKE CLEAR WHAT HE DREW.</a:t>
            </a:r>
          </a:p>
          <a:p>
            <a:pPr eaLnBrk="1" hangingPunct="1">
              <a:buFontTx/>
              <a:buNone/>
            </a:pPr>
            <a:endParaRPr lang="en-US" altLang="ru-RU" sz="2400" b="1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MAY THERE ALWAYS BE SUNSHINE,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  MAY THERE ALWAYS BE BLUE SKY,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    MAY THERE ALWAYS BE MUMMY,</a:t>
            </a:r>
          </a:p>
          <a:p>
            <a:pPr eaLnBrk="1" hangingPunct="1">
              <a:buFontTx/>
              <a:buNone/>
            </a:pPr>
            <a:r>
              <a:rPr lang="en-US" altLang="ru-RU" sz="2400" b="1">
                <a:solidFill>
                  <a:schemeClr val="bg1"/>
                </a:solidFill>
              </a:rPr>
              <a:t>      MAY THERE ALWAYS BE WE!!!</a:t>
            </a:r>
          </a:p>
          <a:p>
            <a:pPr eaLnBrk="1" hangingPunct="1">
              <a:buFontTx/>
              <a:buNone/>
            </a:pPr>
            <a:endParaRPr lang="ru-RU" altLang="ru-RU" sz="2400" b="1">
              <a:solidFill>
                <a:schemeClr val="bg1"/>
              </a:solidFill>
            </a:endParaRPr>
          </a:p>
        </p:txBody>
      </p:sp>
      <p:pic>
        <p:nvPicPr>
          <p:cNvPr id="20487" name="solnechniy_krug.mp3">
            <a:hlinkClick r:id="" action="ppaction://media"/>
            <a:extLst>
              <a:ext uri="{FF2B5EF4-FFF2-40B4-BE49-F238E27FC236}">
                <a16:creationId xmlns:a16="http://schemas.microsoft.com/office/drawing/2014/main" id="{A0E63A9F-DC46-4E4F-9E30-4E43F2D5624E}"/>
              </a:ext>
            </a:extLst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blue-abstract-background">
            <a:extLst>
              <a:ext uri="{FF2B5EF4-FFF2-40B4-BE49-F238E27FC236}">
                <a16:creationId xmlns:a16="http://schemas.microsoft.com/office/drawing/2014/main" id="{3382838D-ECBF-40EB-9FFD-22CDD1C02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78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64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8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74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6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62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3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66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142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56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4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" fill="hold"/>
                                        <p:tgtEl>
                                          <p:spTgt spid="20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7"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4816c88ed543_24089cfa1">
            <a:extLst>
              <a:ext uri="{FF2B5EF4-FFF2-40B4-BE49-F238E27FC236}">
                <a16:creationId xmlns:a16="http://schemas.microsoft.com/office/drawing/2014/main" id="{8EC20D34-0DAC-4A17-B583-852DBE706A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">
            <a:extLst>
              <a:ext uri="{FF2B5EF4-FFF2-40B4-BE49-F238E27FC236}">
                <a16:creationId xmlns:a16="http://schemas.microsoft.com/office/drawing/2014/main" id="{DEA9B9F9-5391-4F8D-8939-005E331EBB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>
                <a:solidFill>
                  <a:srgbClr val="1DD926"/>
                </a:solidFill>
              </a:rPr>
              <a:t>OUR AIMS ARE :</a:t>
            </a:r>
            <a:endParaRPr lang="ru-RU" altLang="ru-RU">
              <a:solidFill>
                <a:srgbClr val="1DD926"/>
              </a:solidFill>
            </a:endParaRPr>
          </a:p>
        </p:txBody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ABC71CEB-F007-4087-A500-3F84179990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1. To know more about surrounding world.</a:t>
            </a:r>
          </a:p>
          <a:p>
            <a:pPr eaLnBrk="1" hangingPunct="1"/>
            <a:endParaRPr lang="en-US" altLang="ru-RU">
              <a:solidFill>
                <a:schemeClr val="bg1"/>
              </a:solidFill>
            </a:endParaRPr>
          </a:p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2. We must know how to save our EARTH.</a:t>
            </a: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full">
            <a:extLst>
              <a:ext uri="{FF2B5EF4-FFF2-40B4-BE49-F238E27FC236}">
                <a16:creationId xmlns:a16="http://schemas.microsoft.com/office/drawing/2014/main" id="{6DCEE63D-061D-4706-BEE3-ACE137014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>
            <a:extLst>
              <a:ext uri="{FF2B5EF4-FFF2-40B4-BE49-F238E27FC236}">
                <a16:creationId xmlns:a16="http://schemas.microsoft.com/office/drawing/2014/main" id="{48F06C84-BC78-44E5-ADCF-241788884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4000">
                <a:solidFill>
                  <a:srgbClr val="FFFF00"/>
                </a:solidFill>
              </a:rPr>
              <a:t>The Project</a:t>
            </a:r>
            <a:r>
              <a:rPr lang="en-US" altLang="ru-RU"/>
              <a:t> </a:t>
            </a:r>
            <a:endParaRPr lang="ru-RU" altLang="ru-RU"/>
          </a:p>
        </p:txBody>
      </p:sp>
      <p:sp>
        <p:nvSpPr>
          <p:cNvPr id="21512" name="AutoShape 8">
            <a:extLst>
              <a:ext uri="{FF2B5EF4-FFF2-40B4-BE49-F238E27FC236}">
                <a16:creationId xmlns:a16="http://schemas.microsoft.com/office/drawing/2014/main" id="{38AB299F-1661-458E-82FA-C0E983728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989138"/>
            <a:ext cx="7488237" cy="259238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3366FF">
              <a:alpha val="50980"/>
            </a:srgbClr>
          </a:solidFill>
          <a:ln w="9525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C94A15D6-C49F-4AF0-AD04-5AAF44E6AA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ru-RU"/>
              <a:t>                </a:t>
            </a:r>
            <a:r>
              <a:rPr lang="en-US" altLang="ru-RU">
                <a:solidFill>
                  <a:srgbClr val="FFFF00"/>
                </a:solidFill>
              </a:rPr>
              <a:t>“The World around us”</a:t>
            </a:r>
          </a:p>
          <a:p>
            <a:pPr eaLnBrk="1" hangingPunct="1">
              <a:buFontTx/>
              <a:buNone/>
            </a:pPr>
            <a:r>
              <a:rPr lang="en-US" altLang="ru-RU" sz="2800">
                <a:solidFill>
                  <a:srgbClr val="FFFF00"/>
                </a:solidFill>
              </a:rPr>
              <a:t>The Earth, my Earth </a:t>
            </a:r>
          </a:p>
          <a:p>
            <a:pPr eaLnBrk="1" hangingPunct="1">
              <a:buFontTx/>
              <a:buNone/>
            </a:pPr>
            <a:r>
              <a:rPr lang="en-US" altLang="ru-RU" sz="2800">
                <a:solidFill>
                  <a:srgbClr val="FFFF00"/>
                </a:solidFill>
              </a:rPr>
              <a:t>Which is spreading from the South to the North.</a:t>
            </a:r>
          </a:p>
          <a:p>
            <a:pPr eaLnBrk="1" hangingPunct="1">
              <a:buFontTx/>
              <a:buNone/>
            </a:pPr>
            <a:r>
              <a:rPr lang="en-US" altLang="ru-RU" sz="2800">
                <a:solidFill>
                  <a:srgbClr val="FFFF00"/>
                </a:solidFill>
              </a:rPr>
              <a:t>I’d like your being in the bloom </a:t>
            </a:r>
          </a:p>
          <a:p>
            <a:pPr eaLnBrk="1" hangingPunct="1">
              <a:buFontTx/>
              <a:buNone/>
            </a:pPr>
            <a:r>
              <a:rPr lang="en-US" altLang="ru-RU" sz="2800">
                <a:solidFill>
                  <a:srgbClr val="FFFF00"/>
                </a:solidFill>
              </a:rPr>
              <a:t>And never, never in the gloom!</a:t>
            </a:r>
          </a:p>
          <a:p>
            <a:pPr eaLnBrk="1" hangingPunct="1">
              <a:buFontTx/>
              <a:buNone/>
            </a:pPr>
            <a:r>
              <a:rPr lang="en-US" altLang="ru-RU" sz="2800">
                <a:solidFill>
                  <a:srgbClr val="FFFF00"/>
                </a:solidFill>
              </a:rPr>
              <a:t>                          Dadasheva  A.SH.</a:t>
            </a:r>
            <a:endParaRPr lang="ru-RU" altLang="ru-RU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4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52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18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52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74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52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kot">
            <a:extLst>
              <a:ext uri="{FF2B5EF4-FFF2-40B4-BE49-F238E27FC236}">
                <a16:creationId xmlns:a16="http://schemas.microsoft.com/office/drawing/2014/main" id="{1EE11ADD-DA53-430C-AF70-0A040BE76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:a16="http://schemas.microsoft.com/office/drawing/2014/main" id="{AA1A0122-CD8E-4E8E-A002-5FFD6A95C9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The world around us</a:t>
            </a:r>
            <a:endParaRPr lang="ru-RU" altLang="ru-RU">
              <a:solidFill>
                <a:srgbClr val="FF0000"/>
              </a:solidFill>
            </a:endParaRP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F19845D-6B6F-49A2-8E71-F7E30DC716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The fourth of October is the Day of animals defence.</a:t>
            </a:r>
          </a:p>
          <a:p>
            <a:pPr eaLnBrk="1" hangingPunct="1"/>
            <a:endParaRPr lang="ru-RU" altLang="ru-RU" sz="2800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Very long ago on our Planet grew other trees and lived other animals.</a:t>
            </a:r>
          </a:p>
          <a:p>
            <a:pPr eaLnBrk="1" hangingPunct="1"/>
            <a:endParaRPr lang="ru-RU" altLang="ru-RU" sz="2800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Every hour in the world die out three kinds of plants and animals</a:t>
            </a:r>
            <a:r>
              <a:rPr lang="en-US" altLang="ru-RU" sz="2400" b="1">
                <a:solidFill>
                  <a:srgbClr val="FF0000"/>
                </a:solidFill>
              </a:rPr>
              <a:t>.</a:t>
            </a:r>
          </a:p>
          <a:p>
            <a:pPr eaLnBrk="1" hangingPunct="1"/>
            <a:endParaRPr lang="ru-RU" alt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900"/>
                                  </p:stCondLst>
                                  <p:iterate type="lt">
                                    <p:tmPct val="79286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644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95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944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kittens-b">
            <a:extLst>
              <a:ext uri="{FF2B5EF4-FFF2-40B4-BE49-F238E27FC236}">
                <a16:creationId xmlns:a16="http://schemas.microsoft.com/office/drawing/2014/main" id="{6BFD0469-C840-49ED-A6B0-80E305482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2">
            <a:extLst>
              <a:ext uri="{FF2B5EF4-FFF2-40B4-BE49-F238E27FC236}">
                <a16:creationId xmlns:a16="http://schemas.microsoft.com/office/drawing/2014/main" id="{2B59F91A-B783-4FCE-BEFE-69E56423B9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E47F66D7-297B-4AC9-B76D-81B4A578AB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en-US" altLang="ru-RU" b="1">
                <a:solidFill>
                  <a:srgbClr val="FF0000"/>
                </a:solidFill>
              </a:rPr>
              <a:t>The seas, the rivers and the lakes are filled in with a poison.</a:t>
            </a:r>
          </a:p>
          <a:p>
            <a:pPr eaLnBrk="1" hangingPunct="1"/>
            <a:endParaRPr lang="ru-RU" altLang="ru-RU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b="1">
                <a:solidFill>
                  <a:srgbClr val="FF0000"/>
                </a:solidFill>
              </a:rPr>
              <a:t>The danger threatens every ten kinds of birds.</a:t>
            </a:r>
          </a:p>
          <a:p>
            <a:pPr eaLnBrk="1" hangingPunct="1"/>
            <a:endParaRPr lang="ru-RU" altLang="ru-RU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b="1">
                <a:solidFill>
                  <a:srgbClr val="FF0000"/>
                </a:solidFill>
              </a:rPr>
              <a:t>About eighty kinds of birds are in the Red Book.</a:t>
            </a:r>
          </a:p>
          <a:p>
            <a:pPr eaLnBrk="1" hangingPunct="1"/>
            <a:endParaRPr lang="ru-RU" altLang="ru-RU" b="1">
              <a:solidFill>
                <a:srgbClr val="FF0000"/>
              </a:solidFill>
            </a:endParaRPr>
          </a:p>
          <a:p>
            <a:pPr eaLnBrk="1" hangingPunct="1"/>
            <a:r>
              <a:rPr lang="en-US" altLang="ru-RU" b="1">
                <a:solidFill>
                  <a:srgbClr val="FF0000"/>
                </a:solidFill>
              </a:rPr>
              <a:t>The total quantity of disappearing animals are twenty one thousands and eight hundreds sixty seven</a:t>
            </a:r>
            <a:r>
              <a:rPr lang="ru-RU" altLang="ru-RU" b="1">
                <a:solidFill>
                  <a:srgbClr val="FF0000"/>
                </a:solidFill>
              </a:rPr>
              <a:t>.</a:t>
            </a:r>
            <a:endParaRPr lang="en-US" altLang="ru-RU" b="1">
              <a:solidFill>
                <a:srgbClr val="FF0000"/>
              </a:solidFill>
            </a:endParaRP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8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62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1" descr="u800_7459_planeta_zemlya_i_kometa">
            <a:extLst>
              <a:ext uri="{FF2B5EF4-FFF2-40B4-BE49-F238E27FC236}">
                <a16:creationId xmlns:a16="http://schemas.microsoft.com/office/drawing/2014/main" id="{3CF13DE1-C098-44A8-BADF-F232A369C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28">
            <a:extLst>
              <a:ext uri="{FF2B5EF4-FFF2-40B4-BE49-F238E27FC236}">
                <a16:creationId xmlns:a16="http://schemas.microsoft.com/office/drawing/2014/main" id="{0EEEB209-6602-4DB8-98CA-8A67DF132C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>
                <a:solidFill>
                  <a:schemeClr val="bg1"/>
                </a:solidFill>
              </a:rPr>
              <a:t>The world around us</a:t>
            </a:r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4131" name="AutoShape 35">
            <a:extLst>
              <a:ext uri="{FF2B5EF4-FFF2-40B4-BE49-F238E27FC236}">
                <a16:creationId xmlns:a16="http://schemas.microsoft.com/office/drawing/2014/main" id="{E30576C9-6FA1-4428-89C0-B2F99D4A9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12875"/>
            <a:ext cx="3600450" cy="467995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3366FF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FF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90DEEC71-37A6-44B5-8573-DCCF879EB38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4038600" cy="4670425"/>
          </a:xfrm>
        </p:spPr>
        <p:txBody>
          <a:bodyPr/>
          <a:lstStyle/>
          <a:p>
            <a:pPr eaLnBrk="1" hangingPunct="1"/>
            <a:r>
              <a:rPr lang="en-US" altLang="ru-RU" sz="2800" b="1">
                <a:solidFill>
                  <a:schemeClr val="bg1"/>
                </a:solidFill>
              </a:rPr>
              <a:t>They are: </a:t>
            </a:r>
          </a:p>
          <a:p>
            <a:pPr eaLnBrk="1" hangingPunct="1"/>
            <a:r>
              <a:rPr lang="en-US" altLang="ru-RU" sz="2800" b="1" u="sng">
                <a:solidFill>
                  <a:schemeClr val="bg1"/>
                </a:solidFill>
              </a:rPr>
              <a:t>MOUNTANIOUS RAM</a:t>
            </a:r>
            <a:r>
              <a:rPr lang="en-US" altLang="ru-RU" sz="2800" b="1">
                <a:solidFill>
                  <a:schemeClr val="bg1"/>
                </a:solidFill>
              </a:rPr>
              <a:t>, </a:t>
            </a:r>
          </a:p>
          <a:p>
            <a:pPr eaLnBrk="1" hangingPunct="1"/>
            <a:endParaRPr lang="en-US" altLang="ru-RU" sz="2800" b="1">
              <a:solidFill>
                <a:schemeClr val="bg1"/>
              </a:solidFill>
            </a:endParaRPr>
          </a:p>
          <a:p>
            <a:pPr eaLnBrk="1" hangingPunct="1"/>
            <a:r>
              <a:rPr lang="en-US" altLang="ru-RU" sz="2800" b="1" u="sng">
                <a:solidFill>
                  <a:schemeClr val="bg1"/>
                </a:solidFill>
              </a:rPr>
              <a:t>THE AMUR TIGER,</a:t>
            </a:r>
          </a:p>
          <a:p>
            <a:pPr eaLnBrk="1" hangingPunct="1"/>
            <a:endParaRPr lang="en-US" altLang="ru-RU" sz="2800" b="1" u="sng">
              <a:solidFill>
                <a:schemeClr val="bg1"/>
              </a:solidFill>
            </a:endParaRPr>
          </a:p>
          <a:p>
            <a:pPr eaLnBrk="1" hangingPunct="1"/>
            <a:r>
              <a:rPr lang="en-US" altLang="ru-RU" sz="2800" b="1" u="sng">
                <a:solidFill>
                  <a:schemeClr val="bg1"/>
                </a:solidFill>
              </a:rPr>
              <a:t>THE  WHITEFACE</a:t>
            </a:r>
            <a:r>
              <a:rPr lang="ru-RU" altLang="ru-RU" sz="2800" b="1" u="sng">
                <a:solidFill>
                  <a:schemeClr val="bg1"/>
                </a:solidFill>
              </a:rPr>
              <a:t> </a:t>
            </a:r>
          </a:p>
          <a:p>
            <a:pPr eaLnBrk="1" hangingPunct="1">
              <a:buFontTx/>
              <a:buNone/>
            </a:pPr>
            <a:r>
              <a:rPr lang="ru-RU" altLang="ru-RU" sz="2800" b="1">
                <a:solidFill>
                  <a:schemeClr val="bg1"/>
                </a:solidFill>
              </a:rPr>
              <a:t>    </a:t>
            </a:r>
            <a:r>
              <a:rPr lang="en-US" altLang="ru-RU" sz="2800" b="1" u="sng">
                <a:solidFill>
                  <a:schemeClr val="bg1"/>
                </a:solidFill>
              </a:rPr>
              <a:t>DOLPHIN</a:t>
            </a:r>
          </a:p>
          <a:p>
            <a:pPr eaLnBrk="1" hangingPunct="1"/>
            <a:endParaRPr lang="en-US" altLang="ru-RU" sz="2800">
              <a:solidFill>
                <a:schemeClr val="bg1"/>
              </a:solidFill>
            </a:endParaRPr>
          </a:p>
          <a:p>
            <a:pPr eaLnBrk="1" hangingPunct="1"/>
            <a:endParaRPr lang="en-US" altLang="ru-RU" sz="2800">
              <a:solidFill>
                <a:schemeClr val="bg1"/>
              </a:solidFill>
            </a:endParaRPr>
          </a:p>
          <a:p>
            <a:pPr eaLnBrk="1" hangingPunct="1"/>
            <a:endParaRPr lang="en-US" altLang="ru-RU" sz="2800"/>
          </a:p>
          <a:p>
            <a:pPr eaLnBrk="1" hangingPunct="1">
              <a:buFontTx/>
              <a:buNone/>
            </a:pPr>
            <a:endParaRPr lang="ru-RU" altLang="ru-RU" sz="2800"/>
          </a:p>
        </p:txBody>
      </p:sp>
      <p:pic>
        <p:nvPicPr>
          <p:cNvPr id="4129" name="Picture 33" descr="ced3ca5c1f3f4f6873b8cb237b6">
            <a:extLst>
              <a:ext uri="{FF2B5EF4-FFF2-40B4-BE49-F238E27FC236}">
                <a16:creationId xmlns:a16="http://schemas.microsoft.com/office/drawing/2014/main" id="{78F9155D-4E58-4AC5-98A1-BF4588EDDD31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0175" y="1600200"/>
            <a:ext cx="3178175" cy="2185988"/>
          </a:xfrm>
        </p:spPr>
      </p:pic>
      <p:pic>
        <p:nvPicPr>
          <p:cNvPr id="4130" name="Picture 34" descr="ff737254e3848f54111a5571eca61e06">
            <a:extLst>
              <a:ext uri="{FF2B5EF4-FFF2-40B4-BE49-F238E27FC236}">
                <a16:creationId xmlns:a16="http://schemas.microsoft.com/office/drawing/2014/main" id="{C5A70C5C-313E-4F34-AE4A-2A397292B6F1}"/>
              </a:ext>
            </a:extLst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8588" y="3938588"/>
            <a:ext cx="2916237" cy="2187575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549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86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549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179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549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955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549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674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2549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102"/>
                            </p:stCondLst>
                            <p:childTnLst>
                              <p:par>
                                <p:cTn id="41" presetID="43" presetClass="entr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7002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9BD53B6F-0DBA-4A2F-9744-7EE06FF8AD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8195" name="Picture 4" descr="30">
            <a:extLst>
              <a:ext uri="{FF2B5EF4-FFF2-40B4-BE49-F238E27FC236}">
                <a16:creationId xmlns:a16="http://schemas.microsoft.com/office/drawing/2014/main" id="{2B3CB9AF-895E-42A8-8033-13C39F618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>
            <a:extLst>
              <a:ext uri="{FF2B5EF4-FFF2-40B4-BE49-F238E27FC236}">
                <a16:creationId xmlns:a16="http://schemas.microsoft.com/office/drawing/2014/main" id="{FEC6A7AD-2B0B-46F8-B96D-EDA336B300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3600" b="1" u="sng">
                <a:solidFill>
                  <a:srgbClr val="FFFF00"/>
                </a:solidFill>
              </a:rPr>
              <a:t>THE WHITE BEAR, </a:t>
            </a:r>
          </a:p>
          <a:p>
            <a:pPr eaLnBrk="1" hangingPunct="1">
              <a:lnSpc>
                <a:spcPct val="90000"/>
              </a:lnSpc>
            </a:pPr>
            <a:endParaRPr lang="en-US" altLang="ru-RU" sz="3600" b="1" u="sng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ru-RU" sz="3600" b="1" u="sng">
                <a:solidFill>
                  <a:srgbClr val="FFFF00"/>
                </a:solidFill>
              </a:rPr>
              <a:t>THE RED WOLF, </a:t>
            </a:r>
          </a:p>
          <a:p>
            <a:pPr eaLnBrk="1" hangingPunct="1">
              <a:lnSpc>
                <a:spcPct val="90000"/>
              </a:lnSpc>
            </a:pPr>
            <a:endParaRPr lang="en-US" altLang="ru-RU" sz="3600" b="1" u="sng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ru-RU" sz="3600" b="1" u="sng">
                <a:solidFill>
                  <a:srgbClr val="FFFF00"/>
                </a:solidFill>
              </a:rPr>
              <a:t>THE NORTH BEAR AND </a:t>
            </a:r>
            <a:endParaRPr lang="ru-RU" altLang="ru-RU" sz="3600" b="1" u="sng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3600" b="1" u="sng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ru-RU" sz="3600" b="1" u="sng">
                <a:solidFill>
                  <a:srgbClr val="FFFF00"/>
                </a:solidFill>
              </a:rPr>
              <a:t>THE GREY WHALE.</a:t>
            </a:r>
          </a:p>
          <a:p>
            <a:pPr eaLnBrk="1" hangingPunct="1">
              <a:lnSpc>
                <a:spcPct val="90000"/>
              </a:lnSpc>
            </a:pPr>
            <a:endParaRPr lang="ru-RU" altLang="ru-RU" sz="36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Bird">
            <a:extLst>
              <a:ext uri="{FF2B5EF4-FFF2-40B4-BE49-F238E27FC236}">
                <a16:creationId xmlns:a16="http://schemas.microsoft.com/office/drawing/2014/main" id="{B9B49E01-C9CE-4767-B899-31E425744B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>
            <a:extLst>
              <a:ext uri="{FF2B5EF4-FFF2-40B4-BE49-F238E27FC236}">
                <a16:creationId xmlns:a16="http://schemas.microsoft.com/office/drawing/2014/main" id="{AD3FC82E-4AA5-4E1F-8D78-E62BA7720C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4000" b="1">
                <a:solidFill>
                  <a:srgbClr val="FFFF00"/>
                </a:solidFill>
              </a:rPr>
              <a:t>There  are such kinds of birds, which are disappearing too.</a:t>
            </a:r>
            <a:br>
              <a:rPr lang="en-US" altLang="ru-RU" sz="4000" b="1">
                <a:solidFill>
                  <a:srgbClr val="FFFF00"/>
                </a:solidFill>
              </a:rPr>
            </a:br>
            <a:endParaRPr lang="ru-RU" altLang="ru-RU" sz="4000" b="1">
              <a:solidFill>
                <a:srgbClr val="FFFF00"/>
              </a:solidFill>
            </a:endParaRP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C4F89B46-C8D9-4EC1-842E-DE0B2302F7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9750" y="692150"/>
            <a:ext cx="8172450" cy="5661025"/>
          </a:xfrm>
        </p:spPr>
        <p:txBody>
          <a:bodyPr/>
          <a:lstStyle/>
          <a:p>
            <a:pPr eaLnBrk="1" hangingPunct="1"/>
            <a:endParaRPr lang="en-US" altLang="ru-RU" b="1"/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They are: </a:t>
            </a:r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 AMERICAN SWAN,  </a:t>
            </a:r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 WHITE SEA-GULL, </a:t>
            </a:r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 WHITE GOOSE, </a:t>
            </a:r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 BLACK CRANE, </a:t>
            </a:r>
          </a:p>
          <a:p>
            <a:pPr eaLnBrk="1" hangingPunct="1"/>
            <a:r>
              <a:rPr lang="en-US" altLang="ru-RU" b="1">
                <a:solidFill>
                  <a:srgbClr val="FFFF00"/>
                </a:solidFill>
              </a:rPr>
              <a:t>THE BLACK STORK</a:t>
            </a:r>
            <a:r>
              <a:rPr lang="en-US" altLang="ru-RU" b="1"/>
              <a:t>.</a:t>
            </a:r>
          </a:p>
          <a:p>
            <a:pPr eaLnBrk="1" hangingPunct="1"/>
            <a:endParaRPr lang="en-US" altLang="ru-RU" b="1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8ACE054-70ED-40AB-8D11-53BC0EFB6D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0243" name="Picture 5" descr="5-most-dangerous-animal-in-the-sea-Lion-Fish">
            <a:extLst>
              <a:ext uri="{FF2B5EF4-FFF2-40B4-BE49-F238E27FC236}">
                <a16:creationId xmlns:a16="http://schemas.microsoft.com/office/drawing/2014/main" id="{CC098946-9239-4110-BB64-4693C0230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40875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3">
            <a:extLst>
              <a:ext uri="{FF2B5EF4-FFF2-40B4-BE49-F238E27FC236}">
                <a16:creationId xmlns:a16="http://schemas.microsoft.com/office/drawing/2014/main" id="{C53636F7-0DBF-4AE9-8B36-6CFE9DAAB9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AMONG FISH ARE: </a:t>
            </a:r>
          </a:p>
          <a:p>
            <a:pPr eaLnBrk="1" hangingPunct="1">
              <a:lnSpc>
                <a:spcPct val="80000"/>
              </a:lnSpc>
            </a:pPr>
            <a:endParaRPr lang="en-US" altLang="ru-RU" sz="20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THE BAIKAL STURGEON, </a:t>
            </a:r>
          </a:p>
          <a:p>
            <a:pPr eaLnBrk="1" hangingPunct="1">
              <a:lnSpc>
                <a:spcPct val="80000"/>
              </a:lnSpc>
            </a:pPr>
            <a:endParaRPr lang="en-US" altLang="ru-RU" sz="20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THE CHINESE PERCH AND</a:t>
            </a:r>
          </a:p>
          <a:p>
            <a:pPr eaLnBrk="1" hangingPunct="1">
              <a:lnSpc>
                <a:spcPct val="80000"/>
              </a:lnSpc>
            </a:pPr>
            <a:endParaRPr lang="en-US" altLang="ru-RU" sz="20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 THE BLACK AMUR.</a:t>
            </a:r>
          </a:p>
          <a:p>
            <a:pPr eaLnBrk="1" hangingPunct="1">
              <a:lnSpc>
                <a:spcPct val="80000"/>
              </a:lnSpc>
            </a:pPr>
            <a:endParaRPr lang="en-US" altLang="ru-RU" sz="20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PLEASE,  REMEMBER HOW TO BEHAVE  YOUSELF  IN THE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ru-RU" sz="2000" b="1">
                <a:solidFill>
                  <a:srgbClr val="FFFF00"/>
                </a:solidFill>
              </a:rPr>
              <a:t>  </a:t>
            </a:r>
            <a:r>
              <a:rPr lang="ru-RU" altLang="ru-RU" sz="2000" b="1">
                <a:solidFill>
                  <a:srgbClr val="FFFF00"/>
                </a:solidFill>
              </a:rPr>
              <a:t>  </a:t>
            </a:r>
            <a:r>
              <a:rPr lang="en-US" altLang="ru-RU" sz="2000" b="1">
                <a:solidFill>
                  <a:srgbClr val="FFFF00"/>
                </a:solidFill>
              </a:rPr>
              <a:t>NATURE!!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2000" b="1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000" b="1">
                <a:solidFill>
                  <a:srgbClr val="FFFF00"/>
                </a:solidFill>
              </a:rPr>
              <a:t>HOW TO ENJOY YOURSELF.</a:t>
            </a:r>
            <a:endParaRPr lang="en-US" altLang="ru-RU" sz="200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20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6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25" presetID="16" presetClass="entr" presetSubtype="2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ru-RU" altLang="ru-RU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499</Words>
  <Application>Microsoft Office PowerPoint</Application>
  <PresentationFormat>Экран (4:3)</PresentationFormat>
  <Paragraphs>116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Оформление по умолчанию</vt:lpstr>
      <vt:lpstr>The Project </vt:lpstr>
      <vt:lpstr>OUR AIMS ARE :</vt:lpstr>
      <vt:lpstr>The Project </vt:lpstr>
      <vt:lpstr>The world around us</vt:lpstr>
      <vt:lpstr>Презентация PowerPoint</vt:lpstr>
      <vt:lpstr>The world around us</vt:lpstr>
      <vt:lpstr>Презентация PowerPoint</vt:lpstr>
      <vt:lpstr>There  are such kinds of birds, which are disappearing too. </vt:lpstr>
      <vt:lpstr>Презентация PowerPoint</vt:lpstr>
      <vt:lpstr>   You must use the following rules:</vt:lpstr>
      <vt:lpstr>Презентация PowerPoint</vt:lpstr>
      <vt:lpstr>Презентация PowerPoint</vt:lpstr>
      <vt:lpstr>Презентация PowerPoint</vt:lpstr>
      <vt:lpstr>The Song</vt:lpstr>
    </vt:vector>
  </TitlesOfParts>
  <Company>ГОУ СОШ №1987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project</dc:title>
  <dc:creator>Елена Михайловна</dc:creator>
  <cp:lastModifiedBy>User</cp:lastModifiedBy>
  <cp:revision>14</cp:revision>
  <dcterms:created xsi:type="dcterms:W3CDTF">2011-03-05T20:55:38Z</dcterms:created>
  <dcterms:modified xsi:type="dcterms:W3CDTF">2018-12-19T12:32:27Z</dcterms:modified>
</cp:coreProperties>
</file>