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797675"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FF0066"/>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6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207ECAD-C26D-44B6-A0DA-C9FB9C6F0FAD}"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253399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07ECAD-C26D-44B6-A0DA-C9FB9C6F0FAD}"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3290309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07ECAD-C26D-44B6-A0DA-C9FB9C6F0FAD}"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1339512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07ECAD-C26D-44B6-A0DA-C9FB9C6F0FAD}"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33753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207ECAD-C26D-44B6-A0DA-C9FB9C6F0FAD}"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2006080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207ECAD-C26D-44B6-A0DA-C9FB9C6F0FAD}" type="datetimeFigureOut">
              <a:rPr lang="ru-RU" smtClean="0"/>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3245031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207ECAD-C26D-44B6-A0DA-C9FB9C6F0FAD}" type="datetimeFigureOut">
              <a:rPr lang="ru-RU" smtClean="0"/>
              <a:t>21.09.2017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252017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207ECAD-C26D-44B6-A0DA-C9FB9C6F0FAD}" type="datetimeFigureOut">
              <a:rPr lang="ru-RU" smtClean="0"/>
              <a:t>21.09.2017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411158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207ECAD-C26D-44B6-A0DA-C9FB9C6F0FAD}" type="datetimeFigureOut">
              <a:rPr lang="ru-RU" smtClean="0"/>
              <a:t>21.09.2017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830501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207ECAD-C26D-44B6-A0DA-C9FB9C6F0FAD}" type="datetimeFigureOut">
              <a:rPr lang="ru-RU" smtClean="0"/>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3707204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207ECAD-C26D-44B6-A0DA-C9FB9C6F0FAD}" type="datetimeFigureOut">
              <a:rPr lang="ru-RU" smtClean="0"/>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24CA85-22CB-458C-BB82-A675CB7301D2}" type="slidenum">
              <a:rPr lang="ru-RU" smtClean="0"/>
              <a:t>‹#›</a:t>
            </a:fld>
            <a:endParaRPr lang="ru-RU"/>
          </a:p>
        </p:txBody>
      </p:sp>
    </p:spTree>
    <p:extLst>
      <p:ext uri="{BB962C8B-B14F-4D97-AF65-F5344CB8AC3E}">
        <p14:creationId xmlns:p14="http://schemas.microsoft.com/office/powerpoint/2010/main" val="1459236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07ECAD-C26D-44B6-A0DA-C9FB9C6F0FAD}" type="datetimeFigureOut">
              <a:rPr lang="ru-RU" smtClean="0"/>
              <a:t>21.09.2017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24CA85-22CB-458C-BB82-A675CB7301D2}" type="slidenum">
              <a:rPr lang="ru-RU" smtClean="0"/>
              <a:t>‹#›</a:t>
            </a:fld>
            <a:endParaRPr lang="ru-RU"/>
          </a:p>
        </p:txBody>
      </p:sp>
    </p:spTree>
    <p:extLst>
      <p:ext uri="{BB962C8B-B14F-4D97-AF65-F5344CB8AC3E}">
        <p14:creationId xmlns:p14="http://schemas.microsoft.com/office/powerpoint/2010/main" val="2768004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5.xml"/><Relationship Id="rId5" Type="http://schemas.openxmlformats.org/officeDocument/2006/relationships/image" Target="../media/image4.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Текст 4"/>
          <p:cNvSpPr>
            <a:spLocks noGrp="1"/>
          </p:cNvSpPr>
          <p:nvPr>
            <p:ph type="body" idx="1"/>
          </p:nvPr>
        </p:nvSpPr>
        <p:spPr>
          <a:xfrm>
            <a:off x="359640" y="908721"/>
            <a:ext cx="2412160" cy="2304256"/>
          </a:xfrm>
        </p:spPr>
        <p:txBody>
          <a:bodyPr>
            <a:noAutofit/>
          </a:bodyPr>
          <a:lstStyle/>
          <a:p>
            <a:r>
              <a:rPr lang="ru-RU" sz="1200" dirty="0" smtClean="0">
                <a:solidFill>
                  <a:schemeClr val="accent4">
                    <a:lumMod val="75000"/>
                  </a:schemeClr>
                </a:solidFill>
                <a:effectLst>
                  <a:outerShdw blurRad="38100" dist="38100" dir="2700000" algn="tl">
                    <a:srgbClr val="000000">
                      <a:alpha val="43137"/>
                    </a:srgbClr>
                  </a:outerShdw>
                </a:effectLst>
              </a:rPr>
              <a:t>Сентябрь</a:t>
            </a:r>
          </a:p>
          <a:p>
            <a:pPr algn="just"/>
            <a:r>
              <a:rPr lang="ru-RU" sz="1100" dirty="0" smtClean="0">
                <a:solidFill>
                  <a:schemeClr val="accent2">
                    <a:lumMod val="75000"/>
                  </a:schemeClr>
                </a:solidFill>
                <a:effectLst>
                  <a:outerShdw blurRad="38100" dist="38100" dir="2700000" algn="tl">
                    <a:srgbClr val="000000">
                      <a:alpha val="43137"/>
                    </a:srgbClr>
                  </a:outerShdw>
                </a:effectLst>
              </a:rPr>
              <a:t>Сентябрь </a:t>
            </a:r>
            <a:r>
              <a:rPr lang="ru-RU" sz="1100" dirty="0" err="1" smtClean="0">
                <a:solidFill>
                  <a:schemeClr val="accent2">
                    <a:lumMod val="75000"/>
                  </a:schemeClr>
                </a:solidFill>
                <a:effectLst>
                  <a:outerShdw blurRad="38100" dist="38100" dir="2700000" algn="tl">
                    <a:srgbClr val="000000">
                      <a:alpha val="43137"/>
                    </a:srgbClr>
                  </a:outerShdw>
                </a:effectLst>
              </a:rPr>
              <a:t>килеп</a:t>
            </a:r>
            <a:r>
              <a:rPr lang="ru-RU" sz="1100" dirty="0" smtClean="0">
                <a:solidFill>
                  <a:schemeClr val="accent2">
                    <a:lumMod val="75000"/>
                  </a:schemeClr>
                </a:solidFill>
                <a:effectLst>
                  <a:outerShdw blurRad="38100" dist="38100" dir="2700000" algn="tl">
                    <a:srgbClr val="000000">
                      <a:alpha val="43137"/>
                    </a:srgbClr>
                  </a:outerShdw>
                </a:effectLst>
              </a:rPr>
              <a:t> </a:t>
            </a:r>
            <a:r>
              <a:rPr lang="ru-RU" sz="1100" dirty="0" err="1" smtClean="0">
                <a:solidFill>
                  <a:schemeClr val="accent2">
                    <a:lumMod val="75000"/>
                  </a:schemeClr>
                </a:solidFill>
                <a:effectLst>
                  <a:outerShdw blurRad="38100" dist="38100" dir="2700000" algn="tl">
                    <a:srgbClr val="000000">
                      <a:alpha val="43137"/>
                    </a:srgbClr>
                  </a:outerShdw>
                </a:effectLst>
              </a:rPr>
              <a:t>җитте</a:t>
            </a:r>
            <a:r>
              <a:rPr lang="ru-RU" sz="1100" dirty="0" smtClean="0">
                <a:solidFill>
                  <a:schemeClr val="accent2">
                    <a:lumMod val="75000"/>
                  </a:schemeClr>
                </a:solidFill>
                <a:effectLst>
                  <a:outerShdw blurRad="38100" dist="38100" dir="2700000" algn="tl">
                    <a:srgbClr val="000000">
                      <a:alpha val="43137"/>
                    </a:srgbClr>
                  </a:outerShdw>
                </a:effectLst>
              </a:rPr>
              <a:t>,</a:t>
            </a:r>
          </a:p>
          <a:p>
            <a:pPr algn="just"/>
            <a:r>
              <a:rPr lang="tt-RU" sz="1100" dirty="0" smtClean="0">
                <a:solidFill>
                  <a:schemeClr val="accent2">
                    <a:lumMod val="75000"/>
                  </a:schemeClr>
                </a:solidFill>
                <a:effectLst>
                  <a:outerShdw blurRad="38100" dist="38100" dir="2700000" algn="tl">
                    <a:srgbClr val="000000">
                      <a:alpha val="43137"/>
                    </a:srgbClr>
                  </a:outerShdw>
                </a:effectLst>
              </a:rPr>
              <a:t>Кошлар </a:t>
            </a:r>
            <a:r>
              <a:rPr lang="tt-RU" sz="1100" dirty="0" smtClean="0">
                <a:solidFill>
                  <a:schemeClr val="accent2">
                    <a:lumMod val="75000"/>
                  </a:schemeClr>
                </a:solidFill>
                <a:effectLst>
                  <a:outerShdw blurRad="38100" dist="38100" dir="2700000" algn="tl">
                    <a:srgbClr val="000000">
                      <a:alpha val="43137"/>
                    </a:srgbClr>
                  </a:outerShdw>
                </a:effectLst>
              </a:rPr>
              <a:t>да очып китте.</a:t>
            </a:r>
          </a:p>
          <a:p>
            <a:pPr algn="just"/>
            <a:r>
              <a:rPr lang="tt-RU" sz="1100" dirty="0" smtClean="0">
                <a:solidFill>
                  <a:schemeClr val="accent2">
                    <a:lumMod val="75000"/>
                  </a:schemeClr>
                </a:solidFill>
                <a:effectLst>
                  <a:outerShdw blurRad="38100" dist="38100" dir="2700000" algn="tl">
                    <a:srgbClr val="000000">
                      <a:alpha val="43137"/>
                    </a:srgbClr>
                  </a:outerShdw>
                </a:effectLst>
              </a:rPr>
              <a:t>Чәчәкләр башын иде,</a:t>
            </a:r>
          </a:p>
          <a:p>
            <a:pPr algn="just"/>
            <a:r>
              <a:rPr lang="tt-RU" sz="1100" dirty="0" smtClean="0">
                <a:solidFill>
                  <a:schemeClr val="accent2">
                    <a:lumMod val="75000"/>
                  </a:schemeClr>
                </a:solidFill>
                <a:effectLst>
                  <a:outerShdw blurRad="38100" dist="38100" dir="2700000" algn="tl">
                    <a:srgbClr val="000000">
                      <a:alpha val="43137"/>
                    </a:srgbClr>
                  </a:outerShdw>
                </a:effectLst>
              </a:rPr>
              <a:t>Үләннәр кибеп бетте</a:t>
            </a:r>
            <a:r>
              <a:rPr lang="tt-RU" sz="1100" dirty="0" smtClean="0">
                <a:solidFill>
                  <a:schemeClr val="accent2">
                    <a:lumMod val="75000"/>
                  </a:schemeClr>
                </a:solidFill>
                <a:effectLst>
                  <a:outerShdw blurRad="38100" dist="38100" dir="2700000" algn="tl">
                    <a:srgbClr val="000000">
                      <a:alpha val="43137"/>
                    </a:srgbClr>
                  </a:outerShdw>
                </a:effectLst>
              </a:rPr>
              <a:t>.</a:t>
            </a:r>
          </a:p>
          <a:p>
            <a:pPr algn="just"/>
            <a:endParaRPr lang="tt-RU" sz="1100" dirty="0">
              <a:solidFill>
                <a:schemeClr val="accent2">
                  <a:lumMod val="75000"/>
                </a:schemeClr>
              </a:solidFill>
              <a:effectLst>
                <a:outerShdw blurRad="38100" dist="38100" dir="2700000" algn="tl">
                  <a:srgbClr val="000000">
                    <a:alpha val="43137"/>
                  </a:srgbClr>
                </a:outerShdw>
              </a:effectLst>
            </a:endParaRPr>
          </a:p>
          <a:p>
            <a:pPr algn="just"/>
            <a:r>
              <a:rPr lang="tt-RU" sz="1100" dirty="0" smtClean="0">
                <a:solidFill>
                  <a:schemeClr val="accent2">
                    <a:lumMod val="75000"/>
                  </a:schemeClr>
                </a:solidFill>
                <a:effectLst>
                  <a:outerShdw blurRad="38100" dist="38100" dir="2700000" algn="tl">
                    <a:srgbClr val="000000">
                      <a:alpha val="43137"/>
                    </a:srgbClr>
                  </a:outerShdw>
                </a:effectLst>
              </a:rPr>
              <a:t>Сентябрь белән бергә,</a:t>
            </a:r>
          </a:p>
          <a:p>
            <a:pPr algn="just"/>
            <a:r>
              <a:rPr lang="tt-RU" sz="1100" dirty="0" smtClean="0">
                <a:solidFill>
                  <a:schemeClr val="accent2">
                    <a:lumMod val="75000"/>
                  </a:schemeClr>
                </a:solidFill>
                <a:effectLst>
                  <a:outerShdw blurRad="38100" dist="38100" dir="2700000" algn="tl">
                    <a:srgbClr val="000000">
                      <a:alpha val="43137"/>
                    </a:srgbClr>
                  </a:outerShdw>
                </a:effectLst>
              </a:rPr>
              <a:t>Укулар да башланды.</a:t>
            </a:r>
          </a:p>
          <a:p>
            <a:pPr algn="just"/>
            <a:r>
              <a:rPr lang="tt-RU" sz="1100" dirty="0">
                <a:solidFill>
                  <a:schemeClr val="accent2">
                    <a:lumMod val="75000"/>
                  </a:schemeClr>
                </a:solidFill>
                <a:effectLst>
                  <a:outerShdw blurRad="38100" dist="38100" dir="2700000" algn="tl">
                    <a:srgbClr val="000000">
                      <a:alpha val="43137"/>
                    </a:srgbClr>
                  </a:outerShdw>
                </a:effectLst>
              </a:rPr>
              <a:t>Җ</a:t>
            </a:r>
            <a:r>
              <a:rPr lang="tt-RU" sz="1100" dirty="0" smtClean="0">
                <a:solidFill>
                  <a:schemeClr val="accent2">
                    <a:lumMod val="75000"/>
                  </a:schemeClr>
                </a:solidFill>
                <a:effectLst>
                  <a:outerShdw blurRad="38100" dist="38100" dir="2700000" algn="tl">
                    <a:srgbClr val="000000">
                      <a:alpha val="43137"/>
                    </a:srgbClr>
                  </a:outerShdw>
                </a:effectLst>
              </a:rPr>
              <a:t>әй буена ял иткән,</a:t>
            </a:r>
          </a:p>
          <a:p>
            <a:pPr algn="just"/>
            <a:r>
              <a:rPr lang="tt-RU" sz="1100" dirty="0" smtClean="0">
                <a:solidFill>
                  <a:schemeClr val="accent2">
                    <a:lumMod val="75000"/>
                  </a:schemeClr>
                </a:solidFill>
                <a:effectLst>
                  <a:outerShdw blurRad="38100" dist="38100" dir="2700000" algn="tl">
                    <a:srgbClr val="000000">
                      <a:alpha val="43137"/>
                    </a:srgbClr>
                  </a:outerShdw>
                </a:effectLst>
              </a:rPr>
              <a:t>Мәктәпләр каршы алды.</a:t>
            </a:r>
          </a:p>
          <a:p>
            <a:pPr algn="just"/>
            <a:r>
              <a:rPr lang="tt-RU" sz="1100" dirty="0">
                <a:solidFill>
                  <a:schemeClr val="accent2">
                    <a:lumMod val="75000"/>
                  </a:schemeClr>
                </a:solidFill>
                <a:effectLst>
                  <a:outerShdw blurRad="38100" dist="38100" dir="2700000" algn="tl">
                    <a:srgbClr val="000000">
                      <a:alpha val="43137"/>
                    </a:srgbClr>
                  </a:outerShdw>
                </a:effectLst>
              </a:rPr>
              <a:t> </a:t>
            </a:r>
            <a:r>
              <a:rPr lang="tt-RU" sz="1100" dirty="0" smtClean="0">
                <a:solidFill>
                  <a:schemeClr val="accent2">
                    <a:lumMod val="75000"/>
                  </a:schemeClr>
                </a:solidFill>
                <a:effectLst>
                  <a:outerShdw blurRad="38100" dist="38100" dir="2700000" algn="tl">
                    <a:srgbClr val="000000">
                      <a:alpha val="43137"/>
                    </a:srgbClr>
                  </a:outerShdw>
                </a:effectLst>
              </a:rPr>
              <a:t>                             </a:t>
            </a:r>
            <a:r>
              <a:rPr lang="tt-RU" sz="1100" dirty="0" smtClean="0">
                <a:solidFill>
                  <a:schemeClr val="accent2">
                    <a:lumMod val="75000"/>
                  </a:schemeClr>
                </a:solidFill>
                <a:effectLst>
                  <a:outerShdw blurRad="38100" dist="38100" dir="2700000" algn="tl">
                    <a:srgbClr val="000000">
                      <a:alpha val="43137"/>
                    </a:srgbClr>
                  </a:outerShdw>
                </a:effectLst>
              </a:rPr>
              <a:t> Гасимова Язилә, 4г.</a:t>
            </a:r>
            <a:endParaRPr lang="ru-RU" sz="1100" dirty="0">
              <a:solidFill>
                <a:schemeClr val="accent2">
                  <a:lumMod val="75000"/>
                </a:schemeClr>
              </a:solidFill>
              <a:effectLst>
                <a:outerShdw blurRad="38100" dist="38100" dir="2700000" algn="tl">
                  <a:srgbClr val="000000">
                    <a:alpha val="43137"/>
                  </a:srgbClr>
                </a:outerShdw>
              </a:effectLst>
            </a:endParaRPr>
          </a:p>
        </p:txBody>
      </p:sp>
      <p:pic>
        <p:nvPicPr>
          <p:cNvPr id="9" name="Объект 8"/>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1827" t="2654" r="5193" b="3168"/>
          <a:stretch/>
        </p:blipFill>
        <p:spPr>
          <a:xfrm>
            <a:off x="179512" y="3212976"/>
            <a:ext cx="2147454" cy="2147454"/>
          </a:xfrm>
        </p:spPr>
      </p:pic>
      <p:sp>
        <p:nvSpPr>
          <p:cNvPr id="7" name="Текст 6"/>
          <p:cNvSpPr>
            <a:spLocks noGrp="1"/>
          </p:cNvSpPr>
          <p:nvPr>
            <p:ph type="body" sz="quarter" idx="3"/>
          </p:nvPr>
        </p:nvSpPr>
        <p:spPr>
          <a:xfrm>
            <a:off x="2339753" y="2924944"/>
            <a:ext cx="4824535" cy="2736304"/>
          </a:xfrm>
        </p:spPr>
        <p:txBody>
          <a:bodyPr>
            <a:normAutofit/>
          </a:bodyPr>
          <a:lstStyle/>
          <a:p>
            <a:pPr algn="ctr"/>
            <a:r>
              <a:rPr lang="tt-RU" sz="1600"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1 сентябрь – Белем бәйрәме</a:t>
            </a:r>
          </a:p>
          <a:p>
            <a:pPr algn="just"/>
            <a:r>
              <a:rPr lang="tt-RU" sz="1200" dirty="0" smtClean="0">
                <a:latin typeface="Times New Roman" pitchFamily="18" charset="0"/>
                <a:cs typeface="Times New Roman" pitchFamily="18" charset="0"/>
              </a:rPr>
              <a:t>     </a:t>
            </a:r>
            <a:r>
              <a:rPr lang="tt-RU" sz="1200" dirty="0" smtClean="0">
                <a:solidFill>
                  <a:schemeClr val="tx2">
                    <a:lumMod val="75000"/>
                  </a:schemeClr>
                </a:solidFill>
                <a:latin typeface="Times New Roman" pitchFamily="18" charset="0"/>
                <a:cs typeface="Times New Roman" pitchFamily="18" charset="0"/>
              </a:rPr>
              <a:t>Быелгы  Белем бәйрәме аеруча күңелле үтте. Көн бик матур, кояшлы иде.  Бәйрәм саф һавада, мәктәп ишегалдында булды.  Барлык балалар, пөхтә итеп киенеп, кулларына чәчәк бәйләмнәре тотып, шат күңел белән мәктәп бусагасын атлап керделәр. </a:t>
            </a:r>
          </a:p>
          <a:p>
            <a:pPr algn="just"/>
            <a:r>
              <a:rPr lang="tt-RU" sz="1200" dirty="0" smtClean="0">
                <a:solidFill>
                  <a:schemeClr val="tx2">
                    <a:lumMod val="75000"/>
                  </a:schemeClr>
                </a:solidFill>
                <a:latin typeface="Times New Roman" pitchFamily="18" charset="0"/>
                <a:cs typeface="Times New Roman" pitchFamily="18" charset="0"/>
              </a:rPr>
              <a:t>       Бәйрәмне карарга әти-әниләребез, әбиләребез дә килгән иде. Алар, бик шатланып, безнең чыгышыбызны карадылар. </a:t>
            </a:r>
          </a:p>
          <a:p>
            <a:pPr algn="just"/>
            <a:r>
              <a:rPr lang="tt-RU" sz="1200" dirty="0">
                <a:solidFill>
                  <a:schemeClr val="tx2">
                    <a:lumMod val="75000"/>
                  </a:schemeClr>
                </a:solidFill>
                <a:latin typeface="Times New Roman" pitchFamily="18" charset="0"/>
                <a:cs typeface="Times New Roman" pitchFamily="18" charset="0"/>
              </a:rPr>
              <a:t> </a:t>
            </a:r>
            <a:r>
              <a:rPr lang="tt-RU" sz="1200" dirty="0" smtClean="0">
                <a:solidFill>
                  <a:schemeClr val="tx2">
                    <a:lumMod val="75000"/>
                  </a:schemeClr>
                </a:solidFill>
                <a:latin typeface="Times New Roman" pitchFamily="18" charset="0"/>
                <a:cs typeface="Times New Roman" pitchFamily="18" charset="0"/>
              </a:rPr>
              <a:t>       Тәүге тапкыр мәктәпкә килүче нәни дусларыбызны, беренче кыңгырау шылтыравы белән дәрескә озаттык.  Аларга  без  серле белем ачкычын тапшырдык. Беренчеләр бик шат иде!</a:t>
            </a:r>
          </a:p>
          <a:p>
            <a:pPr algn="just"/>
            <a:r>
              <a:rPr lang="tt-RU" sz="1200" dirty="0" smtClean="0">
                <a:solidFill>
                  <a:schemeClr val="tx2">
                    <a:lumMod val="75000"/>
                  </a:schemeClr>
                </a:solidFill>
                <a:latin typeface="Times New Roman" pitchFamily="18" charset="0"/>
                <a:cs typeface="Times New Roman" pitchFamily="18" charset="0"/>
              </a:rPr>
              <a:t>         Менә шулай күтәренке рухта, изге максатлар, хыяллар белән яңа уку елын башлап җибәрдек. Хәерле сәгатьтә, дустым!</a:t>
            </a:r>
          </a:p>
          <a:p>
            <a:pPr algn="just"/>
            <a:r>
              <a:rPr lang="tt-RU" sz="1200" dirty="0" smtClean="0">
                <a:solidFill>
                  <a:schemeClr val="tx2">
                    <a:lumMod val="75000"/>
                  </a:schemeClr>
                </a:solidFill>
                <a:latin typeface="Times New Roman" pitchFamily="18" charset="0"/>
                <a:cs typeface="Times New Roman" pitchFamily="18" charset="0"/>
              </a:rPr>
              <a:t>                                                                          Закиров Айнур, 4г.                                                                      </a:t>
            </a:r>
            <a:endParaRPr lang="ru-RU" sz="1200" dirty="0">
              <a:solidFill>
                <a:schemeClr val="tx2">
                  <a:lumMod val="75000"/>
                </a:schemeClr>
              </a:solidFill>
              <a:latin typeface="Times New Roman" pitchFamily="18" charset="0"/>
              <a:cs typeface="Times New Roman" pitchFamily="18" charset="0"/>
            </a:endParaRPr>
          </a:p>
        </p:txBody>
      </p:sp>
      <p:pic>
        <p:nvPicPr>
          <p:cNvPr id="14" name="Объект 13"/>
          <p:cNvPicPr>
            <a:picLocks noGrp="1" noChangeAspect="1"/>
          </p:cNvPicPr>
          <p:nvPr>
            <p:ph sz="quarter" idx="4"/>
          </p:nvPr>
        </p:nvPicPr>
        <p:blipFill>
          <a:blip r:embed="rId4" cstate="print">
            <a:extLst>
              <a:ext uri="{28A0092B-C50C-407E-A947-70E740481C1C}">
                <a14:useLocalDpi xmlns:a14="http://schemas.microsoft.com/office/drawing/2010/main" val="0"/>
              </a:ext>
            </a:extLst>
          </a:blip>
          <a:stretch>
            <a:fillRect/>
          </a:stretch>
        </p:blipFill>
        <p:spPr>
          <a:xfrm>
            <a:off x="2555776" y="1237807"/>
            <a:ext cx="1512168" cy="1507978"/>
          </a:xfrm>
        </p:spPr>
      </p:pic>
      <p:sp>
        <p:nvSpPr>
          <p:cNvPr id="12" name="Прямоугольник 11"/>
          <p:cNvSpPr/>
          <p:nvPr/>
        </p:nvSpPr>
        <p:spPr>
          <a:xfrm>
            <a:off x="359640" y="260648"/>
            <a:ext cx="8287653" cy="2185214"/>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4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Сентябрь – Белем бәйрәме</a:t>
            </a:r>
            <a:r>
              <a:rPr lang="tt-RU" sz="4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a:p>
            <a:pPr algn="ctr"/>
            <a:endParaRPr lang="tt-RU" sz="1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a:p>
            <a:pPr algn="ctr"/>
            <a:endParaRPr lang="tt-RU" sz="1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a:p>
            <a:pPr algn="ctr"/>
            <a:r>
              <a:rPr lang="tt-RU" sz="1400" b="1" spc="50" dirty="0" smtClean="0">
                <a:ln w="11430"/>
                <a:solidFill>
                  <a:schemeClr val="tx2">
                    <a:lumMod val="75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tt-RU" sz="1400" b="1" spc="50" dirty="0" smtClean="0">
                <a:ln w="11430"/>
                <a:solidFill>
                  <a:srgbClr val="00B050"/>
                </a:solidFill>
                <a:latin typeface="Times New Roman" pitchFamily="18" charset="0"/>
                <a:cs typeface="Times New Roman" pitchFamily="18" charset="0"/>
              </a:rPr>
              <a:t>Көз турында мәкальләр:</a:t>
            </a:r>
            <a:endParaRPr lang="tt-RU" sz="1400" b="1" spc="50" dirty="0">
              <a:ln w="11430"/>
              <a:solidFill>
                <a:srgbClr val="00B050"/>
              </a:solidFill>
              <a:latin typeface="Times New Roman" pitchFamily="18" charset="0"/>
              <a:cs typeface="Times New Roman" pitchFamily="18" charset="0"/>
            </a:endParaRPr>
          </a:p>
          <a:p>
            <a:pPr algn="ctr"/>
            <a:r>
              <a:rPr lang="tt-RU" sz="1400" b="1" spc="50" dirty="0" smtClean="0">
                <a:ln w="11430"/>
                <a:solidFill>
                  <a:schemeClr val="tx2">
                    <a:lumMod val="75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tt-RU" sz="1200" b="1" spc="50" dirty="0" smtClean="0">
                <a:ln w="11430"/>
                <a:solidFill>
                  <a:schemeClr val="tx2">
                    <a:lumMod val="75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1. </a:t>
            </a:r>
            <a:r>
              <a:rPr lang="tt-RU" sz="1200" b="1" spc="50" dirty="0" smtClean="0">
                <a:ln w="11430"/>
                <a:solidFill>
                  <a:schemeClr val="tx2">
                    <a:lumMod val="75000"/>
                  </a:schemeClr>
                </a:solidFill>
                <a:latin typeface="Times New Roman" pitchFamily="18" charset="0"/>
                <a:cs typeface="Times New Roman" pitchFamily="18" charset="0"/>
              </a:rPr>
              <a:t>Көзге көн арткы акыл, язгы көн ярты акыл.</a:t>
            </a:r>
            <a:endParaRPr lang="ru-RU" sz="1200" b="1" spc="50" dirty="0">
              <a:ln w="11430"/>
              <a:solidFill>
                <a:schemeClr val="tx2">
                  <a:lumMod val="75000"/>
                </a:schemeClr>
              </a:solidFill>
              <a:latin typeface="Times New Roman" pitchFamily="18" charset="0"/>
              <a:cs typeface="Times New Roman" pitchFamily="18" charset="0"/>
            </a:endParaRPr>
          </a:p>
          <a:p>
            <a:pPr algn="ctr"/>
            <a:r>
              <a:rPr lang="tt-RU" sz="1200" b="1" spc="50" dirty="0" smtClean="0">
                <a:ln w="11430"/>
                <a:solidFill>
                  <a:schemeClr val="tx2">
                    <a:lumMod val="75000"/>
                  </a:schemeClr>
                </a:solidFill>
                <a:latin typeface="Times New Roman" pitchFamily="18" charset="0"/>
                <a:cs typeface="Times New Roman" pitchFamily="18" charset="0"/>
              </a:rPr>
              <a:t>                                                  2. Көзге көннән язгы төн яхшы.</a:t>
            </a:r>
          </a:p>
          <a:p>
            <a:pPr algn="ctr"/>
            <a:r>
              <a:rPr lang="tt-RU" sz="1200" b="1" spc="50" dirty="0" smtClean="0">
                <a:ln w="11430"/>
                <a:solidFill>
                  <a:schemeClr val="tx2">
                    <a:lumMod val="75000"/>
                  </a:schemeClr>
                </a:solidFill>
                <a:latin typeface="Times New Roman" pitchFamily="18" charset="0"/>
                <a:cs typeface="Times New Roman" pitchFamily="18" charset="0"/>
              </a:rPr>
              <a:t>                                                                    3. Көзге юлга кием ал, язгы юлга азык ал.</a:t>
            </a:r>
          </a:p>
          <a:p>
            <a:pPr algn="ctr"/>
            <a:r>
              <a:rPr lang="tt-RU" sz="1200" b="1" spc="50" dirty="0">
                <a:ln w="11430"/>
                <a:solidFill>
                  <a:srgbClr val="00B050"/>
                </a:solidFill>
                <a:latin typeface="Times New Roman" pitchFamily="18" charset="0"/>
                <a:cs typeface="Times New Roman" pitchFamily="18" charset="0"/>
              </a:rPr>
              <a:t> </a:t>
            </a:r>
            <a:r>
              <a:rPr lang="tt-RU" sz="1200" b="1" spc="50" dirty="0" smtClean="0">
                <a:ln w="11430"/>
                <a:solidFill>
                  <a:srgbClr val="00B050"/>
                </a:solidFill>
                <a:latin typeface="Times New Roman" pitchFamily="18" charset="0"/>
                <a:cs typeface="Times New Roman" pitchFamily="18" charset="0"/>
              </a:rPr>
              <a:t>                                                                                         Гимадиев Ислам, 4г.</a:t>
            </a:r>
          </a:p>
        </p:txBody>
      </p:sp>
      <p:pic>
        <p:nvPicPr>
          <p:cNvPr id="15" name="Объект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4288" y="3645024"/>
            <a:ext cx="1800200" cy="1944216"/>
          </a:xfrm>
          <a:prstGeom prst="rect">
            <a:avLst/>
          </a:prstGeom>
        </p:spPr>
      </p:pic>
      <p:sp>
        <p:nvSpPr>
          <p:cNvPr id="2" name="Прямоугольник 1"/>
          <p:cNvSpPr/>
          <p:nvPr/>
        </p:nvSpPr>
        <p:spPr>
          <a:xfrm>
            <a:off x="2286000" y="1923973"/>
            <a:ext cx="3222104" cy="276999"/>
          </a:xfrm>
          <a:prstGeom prst="rect">
            <a:avLst/>
          </a:prstGeom>
        </p:spPr>
        <p:txBody>
          <a:bodyPr wrap="square">
            <a:spAutoFit/>
          </a:bodyPr>
          <a:lstStyle/>
          <a:p>
            <a:pPr lvl="0" algn="ctr">
              <a:spcBef>
                <a:spcPct val="20000"/>
              </a:spcBef>
            </a:pPr>
            <a:endParaRPr lang="ru-RU" sz="1200" b="1" dirty="0">
              <a:solidFill>
                <a:srgbClr val="1F497D">
                  <a:lumMod val="75000"/>
                </a:srgbClr>
              </a:solidFill>
              <a:latin typeface="Times New Roman" pitchFamily="18" charset="0"/>
              <a:cs typeface="Times New Roman" pitchFamily="18" charset="0"/>
            </a:endParaRPr>
          </a:p>
        </p:txBody>
      </p:sp>
      <p:sp>
        <p:nvSpPr>
          <p:cNvPr id="3" name="Прямоугольник 2"/>
          <p:cNvSpPr/>
          <p:nvPr/>
        </p:nvSpPr>
        <p:spPr>
          <a:xfrm>
            <a:off x="4067944" y="1700809"/>
            <a:ext cx="4896544" cy="720079"/>
          </a:xfrm>
          <a:prstGeom prst="rect">
            <a:avLst/>
          </a:prstGeom>
        </p:spPr>
        <p:txBody>
          <a:bodyPr wrap="square">
            <a:spAutoFit/>
          </a:bodyPr>
          <a:lstStyle/>
          <a:p>
            <a:pPr lvl="0">
              <a:spcBef>
                <a:spcPct val="20000"/>
              </a:spcBef>
            </a:pPr>
            <a:endParaRPr lang="tt-RU" sz="1200" b="1" dirty="0">
              <a:solidFill>
                <a:srgbClr val="C0504D">
                  <a:lumMod val="75000"/>
                </a:srgbClr>
              </a:solidFill>
            </a:endParaRPr>
          </a:p>
        </p:txBody>
      </p:sp>
      <p:sp>
        <p:nvSpPr>
          <p:cNvPr id="6" name="Облако 5"/>
          <p:cNvSpPr/>
          <p:nvPr/>
        </p:nvSpPr>
        <p:spPr>
          <a:xfrm>
            <a:off x="6873748" y="2411582"/>
            <a:ext cx="1029130" cy="72008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Молния 7"/>
          <p:cNvSpPr/>
          <p:nvPr/>
        </p:nvSpPr>
        <p:spPr>
          <a:xfrm>
            <a:off x="7830245" y="3056714"/>
            <a:ext cx="722013" cy="744571"/>
          </a:xfrm>
          <a:prstGeom prst="lightningBol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олнце 9"/>
          <p:cNvSpPr/>
          <p:nvPr/>
        </p:nvSpPr>
        <p:spPr>
          <a:xfrm>
            <a:off x="8037631" y="1972150"/>
            <a:ext cx="1029253" cy="799472"/>
          </a:xfrm>
          <a:prstGeom prst="sun">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C000"/>
              </a:solidFill>
            </a:endParaRPr>
          </a:p>
        </p:txBody>
      </p:sp>
    </p:spTree>
    <p:extLst>
      <p:ext uri="{BB962C8B-B14F-4D97-AF65-F5344CB8AC3E}">
        <p14:creationId xmlns:p14="http://schemas.microsoft.com/office/powerpoint/2010/main" val="277639307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215</Words>
  <Application>Microsoft Office PowerPoint</Application>
  <PresentationFormat>Экран (4:3)</PresentationFormat>
  <Paragraphs>25</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Тема Office</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9</cp:revision>
  <cp:lastPrinted>2017-09-20T22:02:20Z</cp:lastPrinted>
  <dcterms:created xsi:type="dcterms:W3CDTF">2017-09-17T22:56:26Z</dcterms:created>
  <dcterms:modified xsi:type="dcterms:W3CDTF">2017-09-20T22:03:03Z</dcterms:modified>
</cp:coreProperties>
</file>