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_rels/slideLayout43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.xml.rels" ContentType="application/vnd.openxmlformats-package.relationships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6.xml" ContentType="application/vnd.openxmlformats-officedocument.presentationml.slideLayout+xml"/>
  <Override PartName="/ppt/media/image12.png" ContentType="image/png"/>
  <Override PartName="/ppt/media/image11.png" ContentType="image/png"/>
  <Override PartName="/ppt/media/image10.png" ContentType="image/png"/>
  <Override PartName="/ppt/media/image9.png" ContentType="image/png"/>
  <Override PartName="/ppt/media/image8.png" ContentType="image/png"/>
  <Override PartName="/ppt/media/image7.png" ContentType="image/png"/>
  <Override PartName="/ppt/media/image6.png" ContentType="image/png"/>
  <Override PartName="/ppt/media/image14.jpeg" ContentType="image/jpeg"/>
  <Override PartName="/ppt/media/image5.png" ContentType="image/png"/>
  <Override PartName="/ppt/media/image4.png" ContentType="image/png"/>
  <Override PartName="/ppt/media/image3.png" ContentType="image/png"/>
  <Override PartName="/ppt/media/image13.jpeg" ContentType="image/jpeg"/>
  <Override PartName="/ppt/media/image2.png" ContentType="image/png"/>
  <Override PartName="/ppt/media/image1.png" ContentType="image/png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Relationship Id="rId3" Type="http://schemas.openxmlformats.org/officeDocument/2006/relationships/image" Target="../media/image9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1.png"/><Relationship Id="rId3" Type="http://schemas.openxmlformats.org/officeDocument/2006/relationships/image" Target="../media/image12.png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734796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897840" y="4425120"/>
            <a:ext cx="734796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63080" y="165456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63080" y="442512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897840" y="442512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734796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897840" y="1654560"/>
            <a:ext cx="734796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5" name="" descr=""/>
          <p:cNvPicPr/>
          <p:nvPr/>
        </p:nvPicPr>
        <p:blipFill>
          <a:blip r:embed="rId2"/>
          <a:stretch/>
        </p:blipFill>
        <p:spPr>
          <a:xfrm>
            <a:off x="1248120" y="1654560"/>
            <a:ext cx="6647040" cy="5303520"/>
          </a:xfrm>
          <a:prstGeom prst="rect">
            <a:avLst/>
          </a:prstGeom>
          <a:ln>
            <a:noFill/>
          </a:ln>
        </p:spPr>
      </p:pic>
      <p:pic>
        <p:nvPicPr>
          <p:cNvPr id="36" name="" descr=""/>
          <p:cNvPicPr/>
          <p:nvPr/>
        </p:nvPicPr>
        <p:blipFill>
          <a:blip r:embed="rId3"/>
          <a:stretch/>
        </p:blipFill>
        <p:spPr>
          <a:xfrm>
            <a:off x="1248120" y="1654560"/>
            <a:ext cx="6647040" cy="53035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897840" y="1654560"/>
            <a:ext cx="7347960" cy="5303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734796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358560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663080" y="1654560"/>
            <a:ext cx="358560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3134880" y="435240"/>
            <a:ext cx="2873880" cy="504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897840" y="442512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4663080" y="1654560"/>
            <a:ext cx="358560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897840" y="1654560"/>
            <a:ext cx="7347960" cy="5303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358560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63080" y="165456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663080" y="442512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63080" y="165456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897840" y="4425120"/>
            <a:ext cx="734796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734796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897840" y="4425120"/>
            <a:ext cx="734796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63080" y="165456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663080" y="442512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897840" y="442512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734796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897840" y="1654560"/>
            <a:ext cx="734796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5" name="" descr=""/>
          <p:cNvPicPr/>
          <p:nvPr/>
        </p:nvPicPr>
        <p:blipFill>
          <a:blip r:embed="rId2"/>
          <a:stretch/>
        </p:blipFill>
        <p:spPr>
          <a:xfrm>
            <a:off x="1248120" y="1654560"/>
            <a:ext cx="6647040" cy="5303520"/>
          </a:xfrm>
          <a:prstGeom prst="rect">
            <a:avLst/>
          </a:prstGeom>
          <a:ln>
            <a:noFill/>
          </a:ln>
        </p:spPr>
      </p:pic>
      <p:pic>
        <p:nvPicPr>
          <p:cNvPr id="76" name="" descr=""/>
          <p:cNvPicPr/>
          <p:nvPr/>
        </p:nvPicPr>
        <p:blipFill>
          <a:blip r:embed="rId3"/>
          <a:stretch/>
        </p:blipFill>
        <p:spPr>
          <a:xfrm>
            <a:off x="1248120" y="1654560"/>
            <a:ext cx="6647040" cy="53035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1" name="PlaceHolder 2"/>
          <p:cNvSpPr>
            <a:spLocks noGrp="1"/>
          </p:cNvSpPr>
          <p:nvPr>
            <p:ph type="subTitle"/>
          </p:nvPr>
        </p:nvSpPr>
        <p:spPr>
          <a:xfrm>
            <a:off x="897840" y="1654560"/>
            <a:ext cx="7347960" cy="5303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734796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358560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4663080" y="1654560"/>
            <a:ext cx="358560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734796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subTitle"/>
          </p:nvPr>
        </p:nvSpPr>
        <p:spPr>
          <a:xfrm>
            <a:off x="3134880" y="435240"/>
            <a:ext cx="2873880" cy="504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897840" y="442512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4663080" y="1654560"/>
            <a:ext cx="358560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358560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663080" y="165456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6" name="PlaceHolder 4"/>
          <p:cNvSpPr>
            <a:spLocks noGrp="1"/>
          </p:cNvSpPr>
          <p:nvPr>
            <p:ph type="body"/>
          </p:nvPr>
        </p:nvSpPr>
        <p:spPr>
          <a:xfrm>
            <a:off x="4663080" y="442512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663080" y="165456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897840" y="4425120"/>
            <a:ext cx="734796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734796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897840" y="4425120"/>
            <a:ext cx="734796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63080" y="165456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663080" y="442512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8" name="PlaceHolder 5"/>
          <p:cNvSpPr>
            <a:spLocks noGrp="1"/>
          </p:cNvSpPr>
          <p:nvPr>
            <p:ph type="body"/>
          </p:nvPr>
        </p:nvSpPr>
        <p:spPr>
          <a:xfrm>
            <a:off x="897840" y="442512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734796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897840" y="1654560"/>
            <a:ext cx="734796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12" name="" descr=""/>
          <p:cNvPicPr/>
          <p:nvPr/>
        </p:nvPicPr>
        <p:blipFill>
          <a:blip r:embed="rId2"/>
          <a:stretch/>
        </p:blipFill>
        <p:spPr>
          <a:xfrm>
            <a:off x="1248120" y="1654560"/>
            <a:ext cx="6647040" cy="5303520"/>
          </a:xfrm>
          <a:prstGeom prst="rect">
            <a:avLst/>
          </a:prstGeom>
          <a:ln>
            <a:noFill/>
          </a:ln>
        </p:spPr>
      </p:pic>
      <p:pic>
        <p:nvPicPr>
          <p:cNvPr id="113" name="" descr=""/>
          <p:cNvPicPr/>
          <p:nvPr/>
        </p:nvPicPr>
        <p:blipFill>
          <a:blip r:embed="rId3"/>
          <a:stretch/>
        </p:blipFill>
        <p:spPr>
          <a:xfrm>
            <a:off x="1248120" y="1654560"/>
            <a:ext cx="6647040" cy="53035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1" name="PlaceHolder 2"/>
          <p:cNvSpPr>
            <a:spLocks noGrp="1"/>
          </p:cNvSpPr>
          <p:nvPr>
            <p:ph type="subTitle"/>
          </p:nvPr>
        </p:nvSpPr>
        <p:spPr>
          <a:xfrm>
            <a:off x="897840" y="1654560"/>
            <a:ext cx="7347960" cy="5303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734796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358560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63080" y="1654560"/>
            <a:ext cx="358560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358560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4663080" y="1654560"/>
            <a:ext cx="358560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subTitle"/>
          </p:nvPr>
        </p:nvSpPr>
        <p:spPr>
          <a:xfrm>
            <a:off x="3134880" y="435240"/>
            <a:ext cx="2873880" cy="504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897840" y="442512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4663080" y="1654560"/>
            <a:ext cx="358560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358560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663080" y="165456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4663080" y="442512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663080" y="165456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897840" y="4425120"/>
            <a:ext cx="734796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734796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897840" y="4425120"/>
            <a:ext cx="734796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4663080" y="165456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4663080" y="442512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8" name="PlaceHolder 5"/>
          <p:cNvSpPr>
            <a:spLocks noGrp="1"/>
          </p:cNvSpPr>
          <p:nvPr>
            <p:ph type="body"/>
          </p:nvPr>
        </p:nvSpPr>
        <p:spPr>
          <a:xfrm>
            <a:off x="897840" y="442512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734796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897840" y="1654560"/>
            <a:ext cx="734796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52" name="" descr=""/>
          <p:cNvPicPr/>
          <p:nvPr/>
        </p:nvPicPr>
        <p:blipFill>
          <a:blip r:embed="rId2"/>
          <a:stretch/>
        </p:blipFill>
        <p:spPr>
          <a:xfrm>
            <a:off x="1248120" y="1654560"/>
            <a:ext cx="6647040" cy="5303520"/>
          </a:xfrm>
          <a:prstGeom prst="rect">
            <a:avLst/>
          </a:prstGeom>
          <a:ln>
            <a:noFill/>
          </a:ln>
        </p:spPr>
      </p:pic>
      <p:pic>
        <p:nvPicPr>
          <p:cNvPr id="153" name="" descr=""/>
          <p:cNvPicPr/>
          <p:nvPr/>
        </p:nvPicPr>
        <p:blipFill>
          <a:blip r:embed="rId3"/>
          <a:stretch/>
        </p:blipFill>
        <p:spPr>
          <a:xfrm>
            <a:off x="1248120" y="1654560"/>
            <a:ext cx="6647040" cy="53035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3134880" y="435240"/>
            <a:ext cx="2873880" cy="5047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897840" y="442512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63080" y="1654560"/>
            <a:ext cx="358560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3585600" cy="5303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63080" y="165456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63080" y="442512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3134880" y="-434520"/>
            <a:ext cx="2873880" cy="2828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63080" y="1654560"/>
            <a:ext cx="358560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897840" y="4425120"/>
            <a:ext cx="7347960" cy="2529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0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" descr=""/>
          <p:cNvPicPr/>
          <p:nvPr/>
        </p:nvPicPr>
        <p:blipFill>
          <a:blip r:embed="rId2"/>
          <a:stretch/>
        </p:blipFill>
        <p:spPr>
          <a:xfrm>
            <a:off x="0" y="0"/>
            <a:ext cx="9142200" cy="6856560"/>
          </a:xfrm>
          <a:prstGeom prst="rect">
            <a:avLst/>
          </a:prstGeom>
          <a:ln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0" y="0"/>
            <a:ext cx="9142200" cy="6856560"/>
          </a:xfrm>
          <a:prstGeom prst="rect">
            <a:avLst/>
          </a:prstGeom>
          <a:ln>
            <a:noFill/>
          </a:ln>
        </p:spPr>
      </p:pic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49920"/>
          </a:xfrm>
          <a:prstGeom prst="rect">
            <a:avLst/>
          </a:prstGeom>
        </p:spPr>
        <p:txBody>
          <a:bodyPr lIns="0" rIns="0" tIns="0" bIns="0" anchor="ctr"/>
          <a:p>
            <a:r>
              <a:rPr lang="ru-RU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Седьмой уровень структуры</a:t>
            </a:r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18964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Седьмой уровень структуры</a:t>
            </a:r>
            <a:endParaRPr/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440" cy="18964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Седьмой уровень структуры</a:t>
            </a:r>
            <a:endParaRPr/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4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" descr=""/>
          <p:cNvPicPr/>
          <p:nvPr/>
        </p:nvPicPr>
        <p:blipFill>
          <a:blip r:embed="rId2"/>
          <a:stretch/>
        </p:blipFill>
        <p:spPr>
          <a:xfrm>
            <a:off x="0" y="0"/>
            <a:ext cx="9142200" cy="6856560"/>
          </a:xfrm>
          <a:prstGeom prst="rect">
            <a:avLst/>
          </a:prstGeom>
          <a:ln>
            <a:noFill/>
          </a:ln>
        </p:spPr>
      </p:pic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" descr=""/>
          <p:cNvPicPr/>
          <p:nvPr/>
        </p:nvPicPr>
        <p:blipFill>
          <a:blip r:embed="rId2"/>
          <a:stretch/>
        </p:blipFill>
        <p:spPr>
          <a:xfrm>
            <a:off x="0" y="3600"/>
            <a:ext cx="9143640" cy="6854040"/>
          </a:xfrm>
          <a:prstGeom prst="rect">
            <a:avLst/>
          </a:prstGeom>
          <a:ln>
            <a:noFill/>
          </a:ln>
        </p:spPr>
      </p:pic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3134880" y="435240"/>
            <a:ext cx="2873880" cy="1088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399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897840" y="1654560"/>
            <a:ext cx="7347960" cy="530352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291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539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179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181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181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181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1810">
                <a:latin typeface="Arial"/>
              </a:rPr>
              <a:t>Seventh Outline Level</a:t>
            </a:r>
            <a:endParaRPr/>
          </a:p>
        </p:txBody>
      </p:sp>
      <p:sp>
        <p:nvSpPr>
          <p:cNvPr id="117" name="PlaceHolder 3"/>
          <p:cNvSpPr>
            <a:spLocks noGrp="1"/>
          </p:cNvSpPr>
          <p:nvPr>
            <p:ph type="dt"/>
          </p:nvPr>
        </p:nvSpPr>
        <p:spPr>
          <a:xfrm>
            <a:off x="587520" y="6248160"/>
            <a:ext cx="2130120" cy="473040"/>
          </a:xfrm>
          <a:prstGeom prst="rect">
            <a:avLst/>
          </a:prstGeom>
        </p:spPr>
        <p:txBody>
          <a:bodyPr lIns="0" rIns="0" tIns="0" bIns="0"/>
          <a:p>
            <a:r>
              <a:rPr lang="ru-RU" sz="1400">
                <a:latin typeface="Times New Roman"/>
              </a:rPr>
              <a:t>&lt;дата/время&gt;</a:t>
            </a:r>
            <a:endParaRPr/>
          </a:p>
        </p:txBody>
      </p:sp>
      <p:sp>
        <p:nvSpPr>
          <p:cNvPr id="118" name="PlaceHolder 4"/>
          <p:cNvSpPr>
            <a:spLocks noGrp="1"/>
          </p:cNvSpPr>
          <p:nvPr>
            <p:ph type="ftr"/>
          </p:nvPr>
        </p:nvSpPr>
        <p:spPr>
          <a:xfrm>
            <a:off x="3126960" y="6247440"/>
            <a:ext cx="2898360" cy="47304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lang="ru-RU" sz="1400">
                <a:latin typeface="Times New Roman"/>
              </a:rPr>
              <a:t>&lt;нижний колонтитул&gt;</a:t>
            </a:r>
            <a:endParaRPr/>
          </a:p>
        </p:txBody>
      </p:sp>
      <p:sp>
        <p:nvSpPr>
          <p:cNvPr id="119" name="PlaceHolder 5"/>
          <p:cNvSpPr>
            <a:spLocks noGrp="1"/>
          </p:cNvSpPr>
          <p:nvPr>
            <p:ph type="sldNum"/>
          </p:nvPr>
        </p:nvSpPr>
        <p:spPr>
          <a:xfrm>
            <a:off x="6425640" y="6248160"/>
            <a:ext cx="2130120" cy="473040"/>
          </a:xfrm>
          <a:prstGeom prst="rect">
            <a:avLst/>
          </a:prstGeom>
        </p:spPr>
        <p:txBody>
          <a:bodyPr lIns="0" rIns="0" tIns="0" bIns="0"/>
          <a:p>
            <a:pPr algn="r"/>
            <a:fld id="{42B271D0-4ED0-4975-B899-06BB77A07296}" type="slidenum">
              <a:rPr lang="ru-RU" sz="1400">
                <a:latin typeface="Times New Roman"/>
              </a:rPr>
              <a:t>&lt;номер&gt;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47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3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ustomShape 1"/>
          <p:cNvSpPr/>
          <p:nvPr/>
        </p:nvSpPr>
        <p:spPr>
          <a:xfrm>
            <a:off x="685800" y="1122480"/>
            <a:ext cx="7770600" cy="2385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6000" strike="noStrike">
                <a:solidFill>
                  <a:srgbClr val="000000"/>
                </a:solidFill>
                <a:latin typeface="Calibri Light"/>
                <a:ea typeface="DejaVu Sans"/>
              </a:rPr>
              <a:t>ГРИБЫ</a:t>
            </a:r>
            <a:endParaRPr/>
          </a:p>
        </p:txBody>
      </p:sp>
      <p:sp>
        <p:nvSpPr>
          <p:cNvPr id="155" name="CustomShape 2"/>
          <p:cNvSpPr/>
          <p:nvPr/>
        </p:nvSpPr>
        <p:spPr>
          <a:xfrm>
            <a:off x="1640880" y="426600"/>
            <a:ext cx="681552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CustomShape 1"/>
          <p:cNvSpPr/>
          <p:nvPr/>
        </p:nvSpPr>
        <p:spPr>
          <a:xfrm>
            <a:off x="457200" y="261000"/>
            <a:ext cx="8228160" cy="81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4000" strike="noStrike">
                <a:solidFill>
                  <a:srgbClr val="000000"/>
                </a:solidFill>
                <a:latin typeface="Calibri Light"/>
                <a:ea typeface="DejaVu Sans"/>
              </a:rPr>
              <a:t>Игра «Подбери слова - антонимы»</a:t>
            </a:r>
            <a:r>
              <a:rPr lang="ru-RU" sz="6000" strike="noStrike">
                <a:solidFill>
                  <a:srgbClr val="000000"/>
                </a:solidFill>
                <a:latin typeface="Calibri Light"/>
                <a:ea typeface="DejaVu Sans"/>
              </a:rPr>
              <a:t> </a:t>
            </a:r>
            <a:endParaRPr/>
          </a:p>
        </p:txBody>
      </p:sp>
      <p:sp>
        <p:nvSpPr>
          <p:cNvPr id="191" name="CustomShape 2"/>
          <p:cNvSpPr/>
          <p:nvPr/>
        </p:nvSpPr>
        <p:spPr>
          <a:xfrm>
            <a:off x="2521080" y="0"/>
            <a:ext cx="462960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5400" strike="noStrike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endParaRPr/>
          </a:p>
        </p:txBody>
      </p:sp>
      <p:sp>
        <p:nvSpPr>
          <p:cNvPr id="192" name="CustomShape 3"/>
          <p:cNvSpPr/>
          <p:nvPr/>
        </p:nvSpPr>
        <p:spPr>
          <a:xfrm>
            <a:off x="457200" y="1654560"/>
            <a:ext cx="8228160" cy="397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Мухомор большой, а подберезовик — маленький.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Этот гриб высокий, а этот низкий.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У белого гриба ножка толстая, а у под березовика — тонкая.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У подосиновика шляпка гладкая, а у мухомора — шероховатая.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У лисички шляпка вогнутая, а у масленка — выпуклая.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685800" y="648000"/>
            <a:ext cx="7770600" cy="718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3600" strike="noStrike">
                <a:solidFill>
                  <a:srgbClr val="000000"/>
                </a:solidFill>
                <a:latin typeface="Arial"/>
                <a:ea typeface="DejaVu Sans"/>
              </a:rPr>
              <a:t>Игра « Продолжи»</a:t>
            </a:r>
            <a:endParaRPr/>
          </a:p>
        </p:txBody>
      </p:sp>
      <p:sp>
        <p:nvSpPr>
          <p:cNvPr id="194" name="CustomShape 2"/>
          <p:cNvSpPr/>
          <p:nvPr/>
        </p:nvSpPr>
        <p:spPr>
          <a:xfrm>
            <a:off x="864000" y="1656000"/>
            <a:ext cx="7630560" cy="3600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В березовой рощи растут...подберезовики.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Под осинами растут … подосиновики.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В ельники растут...маслята.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В смешанном лесу растут... белые грибы.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На старых пнях растут... опята.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/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CustomShape 1"/>
          <p:cNvSpPr/>
          <p:nvPr/>
        </p:nvSpPr>
        <p:spPr>
          <a:xfrm>
            <a:off x="685800" y="576000"/>
            <a:ext cx="7770600" cy="718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4000" strike="noStrike">
                <a:solidFill>
                  <a:srgbClr val="000000"/>
                </a:solidFill>
                <a:latin typeface="Arial"/>
                <a:ea typeface="DejaVu Sans"/>
              </a:rPr>
              <a:t>Сосчитай до пяти</a:t>
            </a:r>
            <a:endParaRPr/>
          </a:p>
        </p:txBody>
      </p:sp>
      <p:sp>
        <p:nvSpPr>
          <p:cNvPr id="196" name="CustomShape 2"/>
          <p:cNvSpPr/>
          <p:nvPr/>
        </p:nvSpPr>
        <p:spPr>
          <a:xfrm>
            <a:off x="504000" y="1512000"/>
            <a:ext cx="8278560" cy="4102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Одна лисичка, две лисички ….. пять лисичек.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( Масленок, подберезовик, подосиновик, поганка,мухомор,боровик, груздь, рыжик).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CustomShape 1"/>
          <p:cNvSpPr/>
          <p:nvPr/>
        </p:nvSpPr>
        <p:spPr>
          <a:xfrm>
            <a:off x="507960" y="576000"/>
            <a:ext cx="7770600" cy="718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4000" strike="noStrike">
                <a:solidFill>
                  <a:srgbClr val="000000"/>
                </a:solidFill>
                <a:latin typeface="Arial"/>
                <a:ea typeface="DejaVu Sans"/>
              </a:rPr>
              <a:t>«Физминутка»</a:t>
            </a:r>
            <a:endParaRPr/>
          </a:p>
        </p:txBody>
      </p:sp>
      <p:sp>
        <p:nvSpPr>
          <p:cNvPr id="198" name="CustomShape 2"/>
          <p:cNvSpPr/>
          <p:nvPr/>
        </p:nvSpPr>
        <p:spPr>
          <a:xfrm>
            <a:off x="504000" y="1512000"/>
            <a:ext cx="8278560" cy="4102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По дорожки шли, ( маршируют)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Боровик нашли ( наклоняются)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Боровик боровой ( показали)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В моих руках укрылся головой ( руки над головой в « замке»)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Мы его пройти могли ( маршируем)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Хорошо, что тихо шли.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507960" y="576000"/>
            <a:ext cx="7770600" cy="718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4000" strike="noStrike">
                <a:solidFill>
                  <a:srgbClr val="000000"/>
                </a:solidFill>
                <a:latin typeface="Arial"/>
                <a:ea typeface="DejaVu Sans"/>
              </a:rPr>
              <a:t>«Физминутка»</a:t>
            </a:r>
            <a:endParaRPr/>
          </a:p>
        </p:txBody>
      </p:sp>
      <p:sp>
        <p:nvSpPr>
          <p:cNvPr id="200" name="CustomShape 2"/>
          <p:cNvSpPr/>
          <p:nvPr/>
        </p:nvSpPr>
        <p:spPr>
          <a:xfrm>
            <a:off x="504000" y="1512000"/>
            <a:ext cx="8278560" cy="4102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Дети утром рано встали,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За грибами в лес пошли.( ходьба на месте)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Приседали, приседали,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Белый гриб в траве нашли. ( приседания)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На пеньке растут опята,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Наклонились к ним ребята,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Наклоняйся, раз — два — три,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И в лукошко набери!(наклоны)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Три часа в лесу бродили,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Все тропинки исходили. ( ходьба на месте)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stomShape 1"/>
          <p:cNvSpPr/>
          <p:nvPr/>
        </p:nvSpPr>
        <p:spPr>
          <a:xfrm>
            <a:off x="507960" y="576000"/>
            <a:ext cx="7770600" cy="718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4000" strike="noStrike">
                <a:solidFill>
                  <a:srgbClr val="000000"/>
                </a:solidFill>
                <a:latin typeface="Arial"/>
                <a:ea typeface="DejaVu Sans"/>
              </a:rPr>
              <a:t>«Продолжи предложение»</a:t>
            </a:r>
            <a:endParaRPr/>
          </a:p>
        </p:txBody>
      </p:sp>
      <p:sp>
        <p:nvSpPr>
          <p:cNvPr id="202" name="CustomShape 2"/>
          <p:cNvSpPr/>
          <p:nvPr/>
        </p:nvSpPr>
        <p:spPr>
          <a:xfrm>
            <a:off x="504000" y="1512000"/>
            <a:ext cx="8278560" cy="4102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Мы пошли в лес за опятами, маслятами... ( лисичками, подберезовиками и т.д)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Грибы растут на опушке... ( в лесу, чаще, во круг пней и деревьев, во мху, в траве и т.д)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Грибы можно собирать... ( срезать, солить, жарить, варить и т.д).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CustomShape 1"/>
          <p:cNvSpPr/>
          <p:nvPr/>
        </p:nvSpPr>
        <p:spPr>
          <a:xfrm>
            <a:off x="507960" y="576000"/>
            <a:ext cx="7770600" cy="718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4000" strike="noStrike">
                <a:solidFill>
                  <a:srgbClr val="000000"/>
                </a:solidFill>
                <a:latin typeface="Arial"/>
                <a:ea typeface="DejaVu Sans"/>
              </a:rPr>
              <a:t>«Слоговая структура слова»</a:t>
            </a:r>
            <a:endParaRPr/>
          </a:p>
        </p:txBody>
      </p:sp>
      <p:sp>
        <p:nvSpPr>
          <p:cNvPr id="204" name="CustomShape 2"/>
          <p:cNvSpPr/>
          <p:nvPr/>
        </p:nvSpPr>
        <p:spPr>
          <a:xfrm>
            <a:off x="504000" y="1512000"/>
            <a:ext cx="8278560" cy="4102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« Прохлопай » слова по слогам: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Бо — ро — вик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Му — хо — мор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Ры — жик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Под — бе — рё — зо — вик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Сы — ро — еж - ка </a:t>
            </a:r>
            <a:endParaRPr/>
          </a:p>
        </p:txBody>
      </p:sp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CustomShape 1"/>
          <p:cNvSpPr/>
          <p:nvPr/>
        </p:nvSpPr>
        <p:spPr>
          <a:xfrm>
            <a:off x="507960" y="576000"/>
            <a:ext cx="7770600" cy="718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4000" strike="noStrike">
                <a:solidFill>
                  <a:srgbClr val="000000"/>
                </a:solidFill>
                <a:latin typeface="Arial"/>
                <a:ea typeface="DejaVu Sans"/>
              </a:rPr>
              <a:t>«Съедобный - несъедобный»</a:t>
            </a:r>
            <a:endParaRPr/>
          </a:p>
        </p:txBody>
      </p:sp>
      <p:sp>
        <p:nvSpPr>
          <p:cNvPr id="206" name="CustomShape 2"/>
          <p:cNvSpPr/>
          <p:nvPr/>
        </p:nvSpPr>
        <p:spPr>
          <a:xfrm>
            <a:off x="504000" y="1512000"/>
            <a:ext cx="8278560" cy="4102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Воспитатель называет грибы, а дети отвечают, можно их есть или нет.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Белый гриб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Вешенки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Подберезовик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Лисички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Волнушка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Маслята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Подберезовик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Сыроежки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Мухомор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Поганка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/>
          </a:p>
        </p:txBody>
      </p:sp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CustomShape 1"/>
          <p:cNvSpPr/>
          <p:nvPr/>
        </p:nvSpPr>
        <p:spPr>
          <a:xfrm>
            <a:off x="507960" y="576000"/>
            <a:ext cx="7770600" cy="718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4000" strike="noStrike">
                <a:solidFill>
                  <a:srgbClr val="000000"/>
                </a:solidFill>
                <a:latin typeface="Arial"/>
                <a:ea typeface="DejaVu Sans"/>
              </a:rPr>
              <a:t>«Математическая задачка»</a:t>
            </a:r>
            <a:endParaRPr/>
          </a:p>
        </p:txBody>
      </p:sp>
      <p:sp>
        <p:nvSpPr>
          <p:cNvPr id="208" name="CustomShape 2"/>
          <p:cNvSpPr/>
          <p:nvPr/>
        </p:nvSpPr>
        <p:spPr>
          <a:xfrm>
            <a:off x="504000" y="1512000"/>
            <a:ext cx="8278560" cy="4102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Только я в кусты зашла — подосиновик нашла.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Две лисички, боровик и зеленый моховик.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Сколько я нашла грибов?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У кого ответ готов? </a:t>
            </a:r>
            <a:endParaRPr/>
          </a:p>
        </p:txBody>
      </p:sp>
    </p:spTree>
  </p:cSld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CustomShape 1"/>
          <p:cNvSpPr/>
          <p:nvPr/>
        </p:nvSpPr>
        <p:spPr>
          <a:xfrm>
            <a:off x="507960" y="576000"/>
            <a:ext cx="7770600" cy="718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4000" strike="noStrike">
                <a:solidFill>
                  <a:srgbClr val="000000"/>
                </a:solidFill>
                <a:latin typeface="Arial"/>
                <a:ea typeface="DejaVu Sans"/>
              </a:rPr>
              <a:t>Спасибо за внимания!</a:t>
            </a:r>
            <a:endParaRPr/>
          </a:p>
        </p:txBody>
      </p:sp>
      <p:sp>
        <p:nvSpPr>
          <p:cNvPr id="210" name="CustomShape 2"/>
          <p:cNvSpPr/>
          <p:nvPr/>
        </p:nvSpPr>
        <p:spPr>
          <a:xfrm>
            <a:off x="504000" y="1512000"/>
            <a:ext cx="8278560" cy="4102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Наше занятия подошло к концу.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Что вам больше всего понравилось?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Когда вы испытывали трудности?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/>
          </a:p>
        </p:txBody>
      </p:sp>
    </p:spTree>
  </p:cSld>
  <p:timing>
    <p:tnLst>
      <p:par>
        <p:cTn id="37" dur="indefinite" restart="never" nodeType="tmRoot">
          <p:childTnLst>
            <p:seq>
              <p:cTn id="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CustomShape 1"/>
          <p:cNvSpPr/>
          <p:nvPr/>
        </p:nvSpPr>
        <p:spPr>
          <a:xfrm>
            <a:off x="2382480" y="1596960"/>
            <a:ext cx="4789080" cy="1094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57" name="CustomShape 2"/>
          <p:cNvSpPr/>
          <p:nvPr/>
        </p:nvSpPr>
        <p:spPr>
          <a:xfrm>
            <a:off x="457200" y="-14400"/>
            <a:ext cx="7389360" cy="1452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lang="ru-RU" sz="5220" strike="noStrike">
                <a:solidFill>
                  <a:srgbClr val="000000"/>
                </a:solidFill>
                <a:latin typeface="Arial"/>
                <a:ea typeface="DejaVu Sans"/>
              </a:rPr>
              <a:t>Загадки</a:t>
            </a:r>
            <a:endParaRPr/>
          </a:p>
        </p:txBody>
      </p:sp>
      <p:sp>
        <p:nvSpPr>
          <p:cNvPr id="158" name="CustomShape 3"/>
          <p:cNvSpPr/>
          <p:nvPr/>
        </p:nvSpPr>
        <p:spPr>
          <a:xfrm>
            <a:off x="457200" y="1654560"/>
            <a:ext cx="4014360" cy="189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159" name="CustomShape 4"/>
          <p:cNvSpPr/>
          <p:nvPr/>
        </p:nvSpPr>
        <p:spPr>
          <a:xfrm>
            <a:off x="4674240" y="1654560"/>
            <a:ext cx="4014360" cy="189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Если их найдут в лесу, сразу вспомнят про лису. Рыжеватые сестрички называются... ( лисички )</a:t>
            </a:r>
            <a:endParaRPr/>
          </a:p>
        </p:txBody>
      </p:sp>
      <p:sp>
        <p:nvSpPr>
          <p:cNvPr id="160" name="CustomShape 5"/>
          <p:cNvSpPr/>
          <p:nvPr/>
        </p:nvSpPr>
        <p:spPr>
          <a:xfrm>
            <a:off x="4674240" y="3732120"/>
            <a:ext cx="4014360" cy="189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Вот кто — то важный на беленькой ножке. Он с красной шляпкой, на шляпке горошки... ( Мухомор)</a:t>
            </a:r>
            <a:endParaRPr/>
          </a:p>
        </p:txBody>
      </p:sp>
      <p:sp>
        <p:nvSpPr>
          <p:cNvPr id="161" name="CustomShape 6"/>
          <p:cNvSpPr/>
          <p:nvPr/>
        </p:nvSpPr>
        <p:spPr>
          <a:xfrm>
            <a:off x="457200" y="3732120"/>
            <a:ext cx="4014360" cy="189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Будто смазанные маслом, мы блестим на солнце красном. Как лесные дошколята, под сосной растут... ( маслята)</a:t>
            </a:r>
            <a:endParaRPr/>
          </a:p>
        </p:txBody>
      </p:sp>
      <p:sp>
        <p:nvSpPr>
          <p:cNvPr id="162" name="CustomShape 7"/>
          <p:cNvSpPr/>
          <p:nvPr/>
        </p:nvSpPr>
        <p:spPr>
          <a:xfrm>
            <a:off x="457200" y="2090160"/>
            <a:ext cx="3428280" cy="194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Растут на опушке рыжие подружки, их зовут... ( волнушки )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ustomShape 1"/>
          <p:cNvSpPr/>
          <p:nvPr/>
        </p:nvSpPr>
        <p:spPr>
          <a:xfrm>
            <a:off x="2382480" y="1596960"/>
            <a:ext cx="4789080" cy="1094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64" name="CustomShape 2"/>
          <p:cNvSpPr/>
          <p:nvPr/>
        </p:nvSpPr>
        <p:spPr>
          <a:xfrm>
            <a:off x="457200" y="-14400"/>
            <a:ext cx="7389360" cy="1452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5" name="CustomShape 3"/>
          <p:cNvSpPr/>
          <p:nvPr/>
        </p:nvSpPr>
        <p:spPr>
          <a:xfrm>
            <a:off x="457200" y="1654560"/>
            <a:ext cx="4014360" cy="189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166" name="CustomShape 4"/>
          <p:cNvSpPr/>
          <p:nvPr/>
        </p:nvSpPr>
        <p:spPr>
          <a:xfrm>
            <a:off x="4674240" y="1654560"/>
            <a:ext cx="4014360" cy="189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Если их найдут в лесу, сразу вспомнят про лису. Рыжеватые сестрички называются... ( лисички )</a:t>
            </a:r>
            <a:endParaRPr/>
          </a:p>
        </p:txBody>
      </p:sp>
      <p:sp>
        <p:nvSpPr>
          <p:cNvPr id="167" name="CustomShape 5"/>
          <p:cNvSpPr/>
          <p:nvPr/>
        </p:nvSpPr>
        <p:spPr>
          <a:xfrm>
            <a:off x="4674240" y="3732120"/>
            <a:ext cx="4014360" cy="189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Вот кто — то важный на беленькой ножке. Он с красной шляпкой, на шляпке горошки... ( Мухомор)</a:t>
            </a:r>
            <a:endParaRPr/>
          </a:p>
        </p:txBody>
      </p:sp>
      <p:sp>
        <p:nvSpPr>
          <p:cNvPr id="168" name="CustomShape 6"/>
          <p:cNvSpPr/>
          <p:nvPr/>
        </p:nvSpPr>
        <p:spPr>
          <a:xfrm>
            <a:off x="457200" y="3732120"/>
            <a:ext cx="4014360" cy="189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Будто смазанные маслом, мы блестим на солнце красном. Как лесные дошколята, под сосной растут... ( маслята)</a:t>
            </a:r>
            <a:endParaRPr/>
          </a:p>
        </p:txBody>
      </p:sp>
      <p:sp>
        <p:nvSpPr>
          <p:cNvPr id="169" name="CustomShape 7"/>
          <p:cNvSpPr/>
          <p:nvPr/>
        </p:nvSpPr>
        <p:spPr>
          <a:xfrm>
            <a:off x="457200" y="2090160"/>
            <a:ext cx="3428280" cy="194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Растут на опушке рыжие подружки, их зовут... ( волнушки )</a:t>
            </a:r>
            <a:endParaRPr/>
          </a:p>
        </p:txBody>
      </p:sp>
      <p:pic>
        <p:nvPicPr>
          <p:cNvPr id="170" name="" descr=""/>
          <p:cNvPicPr/>
          <p:nvPr/>
        </p:nvPicPr>
        <p:blipFill>
          <a:blip r:embed="rId1"/>
          <a:stretch/>
        </p:blipFill>
        <p:spPr>
          <a:xfrm>
            <a:off x="29880" y="5400"/>
            <a:ext cx="914328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CustomShape 1"/>
          <p:cNvSpPr/>
          <p:nvPr/>
        </p:nvSpPr>
        <p:spPr>
          <a:xfrm>
            <a:off x="457200" y="1654560"/>
            <a:ext cx="4014360" cy="189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ctr"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Нет грибов дружней, чем эти, знают взрослые и дети -</a:t>
            </a:r>
            <a:endParaRPr/>
          </a:p>
          <a:p>
            <a:pPr algn="ctr"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На пеньках растут в лесу, как веснушки на носу...( опята)</a:t>
            </a:r>
            <a:endParaRPr/>
          </a:p>
        </p:txBody>
      </p:sp>
      <p:sp>
        <p:nvSpPr>
          <p:cNvPr id="172" name="CustomShape 2"/>
          <p:cNvSpPr/>
          <p:nvPr/>
        </p:nvSpPr>
        <p:spPr>
          <a:xfrm>
            <a:off x="4674240" y="1654560"/>
            <a:ext cx="4014360" cy="189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Не спорю — не белый, я, братцы, попроще. Расту я обычно в березовой роще...(подберезовик )</a:t>
            </a:r>
            <a:endParaRPr/>
          </a:p>
        </p:txBody>
      </p:sp>
      <p:sp>
        <p:nvSpPr>
          <p:cNvPr id="173" name="CustomShape 3"/>
          <p:cNvSpPr/>
          <p:nvPr/>
        </p:nvSpPr>
        <p:spPr>
          <a:xfrm>
            <a:off x="4674240" y="3732120"/>
            <a:ext cx="4014360" cy="189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Царь грибов на толстой ножке </a:t>
            </a:r>
            <a:endParaRPr/>
          </a:p>
          <a:p>
            <a:pPr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Самый лучший для лукошка. Он головку держит смело, потому что гриб он... ( белый)</a:t>
            </a:r>
            <a:endParaRPr/>
          </a:p>
        </p:txBody>
      </p:sp>
      <p:sp>
        <p:nvSpPr>
          <p:cNvPr id="174" name="CustomShape 4"/>
          <p:cNvSpPr/>
          <p:nvPr/>
        </p:nvSpPr>
        <p:spPr>
          <a:xfrm>
            <a:off x="457200" y="3732120"/>
            <a:ext cx="4014360" cy="189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Я в красной шапочке расту среди корней осиновых. Меня увидишь за версту — зовусь я... ( подосиновик)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CustomShape 1"/>
          <p:cNvSpPr/>
          <p:nvPr/>
        </p:nvSpPr>
        <p:spPr>
          <a:xfrm flipV="1" rot="10800000">
            <a:off x="42973200" y="5990760"/>
            <a:ext cx="8456400" cy="698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4000" strike="noStrike">
                <a:solidFill>
                  <a:srgbClr val="181717"/>
                </a:solidFill>
                <a:latin typeface="Calibri"/>
                <a:ea typeface="DejaVu Sans"/>
              </a:rPr>
              <a:t>.</a:t>
            </a:r>
            <a:endParaRPr/>
          </a:p>
        </p:txBody>
      </p:sp>
      <p:sp>
        <p:nvSpPr>
          <p:cNvPr id="176" name="CustomShape 2"/>
          <p:cNvSpPr/>
          <p:nvPr/>
        </p:nvSpPr>
        <p:spPr>
          <a:xfrm>
            <a:off x="457200" y="288360"/>
            <a:ext cx="7029360" cy="57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r">
              <a:lnSpc>
                <a:spcPct val="100000"/>
              </a:lnSpc>
            </a:pPr>
            <a:r>
              <a:rPr lang="ru-RU" sz="4000" strike="noStrike">
                <a:solidFill>
                  <a:srgbClr val="000000"/>
                </a:solidFill>
                <a:latin typeface="Arial"/>
                <a:ea typeface="DejaVu Sans"/>
              </a:rPr>
              <a:t>Игра « Назови ласково»</a:t>
            </a: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.</a:t>
            </a:r>
            <a:endParaRPr/>
          </a:p>
        </p:txBody>
      </p:sp>
      <p:sp>
        <p:nvSpPr>
          <p:cNvPr id="177" name="CustomShape 3"/>
          <p:cNvSpPr/>
          <p:nvPr/>
        </p:nvSpPr>
        <p:spPr>
          <a:xfrm>
            <a:off x="457200" y="1224000"/>
            <a:ext cx="8228160" cy="440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Поганка — поганочка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Сыроежка -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Подосиновик - 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Мухомор - 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Боровик - 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Гриб - 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Волнушка - 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000" strike="noStrike">
                <a:solidFill>
                  <a:srgbClr val="000000"/>
                </a:solidFill>
                <a:latin typeface="Arial"/>
                <a:ea typeface="DejaVu Sans"/>
              </a:rPr>
              <a:t>Подберезовик -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CustomShape 1"/>
          <p:cNvSpPr/>
          <p:nvPr/>
        </p:nvSpPr>
        <p:spPr>
          <a:xfrm flipV="1" rot="10800000">
            <a:off x="42973200" y="5990760"/>
            <a:ext cx="8456400" cy="698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4000" strike="noStrike">
                <a:solidFill>
                  <a:srgbClr val="181717"/>
                </a:solidFill>
                <a:latin typeface="Calibri"/>
                <a:ea typeface="DejaVu Sans"/>
              </a:rPr>
              <a:t>.</a:t>
            </a:r>
            <a:endParaRPr/>
          </a:p>
        </p:txBody>
      </p:sp>
      <p:sp>
        <p:nvSpPr>
          <p:cNvPr id="179" name="CustomShape 2"/>
          <p:cNvSpPr/>
          <p:nvPr/>
        </p:nvSpPr>
        <p:spPr>
          <a:xfrm>
            <a:off x="457200" y="1224000"/>
            <a:ext cx="8228160" cy="440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80" name="" descr=""/>
          <p:cNvPicPr/>
          <p:nvPr/>
        </p:nvPicPr>
        <p:blipFill>
          <a:blip r:embed="rId1"/>
          <a:stretch/>
        </p:blipFill>
        <p:spPr>
          <a:xfrm>
            <a:off x="29520" y="5400"/>
            <a:ext cx="9143640" cy="70506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ustomShape 1"/>
          <p:cNvSpPr/>
          <p:nvPr/>
        </p:nvSpPr>
        <p:spPr>
          <a:xfrm>
            <a:off x="685800" y="576000"/>
            <a:ext cx="7770600" cy="64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4000" strike="noStrike">
                <a:solidFill>
                  <a:srgbClr val="000000"/>
                </a:solidFill>
                <a:latin typeface="Arial"/>
                <a:ea typeface="DejaVu Sans"/>
              </a:rPr>
              <a:t>Пальчиковая гимнастика</a:t>
            </a:r>
            <a:endParaRPr/>
          </a:p>
        </p:txBody>
      </p:sp>
      <p:sp>
        <p:nvSpPr>
          <p:cNvPr id="182" name="CustomShape 2"/>
          <p:cNvSpPr/>
          <p:nvPr/>
        </p:nvSpPr>
        <p:spPr>
          <a:xfrm>
            <a:off x="792000" y="1512000"/>
            <a:ext cx="7126560" cy="374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Раз, два, три, четыре, пять!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( «Шагают» пальчики по столу)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Мы идем грибы искать.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Этот пальчик в лес пошел,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( загибают по одному пальчику)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Этот пальчик гриб нашел,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( начиная с мезинца)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Этот пальчик чистить стал,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Этот пальчик жарить стал,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Этот пальчик все съел,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Оттого и потолстел. </a:t>
            </a:r>
            <a:endParaRPr/>
          </a:p>
        </p:txBody>
      </p:sp>
      <p:sp>
        <p:nvSpPr>
          <p:cNvPr id="183" name="CustomShape 3"/>
          <p:cNvSpPr/>
          <p:nvPr/>
        </p:nvSpPr>
        <p:spPr>
          <a:xfrm flipV="1" rot="10800000">
            <a:off x="42973200" y="5990760"/>
            <a:ext cx="8456400" cy="698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4000" strike="noStrike">
                <a:solidFill>
                  <a:srgbClr val="181717"/>
                </a:solidFill>
                <a:latin typeface="Calibri"/>
                <a:ea typeface="DejaVu Sans"/>
              </a:rPr>
              <a:t>.</a:t>
            </a:r>
            <a:endParaRPr/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ustomShape 1"/>
          <p:cNvSpPr/>
          <p:nvPr/>
        </p:nvSpPr>
        <p:spPr>
          <a:xfrm>
            <a:off x="685800" y="576000"/>
            <a:ext cx="7770600" cy="64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4000" strike="noStrike">
                <a:solidFill>
                  <a:srgbClr val="000000"/>
                </a:solidFill>
                <a:latin typeface="Arial"/>
                <a:ea typeface="DejaVu Sans"/>
              </a:rPr>
              <a:t>Пальчиковая гимнастика</a:t>
            </a:r>
            <a:endParaRPr/>
          </a:p>
        </p:txBody>
      </p:sp>
      <p:sp>
        <p:nvSpPr>
          <p:cNvPr id="185" name="CustomShape 2"/>
          <p:cNvSpPr/>
          <p:nvPr/>
        </p:nvSpPr>
        <p:spPr>
          <a:xfrm>
            <a:off x="792000" y="1512000"/>
            <a:ext cx="7126560" cy="374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Раз, два, три, четыре, пять!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Будем мы грибы искать.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Первый гриб — боровик, полезай в лукошко!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Подосиновик стоит на высокой ножке.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Подберезовик нашли под березой прямо.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И масленок прячется, вот какой упрямый!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( Дети поочередно массируют пальцы рук).</a:t>
            </a:r>
            <a:endParaRPr/>
          </a:p>
        </p:txBody>
      </p:sp>
      <p:sp>
        <p:nvSpPr>
          <p:cNvPr id="186" name="CustomShape 3"/>
          <p:cNvSpPr/>
          <p:nvPr/>
        </p:nvSpPr>
        <p:spPr>
          <a:xfrm flipV="1" rot="10800000">
            <a:off x="42973200" y="5990760"/>
            <a:ext cx="8456400" cy="698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4000" strike="noStrike">
                <a:solidFill>
                  <a:srgbClr val="181717"/>
                </a:solidFill>
                <a:latin typeface="Calibri"/>
                <a:ea typeface="DejaVu Sans"/>
              </a:rPr>
              <a:t>.</a:t>
            </a:r>
            <a:endParaRPr/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CustomShape 1"/>
          <p:cNvSpPr/>
          <p:nvPr/>
        </p:nvSpPr>
        <p:spPr>
          <a:xfrm>
            <a:off x="685800" y="576000"/>
            <a:ext cx="7770600" cy="64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ru-RU" sz="4000" strike="noStrike">
                <a:solidFill>
                  <a:srgbClr val="000000"/>
                </a:solidFill>
                <a:latin typeface="Arial"/>
                <a:ea typeface="DejaVu Sans"/>
              </a:rPr>
              <a:t>Игра «Один - много»</a:t>
            </a:r>
            <a:endParaRPr/>
          </a:p>
        </p:txBody>
      </p:sp>
      <p:sp>
        <p:nvSpPr>
          <p:cNvPr id="188" name="CustomShape 2"/>
          <p:cNvSpPr/>
          <p:nvPr/>
        </p:nvSpPr>
        <p:spPr>
          <a:xfrm>
            <a:off x="792000" y="1512000"/>
            <a:ext cx="7126560" cy="374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Одна лисичка — много лисичек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Одна поганка — много...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Один масленок — много...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Один мухомор — много...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Один подберезовик — много...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Один гриб — много...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200" strike="noStrike">
                <a:solidFill>
                  <a:srgbClr val="000000"/>
                </a:solidFill>
                <a:latin typeface="Arial"/>
                <a:ea typeface="DejaVu Sans"/>
              </a:rPr>
              <a:t>Один подосиновик — много...</a:t>
            </a:r>
            <a:endParaRPr/>
          </a:p>
        </p:txBody>
      </p:sp>
      <p:sp>
        <p:nvSpPr>
          <p:cNvPr id="189" name="CustomShape 3"/>
          <p:cNvSpPr/>
          <p:nvPr/>
        </p:nvSpPr>
        <p:spPr>
          <a:xfrm flipV="1" rot="10800000">
            <a:off x="42973200" y="5990760"/>
            <a:ext cx="8456400" cy="698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4000" strike="noStrike">
                <a:solidFill>
                  <a:srgbClr val="181717"/>
                </a:solidFill>
                <a:latin typeface="Calibri"/>
                <a:ea typeface="DejaVu Sans"/>
              </a:rPr>
              <a:t>.</a:t>
            </a:r>
            <a:endParaRPr/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