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6" r:id="rId11"/>
    <p:sldId id="264" r:id="rId12"/>
    <p:sldId id="275" r:id="rId13"/>
    <p:sldId id="274" r:id="rId14"/>
    <p:sldId id="265" r:id="rId15"/>
    <p:sldId id="267" r:id="rId16"/>
    <p:sldId id="269" r:id="rId17"/>
    <p:sldId id="270" r:id="rId18"/>
    <p:sldId id="272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6E163-CBF7-4C0A-AF0D-472F240EAE8A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87D22-F542-41A4-801B-54284F37E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&#1040;&#1076;&#1084;&#1080;&#1085;&#1080;&#1089;&#1090;&#1088;&#1072;&#1090;&#1086;&#1088;.SCHOOLGIDT\&#1052;&#1086;&#1080;%20&#1076;&#1086;&#1082;&#1091;&#1084;&#1077;&#1085;&#1090;&#1099;\&#1043;&#1083;&#1072;&#1074;&#1072;%205%20&#8212;%20&#1051;&#1086;&#1075;&#1080;&#1095;&#1077;&#1089;&#1082;&#1080;&#1077;%20&#1086;&#1089;&#1085;&#1086;&#1074;&#1099;%20&#1082;&#1086;&#1084;&#1087;&#1100;&#1102;&#1090;&#1077;&#1088;&#1086;&#1074;.files\0021.g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14480" y="1357298"/>
            <a:ext cx="727233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u="sng" dirty="0">
                <a:solidFill>
                  <a:srgbClr val="77502D"/>
                </a:solidFill>
                <a:latin typeface="Times New Roman" pitchFamily="18" charset="0"/>
              </a:rPr>
              <a:t>Алгебра логики</a:t>
            </a:r>
            <a:r>
              <a:rPr lang="ru-RU" sz="3600" b="1" i="1" dirty="0">
                <a:solidFill>
                  <a:srgbClr val="77502D"/>
                </a:solidFill>
                <a:latin typeface="Times New Roman" pitchFamily="18" charset="0"/>
              </a:rPr>
              <a:t> </a:t>
            </a:r>
            <a:r>
              <a:rPr lang="ru-RU" sz="3600" b="1" i="1" dirty="0">
                <a:solidFill>
                  <a:schemeClr val="folHlink"/>
                </a:solidFill>
                <a:latin typeface="Times New Roman" pitchFamily="18" charset="0"/>
              </a:rPr>
              <a:t>(булева алгебра)</a:t>
            </a:r>
            <a:r>
              <a:rPr lang="ru-RU" sz="3600" b="1" i="1" dirty="0">
                <a:solidFill>
                  <a:srgbClr val="77502D"/>
                </a:solidFill>
                <a:latin typeface="Times New Roman" pitchFamily="18" charset="0"/>
              </a:rPr>
              <a:t> </a:t>
            </a:r>
            <a:r>
              <a:rPr lang="ru-RU" sz="3600" dirty="0">
                <a:solidFill>
                  <a:schemeClr val="folHlink"/>
                </a:solidFill>
                <a:latin typeface="Times New Roman" pitchFamily="18" charset="0"/>
              </a:rPr>
              <a:t>- это раздел математики, изучающий высказывания, рассматриваемые со стороны их логических значений (истинности или ложности) и логических операций над ними.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357166"/>
            <a:ext cx="48638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Основы логики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сложение (дизъюнкция)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Обозначение конъюнкции: А ИЛИ В; А</a:t>
            </a:r>
            <a:r>
              <a:rPr lang="ru-RU" sz="2800" dirty="0" smtClean="0">
                <a:sym typeface="Symbol" pitchFamily="18" charset="2"/>
              </a:rPr>
              <a:t>В; А</a:t>
            </a:r>
            <a:r>
              <a:rPr lang="en-US" sz="2800" dirty="0" smtClean="0">
                <a:sym typeface="Symbol" pitchFamily="18" charset="2"/>
              </a:rPr>
              <a:t>B; </a:t>
            </a:r>
            <a:r>
              <a:rPr lang="ru-RU" sz="2800" dirty="0" smtClean="0">
                <a:sym typeface="Symbol" pitchFamily="18" charset="2"/>
              </a:rPr>
              <a:t/>
            </a:r>
            <a:br>
              <a:rPr lang="ru-RU" sz="2800" dirty="0" smtClean="0">
                <a:sym typeface="Symbol" pitchFamily="18" charset="2"/>
              </a:rPr>
            </a:br>
            <a:r>
              <a:rPr lang="ru-RU" sz="2800" dirty="0" smtClean="0">
                <a:sym typeface="Symbol" pitchFamily="18" charset="2"/>
              </a:rPr>
              <a:t>					</a:t>
            </a:r>
            <a:r>
              <a:rPr lang="en-US" sz="2800" dirty="0" smtClean="0">
                <a:sym typeface="Symbol" pitchFamily="18" charset="2"/>
              </a:rPr>
              <a:t>A OR B</a:t>
            </a:r>
            <a:r>
              <a:rPr lang="ru-RU" sz="2800" dirty="0" smtClean="0">
                <a:sym typeface="Symbol" pitchFamily="18" charset="2"/>
              </a:rPr>
              <a:t>; А+В</a:t>
            </a:r>
            <a:r>
              <a:rPr lang="en-US" sz="2800" dirty="0" smtClean="0">
                <a:sym typeface="Symbol" pitchFamily="18" charset="2"/>
              </a:rPr>
              <a:t>.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Логическое сложение образуется соединением двух высказываний в одно с помощью союза «или».</a:t>
            </a:r>
          </a:p>
          <a:p>
            <a:pPr>
              <a:buNone/>
            </a:pP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14612" y="3071810"/>
          <a:ext cx="4357719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r>
                        <a:rPr lang="ru-RU" dirty="0" smtClean="0">
                          <a:sym typeface="Symbol"/>
                        </a:rPr>
                        <a:t></a:t>
                      </a:r>
                      <a:r>
                        <a:rPr lang="ru-RU" dirty="0" smtClean="0">
                          <a:sym typeface="Symbol" pitchFamily="18" charset="2"/>
                        </a:rPr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5042118"/>
            <a:ext cx="8572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/>
              <a:t>Из таблицы истинности следует, что дизъюнкция двух высказываний ложна тогда и только тогда, когда оба высказывания ложны, и истинна, когда хотя бы одно высказывание истинно.</a:t>
            </a:r>
            <a:endParaRPr lang="ru-RU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Логическая схема:</a:t>
            </a:r>
          </a:p>
          <a:p>
            <a:pPr>
              <a:buNone/>
            </a:pPr>
            <a:r>
              <a:rPr lang="ru-RU" dirty="0"/>
              <a:t>Логический элемент </a:t>
            </a:r>
            <a:r>
              <a:rPr lang="ru-RU" b="1" dirty="0"/>
              <a:t>ИЛИ </a:t>
            </a:r>
            <a:r>
              <a:rPr lang="ru-RU" dirty="0" err="1"/>
              <a:t>дизъюнктор</a:t>
            </a: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143372" y="357166"/>
            <a:ext cx="1357322" cy="571504"/>
            <a:chOff x="4143372" y="428604"/>
            <a:chExt cx="1357322" cy="57150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572000" y="428604"/>
              <a:ext cx="500066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ru-RU" sz="32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4143372" y="712768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072066" y="714356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Рисунок 9" descr="slide_37.jpg"/>
          <p:cNvPicPr>
            <a:picLocks noChangeAspect="1"/>
          </p:cNvPicPr>
          <p:nvPr/>
        </p:nvPicPr>
        <p:blipFill>
          <a:blip r:embed="rId2"/>
          <a:srcRect l="24219" t="43750" r="28125" b="4166"/>
          <a:stretch>
            <a:fillRect/>
          </a:stretch>
        </p:blipFill>
        <p:spPr>
          <a:xfrm>
            <a:off x="2357422" y="2000240"/>
            <a:ext cx="5715040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9296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е м а   И—НЕ</a:t>
            </a:r>
          </a:p>
          <a:p>
            <a:r>
              <a:rPr lang="ru-RU" sz="2800" dirty="0" smtClean="0"/>
              <a:t>Схема И—НЕ состоит из элемента И </a:t>
            </a:r>
            <a:r>
              <a:rPr lang="ru-RU" sz="2800" dirty="0" err="1" smtClean="0"/>
              <a:t>и</a:t>
            </a:r>
            <a:r>
              <a:rPr lang="ru-RU" sz="2800" dirty="0" smtClean="0"/>
              <a:t> инвертора и осуществляет отрицание результата схемы И. </a:t>
            </a:r>
            <a:r>
              <a:rPr lang="ru-RU" sz="2800" dirty="0" smtClean="0"/>
              <a:t>Связь между выходом </a:t>
            </a:r>
            <a:r>
              <a:rPr lang="en-US" sz="2800" dirty="0" smtClean="0">
                <a:sym typeface="Symbol" pitchFamily="18" charset="2"/>
              </a:rPr>
              <a:t>F </a:t>
            </a:r>
            <a:r>
              <a:rPr lang="ru-RU" sz="2800" dirty="0" smtClean="0"/>
              <a:t>и </a:t>
            </a:r>
            <a:r>
              <a:rPr lang="ru-RU" sz="2800" dirty="0" smtClean="0"/>
              <a:t>входами </a:t>
            </a:r>
            <a:r>
              <a:rPr lang="en-US" sz="2800" dirty="0" smtClean="0"/>
              <a:t>A</a:t>
            </a:r>
            <a:r>
              <a:rPr lang="ru-RU" sz="2800" dirty="0" smtClean="0"/>
              <a:t> </a:t>
            </a:r>
            <a:r>
              <a:rPr lang="ru-RU" sz="2800" dirty="0" smtClean="0"/>
              <a:t>и </a:t>
            </a:r>
            <a:r>
              <a:rPr lang="en-US" sz="2800" dirty="0" smtClean="0"/>
              <a:t>B</a:t>
            </a:r>
            <a:r>
              <a:rPr lang="ru-RU" sz="2800" dirty="0" smtClean="0"/>
              <a:t> </a:t>
            </a:r>
            <a:r>
              <a:rPr lang="ru-RU" sz="2800" dirty="0" smtClean="0"/>
              <a:t>схемы записывают следующим образом:</a:t>
            </a:r>
            <a:r>
              <a:rPr lang="en-US" sz="2800" dirty="0" smtClean="0"/>
              <a:t> </a:t>
            </a:r>
            <a:r>
              <a:rPr lang="en-US" sz="2800" dirty="0" smtClean="0"/>
              <a:t>F=</a:t>
            </a:r>
            <a:r>
              <a:rPr lang="ru-RU" sz="2800" dirty="0" smtClean="0">
                <a:sym typeface="Symbol" pitchFamily="18" charset="2"/>
              </a:rPr>
              <a:t>А</a:t>
            </a:r>
            <a:r>
              <a:rPr lang="en-US" sz="2800" dirty="0" smtClean="0">
                <a:sym typeface="Symbol" pitchFamily="18" charset="2"/>
              </a:rPr>
              <a:t>&amp;B</a:t>
            </a:r>
            <a:r>
              <a:rPr lang="en-US" sz="2800" dirty="0" smtClean="0"/>
              <a:t>,</a:t>
            </a:r>
            <a:r>
              <a:rPr lang="ru-RU" sz="2800" dirty="0" smtClean="0"/>
              <a:t>      </a:t>
            </a:r>
            <a:r>
              <a:rPr lang="ru-RU" sz="2800" dirty="0" smtClean="0"/>
              <a:t>где </a:t>
            </a:r>
            <a:r>
              <a:rPr lang="en-US" sz="2800" dirty="0" smtClean="0"/>
              <a:t>A·B</a:t>
            </a:r>
            <a:r>
              <a:rPr lang="ru-RU" sz="2800" dirty="0" smtClean="0"/>
              <a:t>  читается как   "инверсия </a:t>
            </a:r>
            <a:r>
              <a:rPr lang="en-US" sz="2800" dirty="0" smtClean="0"/>
              <a:t>A</a:t>
            </a:r>
            <a:r>
              <a:rPr lang="ru-RU" sz="2800" dirty="0" smtClean="0"/>
              <a:t> </a:t>
            </a:r>
            <a:r>
              <a:rPr lang="ru-RU" sz="2800" dirty="0" smtClean="0"/>
              <a:t>и </a:t>
            </a:r>
            <a:r>
              <a:rPr lang="en-US" sz="2800" dirty="0" smtClean="0"/>
              <a:t>B</a:t>
            </a:r>
            <a:r>
              <a:rPr lang="ru-RU" sz="2800" dirty="0" smtClean="0"/>
              <a:t>". </a:t>
            </a:r>
            <a:r>
              <a:rPr lang="ru-RU" sz="2800" dirty="0" smtClean="0"/>
              <a:t> </a:t>
            </a: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3214686"/>
          <a:ext cx="4357719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ym typeface="Symbol" pitchFamily="18" charset="2"/>
                        </a:rPr>
                        <a:t>А</a:t>
                      </a:r>
                      <a:r>
                        <a:rPr lang="en-US" dirty="0" smtClean="0">
                          <a:sym typeface="Symbol" pitchFamily="18" charset="2"/>
                        </a:rPr>
                        <a:t>&amp;B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6357950" y="4929198"/>
            <a:ext cx="2376487" cy="1439862"/>
            <a:chOff x="2018" y="3022"/>
            <a:chExt cx="1497" cy="907"/>
          </a:xfrm>
        </p:grpSpPr>
        <p:sp>
          <p:nvSpPr>
            <p:cNvPr id="5" name="Rectangle 12"/>
            <p:cNvSpPr>
              <a:spLocks noChangeArrowheads="1"/>
            </p:cNvSpPr>
            <p:nvPr/>
          </p:nvSpPr>
          <p:spPr bwMode="auto">
            <a:xfrm>
              <a:off x="2381" y="3022"/>
              <a:ext cx="499" cy="9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13"/>
            <p:cNvSpPr>
              <a:spLocks noChangeShapeType="1"/>
            </p:cNvSpPr>
            <p:nvPr/>
          </p:nvSpPr>
          <p:spPr bwMode="auto">
            <a:xfrm>
              <a:off x="2064" y="3249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14"/>
            <p:cNvSpPr>
              <a:spLocks noChangeShapeType="1"/>
            </p:cNvSpPr>
            <p:nvPr/>
          </p:nvSpPr>
          <p:spPr bwMode="auto">
            <a:xfrm flipV="1">
              <a:off x="2880" y="3475"/>
              <a:ext cx="54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15"/>
            <p:cNvSpPr>
              <a:spLocks noChangeArrowheads="1"/>
            </p:cNvSpPr>
            <p:nvPr/>
          </p:nvSpPr>
          <p:spPr bwMode="auto">
            <a:xfrm>
              <a:off x="2835" y="3430"/>
              <a:ext cx="91" cy="9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2064" y="3022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2925" y="3249"/>
              <a:ext cx="5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F=A&amp;B</a:t>
              </a:r>
              <a:endParaRPr lang="en-US" dirty="0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3152" y="324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2517" y="3385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&amp;</a:t>
              </a:r>
              <a:endParaRPr lang="ru-RU"/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2018" y="3657"/>
              <a:ext cx="3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Text Box 21"/>
            <p:cNvSpPr txBox="1">
              <a:spLocks noChangeArrowheads="1"/>
            </p:cNvSpPr>
            <p:nvPr/>
          </p:nvSpPr>
          <p:spPr bwMode="auto">
            <a:xfrm>
              <a:off x="2064" y="3475"/>
              <a:ext cx="2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B</a:t>
              </a:r>
              <a:endParaRPr lang="ru-RU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6000760" y="4071942"/>
            <a:ext cx="3071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Логическая схема: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857752" y="3286124"/>
            <a:ext cx="57150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778674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е м а   ИЛИ—НЕ</a:t>
            </a:r>
          </a:p>
          <a:p>
            <a:r>
              <a:rPr lang="ru-RU" sz="2800" dirty="0" smtClean="0"/>
              <a:t>Схема </a:t>
            </a:r>
            <a:r>
              <a:rPr lang="ru-RU" sz="2800" dirty="0" smtClean="0"/>
              <a:t>ИЛИ—НЕ состоит из элемента ИЛИ и инвертора  и осуществляет отрицание результата схемы ИЛИ.     </a:t>
            </a:r>
            <a:r>
              <a:rPr lang="ru-RU" sz="2800" dirty="0" smtClean="0"/>
              <a:t>Связь между выходом  </a:t>
            </a:r>
            <a:r>
              <a:rPr lang="en-US" sz="2800" dirty="0" smtClean="0"/>
              <a:t>F</a:t>
            </a:r>
            <a:r>
              <a:rPr lang="ru-RU" sz="2800" dirty="0" smtClean="0"/>
              <a:t> и</a:t>
            </a:r>
            <a:r>
              <a:rPr lang="en-US" sz="2800" dirty="0" smtClean="0"/>
              <a:t> </a:t>
            </a:r>
            <a:r>
              <a:rPr lang="ru-RU" sz="2800" dirty="0" smtClean="0"/>
              <a:t>входами  </a:t>
            </a:r>
            <a:r>
              <a:rPr lang="en-US" sz="2800" dirty="0" smtClean="0"/>
              <a:t>A</a:t>
            </a:r>
            <a:r>
              <a:rPr lang="ru-RU" sz="2800" dirty="0" smtClean="0"/>
              <a:t>  и  </a:t>
            </a:r>
            <a:r>
              <a:rPr lang="en-US" sz="2800" dirty="0" smtClean="0"/>
              <a:t>B</a:t>
            </a:r>
            <a:r>
              <a:rPr lang="ru-RU" sz="2800" dirty="0" smtClean="0"/>
              <a:t>  схемы записывают следующим образом</a:t>
            </a:r>
            <a:r>
              <a:rPr lang="ru-RU" sz="2800" dirty="0" smtClean="0"/>
              <a:t>:</a:t>
            </a:r>
            <a:r>
              <a:rPr lang="en-US" sz="2800" dirty="0" smtClean="0"/>
              <a:t> F=A</a:t>
            </a:r>
            <a:r>
              <a:rPr lang="en-US" sz="2800" dirty="0" smtClean="0">
                <a:sym typeface="Symbol"/>
              </a:rPr>
              <a:t>B</a:t>
            </a:r>
            <a:r>
              <a:rPr lang="en-US" sz="2800" dirty="0" smtClean="0"/>
              <a:t>, </a:t>
            </a:r>
            <a:r>
              <a:rPr lang="ru-RU" sz="2800" dirty="0" smtClean="0"/>
              <a:t>где</a:t>
            </a:r>
            <a:r>
              <a:rPr lang="en-US" sz="2800" dirty="0" smtClean="0"/>
              <a:t> A+B</a:t>
            </a:r>
            <a:r>
              <a:rPr lang="ru-RU" sz="2800" dirty="0" smtClean="0"/>
              <a:t>,</a:t>
            </a:r>
            <a:r>
              <a:rPr lang="en-US" sz="2800" dirty="0" smtClean="0"/>
              <a:t> </a:t>
            </a:r>
            <a:r>
              <a:rPr lang="ru-RU" sz="2800" dirty="0" smtClean="0"/>
              <a:t>читается</a:t>
            </a:r>
            <a:r>
              <a:rPr lang="en-US" sz="2800" dirty="0" smtClean="0"/>
              <a:t> </a:t>
            </a:r>
            <a:r>
              <a:rPr lang="ru-RU" sz="2800" dirty="0" smtClean="0"/>
              <a:t>как </a:t>
            </a:r>
            <a:r>
              <a:rPr lang="ru-RU" sz="2800" dirty="0" smtClean="0"/>
              <a:t> "инверсия  </a:t>
            </a:r>
            <a:r>
              <a:rPr lang="en-US" sz="2800" dirty="0" smtClean="0"/>
              <a:t>A</a:t>
            </a:r>
            <a:r>
              <a:rPr lang="ru-RU" sz="2800" dirty="0" smtClean="0"/>
              <a:t> </a:t>
            </a:r>
            <a:r>
              <a:rPr lang="ru-RU" sz="2800" dirty="0" smtClean="0"/>
              <a:t>или </a:t>
            </a:r>
            <a:r>
              <a:rPr lang="en-US" sz="2800" dirty="0" smtClean="0"/>
              <a:t>B</a:t>
            </a:r>
            <a:r>
              <a:rPr lang="ru-RU" sz="2800" dirty="0" smtClean="0"/>
              <a:t>". </a:t>
            </a:r>
            <a:endParaRPr lang="en-US" sz="2800" dirty="0" smtClean="0"/>
          </a:p>
          <a:p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4" y="3643315"/>
          <a:ext cx="4357719" cy="19970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994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r>
                        <a:rPr lang="ru-RU" dirty="0" smtClean="0">
                          <a:sym typeface="Symbol"/>
                        </a:rPr>
                        <a:t></a:t>
                      </a:r>
                      <a:r>
                        <a:rPr lang="ru-RU" dirty="0" smtClean="0">
                          <a:sym typeface="Symbol" pitchFamily="18" charset="2"/>
                        </a:rPr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41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857885" y="5143512"/>
            <a:ext cx="2365375" cy="1439862"/>
            <a:chOff x="3651" y="3249"/>
            <a:chExt cx="1490" cy="907"/>
          </a:xfrm>
        </p:grpSpPr>
        <p:sp>
          <p:nvSpPr>
            <p:cNvPr id="5" name="Rectangle 11"/>
            <p:cNvSpPr>
              <a:spLocks noChangeArrowheads="1"/>
            </p:cNvSpPr>
            <p:nvPr/>
          </p:nvSpPr>
          <p:spPr bwMode="auto">
            <a:xfrm>
              <a:off x="4014" y="3249"/>
              <a:ext cx="499" cy="9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12"/>
            <p:cNvSpPr>
              <a:spLocks noChangeShapeType="1"/>
            </p:cNvSpPr>
            <p:nvPr/>
          </p:nvSpPr>
          <p:spPr bwMode="auto">
            <a:xfrm>
              <a:off x="3697" y="347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 flipV="1">
              <a:off x="4513" y="3702"/>
              <a:ext cx="54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4468" y="3657"/>
              <a:ext cx="91" cy="9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3697" y="3249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4551" y="3476"/>
              <a:ext cx="590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F</a:t>
              </a:r>
              <a:r>
                <a:rPr lang="en-US" dirty="0" smtClean="0"/>
                <a:t>=</a:t>
              </a:r>
              <a:r>
                <a:rPr lang="ru-RU" dirty="0" smtClean="0"/>
                <a:t> А</a:t>
              </a:r>
              <a:r>
                <a:rPr lang="ru-RU" dirty="0" smtClean="0">
                  <a:sym typeface="Symbol"/>
                </a:rPr>
                <a:t></a:t>
              </a:r>
              <a:r>
                <a:rPr lang="ru-RU" dirty="0" smtClean="0">
                  <a:sym typeface="Symbol" pitchFamily="18" charset="2"/>
                </a:rPr>
                <a:t>В</a:t>
              </a:r>
              <a:endParaRPr lang="ru-RU" dirty="0" smtClean="0"/>
            </a:p>
            <a:p>
              <a:pPr>
                <a:spcBef>
                  <a:spcPct val="50000"/>
                </a:spcBef>
              </a:pPr>
              <a:endParaRPr lang="en-US" dirty="0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4785" y="3476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18"/>
            <p:cNvSpPr txBox="1">
              <a:spLocks noChangeArrowheads="1"/>
            </p:cNvSpPr>
            <p:nvPr/>
          </p:nvSpPr>
          <p:spPr bwMode="auto">
            <a:xfrm>
              <a:off x="4150" y="3612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</a:t>
              </a:r>
              <a:endParaRPr lang="ru-RU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3651" y="3884"/>
              <a:ext cx="3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3697" y="3702"/>
              <a:ext cx="2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B</a:t>
              </a:r>
              <a:endParaRPr lang="ru-RU" dirty="0"/>
            </a:p>
          </p:txBody>
        </p:sp>
      </p:grpSp>
      <p:cxnSp>
        <p:nvCxnSpPr>
          <p:cNvPr id="16" name="Прямая соединительная линия 15"/>
          <p:cNvCxnSpPr/>
          <p:nvPr/>
        </p:nvCxnSpPr>
        <p:spPr>
          <a:xfrm>
            <a:off x="3000364" y="2857496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572000" y="3714752"/>
            <a:ext cx="571504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715008" y="4357694"/>
            <a:ext cx="3071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Логическая схема: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следование (импликация)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582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Обозначение импликации: А</a:t>
            </a:r>
            <a:r>
              <a:rPr lang="ru-RU" sz="2800" dirty="0" smtClean="0">
                <a:sym typeface="Symbol" pitchFamily="18" charset="2"/>
              </a:rPr>
              <a:t>В; А</a:t>
            </a:r>
            <a:r>
              <a:rPr lang="en-US" sz="2800" dirty="0" smtClean="0">
                <a:sym typeface="Symbol" pitchFamily="18" charset="2"/>
              </a:rPr>
              <a:t>B; </a:t>
            </a:r>
            <a:r>
              <a:rPr lang="ru-RU" sz="2800" dirty="0" smtClean="0">
                <a:sym typeface="Symbol" pitchFamily="18" charset="2"/>
              </a:rPr>
              <a:t/>
            </a:r>
            <a:br>
              <a:rPr lang="ru-RU" sz="2800" dirty="0" smtClean="0">
                <a:sym typeface="Symbol" pitchFamily="18" charset="2"/>
              </a:rPr>
            </a:br>
            <a:r>
              <a:rPr lang="ru-RU" sz="2800" dirty="0" smtClean="0"/>
              <a:t>если А, то В; А влечет </a:t>
            </a:r>
            <a:r>
              <a:rPr lang="ru-RU" sz="2800" dirty="0" smtClean="0">
                <a:sym typeface="Symbol" pitchFamily="18" charset="2"/>
              </a:rPr>
              <a:t>В; В следует из А</a:t>
            </a:r>
            <a:r>
              <a:rPr lang="en-US" sz="2800" dirty="0" smtClean="0">
                <a:sym typeface="Symbol" pitchFamily="18" charset="2"/>
              </a:rPr>
              <a:t>.</a:t>
            </a:r>
            <a:endParaRPr lang="ru-RU" sz="2800" dirty="0" smtClean="0">
              <a:sym typeface="Symbol" pitchFamily="18" charset="2"/>
            </a:endParaRPr>
          </a:p>
          <a:p>
            <a:pPr>
              <a:buNone/>
            </a:pPr>
            <a:r>
              <a:rPr lang="ru-RU" sz="2800" dirty="0" smtClean="0"/>
              <a:t>Логическое следование образуется соединением двух высказываний в одно с помощью оборота речи «если …, то …».</a:t>
            </a:r>
          </a:p>
          <a:p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28992" y="3071810"/>
          <a:ext cx="4357719" cy="184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r>
                        <a:rPr lang="ru-RU" dirty="0" smtClean="0">
                          <a:sym typeface="Symbol" pitchFamily="18" charset="2"/>
                        </a:rPr>
                        <a:t>В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5000636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/>
              <a:t>Из таблицы истинности следует, что импликация двух высказываний ложна тогда и только тогда, когда из истинного высказывания следует ложное.</a:t>
            </a:r>
            <a:endParaRPr lang="ru-RU" sz="2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равенство (эквивалентность)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Обозначение эквивалентности: А</a:t>
            </a:r>
            <a:r>
              <a:rPr lang="ru-RU" dirty="0" smtClean="0">
                <a:sym typeface="Symbol" pitchFamily="18" charset="2"/>
              </a:rPr>
              <a:t>В; А</a:t>
            </a:r>
            <a:r>
              <a:rPr lang="en-US" dirty="0" smtClean="0">
                <a:sym typeface="Symbol" pitchFamily="18" charset="2"/>
              </a:rPr>
              <a:t>B;</a:t>
            </a:r>
            <a:r>
              <a:rPr lang="ru-RU" dirty="0" smtClean="0"/>
              <a:t> А </a:t>
            </a:r>
            <a:r>
              <a:rPr lang="ru-RU" dirty="0" smtClean="0">
                <a:sym typeface="Symbol" pitchFamily="18" charset="2"/>
              </a:rPr>
              <a:t></a:t>
            </a:r>
            <a:r>
              <a:rPr lang="ru-RU" dirty="0" smtClean="0"/>
              <a:t> В</a:t>
            </a:r>
            <a:r>
              <a:rPr lang="en-US" dirty="0" smtClean="0">
                <a:sym typeface="Symbol" pitchFamily="18" charset="2"/>
              </a:rPr>
              <a:t>.</a:t>
            </a:r>
            <a:endParaRPr lang="ru-RU" dirty="0" smtClean="0">
              <a:sym typeface="Symbol" pitchFamily="18" charset="2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/>
              <a:t>Логическое равенство образуется соединением двух высказываний в одно с помощью оборота речи «…тогда и только тогда, когда …».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29058" y="3286124"/>
          <a:ext cx="4357719" cy="18491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ym typeface="Symbol" pitchFamily="18" charset="2"/>
                        </a:rPr>
                        <a:t>А</a:t>
                      </a:r>
                      <a:r>
                        <a:rPr lang="en-US" dirty="0" smtClean="0">
                          <a:sym typeface="Symbol" pitchFamily="18" charset="2"/>
                        </a:rPr>
                        <a:t>B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5072074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/>
              <a:t>Из таблицы истинности следует, что эквивалентность двух высказываний ложна тогда и только тогда, когда оба высказывания истинны или оба ложны.</a:t>
            </a:r>
            <a:endParaRPr lang="ru-RU" sz="2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Опорный конспект 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«Свойства логических операций»</a:t>
            </a:r>
          </a:p>
        </p:txBody>
      </p:sp>
      <p:graphicFrame>
        <p:nvGraphicFramePr>
          <p:cNvPr id="17477" name="Group 69"/>
          <p:cNvGraphicFramePr>
            <a:graphicFrameLocks noGrp="1"/>
          </p:cNvGraphicFramePr>
          <p:nvPr/>
        </p:nvGraphicFramePr>
        <p:xfrm>
          <a:off x="762000" y="1758950"/>
          <a:ext cx="8229600" cy="4415156"/>
        </p:xfrm>
        <a:graphic>
          <a:graphicData uri="http://schemas.openxmlformats.org/drawingml/2006/table">
            <a:tbl>
              <a:tblPr/>
              <a:tblGrid>
                <a:gridCol w="2595563"/>
                <a:gridCol w="963612"/>
                <a:gridCol w="4670425"/>
              </a:tblGrid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Инверсия истинна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Тогда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только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тогда,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когда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Высказывание ложно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Дизъюнкция ложна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Конъюнкция истинна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                  ложны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оба высказывания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                 истинны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Дизъюнкция истинна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конъюнкция ложна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                        истинно 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хотя бы одно высказывание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                         ложно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Импликация ложна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Из истинного высказывания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следует ложное высказывание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Эквивалентность истинна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Оба высказывания ложны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или оба истинны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9" name="Line 71"/>
          <p:cNvSpPr>
            <a:spLocks noChangeShapeType="1"/>
          </p:cNvSpPr>
          <p:nvPr/>
        </p:nvSpPr>
        <p:spPr bwMode="auto">
          <a:xfrm>
            <a:off x="838200" y="40386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0" name="Line 72"/>
          <p:cNvSpPr>
            <a:spLocks noChangeShapeType="1"/>
          </p:cNvSpPr>
          <p:nvPr/>
        </p:nvSpPr>
        <p:spPr bwMode="auto">
          <a:xfrm>
            <a:off x="838200" y="3048000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1" name="Line 73"/>
          <p:cNvSpPr>
            <a:spLocks noChangeShapeType="1"/>
          </p:cNvSpPr>
          <p:nvPr/>
        </p:nvSpPr>
        <p:spPr bwMode="auto">
          <a:xfrm>
            <a:off x="7162800" y="3048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5392" name="Line 74"/>
          <p:cNvSpPr>
            <a:spLocks noChangeShapeType="1"/>
          </p:cNvSpPr>
          <p:nvPr/>
        </p:nvSpPr>
        <p:spPr bwMode="auto">
          <a:xfrm>
            <a:off x="7620000" y="4114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69f7b5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1"/>
            <a:ext cx="885828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797040"/>
          </a:xfrm>
        </p:spPr>
        <p:txBody>
          <a:bodyPr>
            <a:noAutofit/>
          </a:bodyPr>
          <a:lstStyle/>
          <a:p>
            <a:pPr lvl="0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выполнения логических операций в сложном логическом выражении: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D1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" pitchFamily="34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D1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" pitchFamily="34" charset="0"/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2143116"/>
            <a:ext cx="87928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3288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инверсия</a:t>
            </a:r>
          </a:p>
          <a:p>
            <a:pPr marR="0" lvl="0" indent="23288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конъюнкция</a:t>
            </a:r>
          </a:p>
          <a:p>
            <a:pPr marR="0" lvl="0" indent="23288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дизъюнкция</a:t>
            </a:r>
          </a:p>
          <a:p>
            <a:pPr marR="0" lvl="0" indent="23288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импликация</a:t>
            </a:r>
          </a:p>
          <a:p>
            <a:pPr marR="0" lvl="0" indent="23288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эквивалентность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изменения указанного порядка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выполнения операций используются скобки.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026"/>
          <p:cNvSpPr txBox="1">
            <a:spLocks noChangeArrowheads="1"/>
          </p:cNvSpPr>
          <p:nvPr/>
        </p:nvSpPr>
        <p:spPr bwMode="auto">
          <a:xfrm>
            <a:off x="609600" y="685800"/>
            <a:ext cx="739140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600" b="1" i="1" u="sng">
                <a:solidFill>
                  <a:srgbClr val="77502D"/>
                </a:solidFill>
                <a:cs typeface="Times New Roman" pitchFamily="18" charset="0"/>
              </a:rPr>
              <a:t>Триггер</a:t>
            </a:r>
            <a:r>
              <a:rPr lang="ru-RU" sz="3600" b="1">
                <a:solidFill>
                  <a:srgbClr val="77502D"/>
                </a:solidFill>
                <a:cs typeface="Times New Roman" pitchFamily="18" charset="0"/>
              </a:rPr>
              <a:t> </a:t>
            </a:r>
            <a:r>
              <a:rPr lang="ru-RU" sz="3600">
                <a:solidFill>
                  <a:schemeClr val="folHlink"/>
                </a:solidFill>
                <a:cs typeface="Times New Roman" pitchFamily="18" charset="0"/>
              </a:rPr>
              <a:t>— это электронная схема, широко применяемая в регистрах компьютера для надёжного запоминания одного разряда двоичного кода. Триггер имеет два устойчивых состояния, одно из которых соответствует двоичной единице, а другое — двоичному нулю. </a:t>
            </a:r>
          </a:p>
          <a:p>
            <a:pPr>
              <a:spcBef>
                <a:spcPct val="50000"/>
              </a:spcBef>
            </a:pPr>
            <a:endParaRPr lang="ru-RU" sz="36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801531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u="sng" dirty="0" smtClean="0">
                <a:solidFill>
                  <a:srgbClr val="77502D"/>
                </a:solidFill>
                <a:latin typeface="Times New Roman" pitchFamily="18" charset="0"/>
                <a:cs typeface="Times New Roman" pitchFamily="18" charset="0"/>
              </a:rPr>
              <a:t>Логическое высказывание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— это любое повествовательное предложение, в отношении которого можно однозначно сказать, истинно оно или ложно. </a:t>
            </a:r>
            <a:endParaRPr lang="ru-RU" sz="28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Истинность – 1, ложь - 0</a:t>
            </a:r>
            <a:endParaRPr lang="ru-RU" sz="28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Так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, например, предложение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"</a:t>
            </a: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</a:rPr>
              <a:t>Трава зеленая</a:t>
            </a: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"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 следует считать высказыванием, так как оно истинное. </a:t>
            </a:r>
          </a:p>
          <a:p>
            <a:pPr>
              <a:buNone/>
            </a:pPr>
            <a:endParaRPr lang="ru-RU" sz="28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Предложение </a:t>
            </a: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" </a:t>
            </a:r>
            <a:r>
              <a:rPr lang="ru-RU" sz="2800" b="1" i="1" dirty="0" smtClean="0">
                <a:solidFill>
                  <a:schemeClr val="folHlink"/>
                </a:solidFill>
                <a:latin typeface="Times New Roman" pitchFamily="18" charset="0"/>
              </a:rPr>
              <a:t>Лев - птица</a:t>
            </a:r>
            <a:r>
              <a:rPr lang="ru-RU" sz="2800" b="1" dirty="0" smtClean="0">
                <a:solidFill>
                  <a:schemeClr val="folHlink"/>
                </a:solidFill>
                <a:latin typeface="Times New Roman" pitchFamily="18" charset="0"/>
              </a:rPr>
              <a:t>"</a:t>
            </a:r>
            <a:r>
              <a:rPr lang="ru-RU" sz="2800" dirty="0" smtClean="0">
                <a:solidFill>
                  <a:schemeClr val="folHlink"/>
                </a:solidFill>
                <a:latin typeface="Times New Roman" pitchFamily="18" charset="0"/>
              </a:rPr>
              <a:t> тоже высказывание, так как оно ложное. 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026"/>
          <p:cNvSpPr txBox="1">
            <a:spLocks noChangeArrowheads="1"/>
          </p:cNvSpPr>
          <p:nvPr/>
        </p:nvSpPr>
        <p:spPr bwMode="auto">
          <a:xfrm>
            <a:off x="838200" y="457200"/>
            <a:ext cx="6705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folHlink"/>
                </a:solidFill>
                <a:cs typeface="Times New Roman" pitchFamily="18" charset="0"/>
              </a:rPr>
              <a:t>Самый распространённый тип триггера — так называемый RS-триггер (S и R, соответственно, от английских </a:t>
            </a:r>
            <a:r>
              <a:rPr lang="ru-RU" sz="2800" i="1">
                <a:solidFill>
                  <a:schemeClr val="folHlink"/>
                </a:solidFill>
                <a:cs typeface="Times New Roman" pitchFamily="18" charset="0"/>
              </a:rPr>
              <a:t>set</a:t>
            </a:r>
            <a:r>
              <a:rPr lang="ru-RU" sz="2800">
                <a:solidFill>
                  <a:schemeClr val="folHlink"/>
                </a:solidFill>
                <a:cs typeface="Times New Roman" pitchFamily="18" charset="0"/>
              </a:rPr>
              <a:t> — установка, и </a:t>
            </a:r>
            <a:r>
              <a:rPr lang="ru-RU" sz="2800" i="1">
                <a:solidFill>
                  <a:schemeClr val="folHlink"/>
                </a:solidFill>
                <a:cs typeface="Times New Roman" pitchFamily="18" charset="0"/>
              </a:rPr>
              <a:t>reset</a:t>
            </a:r>
            <a:r>
              <a:rPr lang="ru-RU" sz="2800">
                <a:solidFill>
                  <a:schemeClr val="folHlink"/>
                </a:solidFill>
                <a:cs typeface="Times New Roman" pitchFamily="18" charset="0"/>
              </a:rPr>
              <a:t> — сброс). </a:t>
            </a:r>
          </a:p>
        </p:txBody>
      </p:sp>
      <p:sp>
        <p:nvSpPr>
          <p:cNvPr id="63492" name="Rectangle 1028"/>
          <p:cNvSpPr>
            <a:spLocks noChangeArrowheads="1"/>
          </p:cNvSpPr>
          <p:nvPr/>
        </p:nvSpPr>
        <p:spPr bwMode="auto">
          <a:xfrm>
            <a:off x="3319463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3494" name="Rectangle 1030"/>
          <p:cNvSpPr>
            <a:spLocks noChangeArrowheads="1"/>
          </p:cNvSpPr>
          <p:nvPr/>
        </p:nvSpPr>
        <p:spPr bwMode="auto">
          <a:xfrm>
            <a:off x="3059113" y="3068638"/>
            <a:ext cx="2017712" cy="20177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5" name="Line 1031"/>
          <p:cNvSpPr>
            <a:spLocks noChangeShapeType="1"/>
          </p:cNvSpPr>
          <p:nvPr/>
        </p:nvSpPr>
        <p:spPr bwMode="auto">
          <a:xfrm>
            <a:off x="1835150" y="3429000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6" name="Line 1032"/>
          <p:cNvSpPr>
            <a:spLocks noChangeShapeType="1"/>
          </p:cNvSpPr>
          <p:nvPr/>
        </p:nvSpPr>
        <p:spPr bwMode="auto">
          <a:xfrm>
            <a:off x="1835150" y="4508500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7" name="Line 1033"/>
          <p:cNvSpPr>
            <a:spLocks noChangeShapeType="1"/>
          </p:cNvSpPr>
          <p:nvPr/>
        </p:nvSpPr>
        <p:spPr bwMode="auto">
          <a:xfrm>
            <a:off x="5076825" y="3429000"/>
            <a:ext cx="1366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8" name="Line 1034"/>
          <p:cNvSpPr>
            <a:spLocks noChangeShapeType="1"/>
          </p:cNvSpPr>
          <p:nvPr/>
        </p:nvSpPr>
        <p:spPr bwMode="auto">
          <a:xfrm>
            <a:off x="5076825" y="4508500"/>
            <a:ext cx="13668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99" name="Text Box 1035"/>
          <p:cNvSpPr txBox="1">
            <a:spLocks noChangeArrowheads="1"/>
          </p:cNvSpPr>
          <p:nvPr/>
        </p:nvSpPr>
        <p:spPr bwMode="auto">
          <a:xfrm>
            <a:off x="3132138" y="32845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  <a:endParaRPr lang="ru-RU"/>
          </a:p>
        </p:txBody>
      </p:sp>
      <p:sp>
        <p:nvSpPr>
          <p:cNvPr id="63500" name="Text Box 1036"/>
          <p:cNvSpPr txBox="1">
            <a:spLocks noChangeArrowheads="1"/>
          </p:cNvSpPr>
          <p:nvPr/>
        </p:nvSpPr>
        <p:spPr bwMode="auto">
          <a:xfrm>
            <a:off x="3059113" y="42926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  <a:endParaRPr lang="ru-RU"/>
          </a:p>
        </p:txBody>
      </p:sp>
      <p:sp>
        <p:nvSpPr>
          <p:cNvPr id="63501" name="Text Box 1037"/>
          <p:cNvSpPr txBox="1">
            <a:spLocks noChangeArrowheads="1"/>
          </p:cNvSpPr>
          <p:nvPr/>
        </p:nvSpPr>
        <p:spPr bwMode="auto">
          <a:xfrm>
            <a:off x="4716463" y="3284538"/>
            <a:ext cx="2873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  <a:endParaRPr lang="ru-RU"/>
          </a:p>
        </p:txBody>
      </p:sp>
      <p:sp>
        <p:nvSpPr>
          <p:cNvPr id="63502" name="Text Box 1038"/>
          <p:cNvSpPr txBox="1">
            <a:spLocks noChangeArrowheads="1"/>
          </p:cNvSpPr>
          <p:nvPr/>
        </p:nvSpPr>
        <p:spPr bwMode="auto">
          <a:xfrm>
            <a:off x="4787900" y="429260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  <a:endParaRPr lang="ru-RU"/>
          </a:p>
        </p:txBody>
      </p:sp>
      <p:sp>
        <p:nvSpPr>
          <p:cNvPr id="63503" name="Text Box 1039"/>
          <p:cNvSpPr txBox="1">
            <a:spLocks noChangeArrowheads="1"/>
          </p:cNvSpPr>
          <p:nvPr/>
        </p:nvSpPr>
        <p:spPr bwMode="auto">
          <a:xfrm>
            <a:off x="1763713" y="292417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</a:t>
            </a:r>
            <a:endParaRPr lang="ru-RU" sz="2400"/>
          </a:p>
        </p:txBody>
      </p:sp>
      <p:sp>
        <p:nvSpPr>
          <p:cNvPr id="63504" name="Text Box 1040"/>
          <p:cNvSpPr txBox="1">
            <a:spLocks noChangeArrowheads="1"/>
          </p:cNvSpPr>
          <p:nvPr/>
        </p:nvSpPr>
        <p:spPr bwMode="auto">
          <a:xfrm>
            <a:off x="1763713" y="40767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R</a:t>
            </a:r>
            <a:endParaRPr lang="ru-RU" sz="2400"/>
          </a:p>
        </p:txBody>
      </p:sp>
      <p:sp>
        <p:nvSpPr>
          <p:cNvPr id="63505" name="Text Box 1041"/>
          <p:cNvSpPr txBox="1">
            <a:spLocks noChangeArrowheads="1"/>
          </p:cNvSpPr>
          <p:nvPr/>
        </p:nvSpPr>
        <p:spPr bwMode="auto">
          <a:xfrm>
            <a:off x="5867400" y="3068638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Q</a:t>
            </a:r>
            <a:endParaRPr lang="ru-RU" sz="2400"/>
          </a:p>
        </p:txBody>
      </p:sp>
      <p:sp>
        <p:nvSpPr>
          <p:cNvPr id="63506" name="Text Box 1042"/>
          <p:cNvSpPr txBox="1">
            <a:spLocks noChangeArrowheads="1"/>
          </p:cNvSpPr>
          <p:nvPr/>
        </p:nvSpPr>
        <p:spPr bwMode="auto">
          <a:xfrm>
            <a:off x="6011863" y="40767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Q</a:t>
            </a:r>
            <a:endParaRPr lang="ru-RU" sz="2400"/>
          </a:p>
        </p:txBody>
      </p:sp>
      <p:sp>
        <p:nvSpPr>
          <p:cNvPr id="63507" name="Line 1043"/>
          <p:cNvSpPr>
            <a:spLocks noChangeShapeType="1"/>
          </p:cNvSpPr>
          <p:nvPr/>
        </p:nvSpPr>
        <p:spPr bwMode="auto">
          <a:xfrm>
            <a:off x="6084888" y="4076700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026"/>
          <p:cNvSpPr txBox="1">
            <a:spLocks noChangeArrowheads="1"/>
          </p:cNvSpPr>
          <p:nvPr/>
        </p:nvSpPr>
        <p:spPr bwMode="auto">
          <a:xfrm>
            <a:off x="838200" y="457200"/>
            <a:ext cx="6629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u="sng">
                <a:solidFill>
                  <a:srgbClr val="77502D"/>
                </a:solidFill>
                <a:cs typeface="Times New Roman" pitchFamily="18" charset="0"/>
              </a:rPr>
              <a:t>Сумматор</a:t>
            </a:r>
            <a:r>
              <a:rPr lang="ru-RU" sz="3600" b="1">
                <a:solidFill>
                  <a:srgbClr val="77502D"/>
                </a:solidFill>
                <a:cs typeface="Times New Roman" pitchFamily="18" charset="0"/>
              </a:rPr>
              <a:t> </a:t>
            </a:r>
            <a:r>
              <a:rPr lang="ru-RU" sz="3600">
                <a:solidFill>
                  <a:schemeClr val="folHlink"/>
                </a:solidFill>
                <a:cs typeface="Times New Roman" pitchFamily="18" charset="0"/>
              </a:rPr>
              <a:t>— это электронная логическая схема, выполняющая суммирование двоичных чисел. </a:t>
            </a:r>
          </a:p>
          <a:p>
            <a:pPr>
              <a:spcBef>
                <a:spcPct val="50000"/>
              </a:spcBef>
            </a:pPr>
            <a:endParaRPr lang="ru-RU" sz="3600">
              <a:solidFill>
                <a:schemeClr val="folHlink"/>
              </a:solidFill>
            </a:endParaRPr>
          </a:p>
        </p:txBody>
      </p:sp>
      <p:sp>
        <p:nvSpPr>
          <p:cNvPr id="64515" name="Text Box 1027"/>
          <p:cNvSpPr txBox="1">
            <a:spLocks noChangeArrowheads="1"/>
          </p:cNvSpPr>
          <p:nvPr/>
        </p:nvSpPr>
        <p:spPr bwMode="auto">
          <a:xfrm>
            <a:off x="2362200" y="2895600"/>
            <a:ext cx="64770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folHlink"/>
                </a:solidFill>
                <a:cs typeface="Times New Roman" pitchFamily="18" charset="0"/>
              </a:rPr>
              <a:t>Сумматор служит, прежде всего, центральным узлом арифметико-логического устройства компьютера, однако он находит применение также и в других устройствах машины. </a:t>
            </a:r>
          </a:p>
          <a:p>
            <a:pPr>
              <a:spcBef>
                <a:spcPct val="50000"/>
              </a:spcBef>
            </a:pPr>
            <a:endParaRPr lang="ru-RU" sz="32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027"/>
          <p:cNvSpPr>
            <a:spLocks noChangeArrowheads="1"/>
          </p:cNvSpPr>
          <p:nvPr/>
        </p:nvSpPr>
        <p:spPr bwMode="auto">
          <a:xfrm>
            <a:off x="3743325" y="2828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65538" name="Picture 1026" descr="C:\Documents and Settings\Администратор.SCHOOLGIDT\Мои документы\Глава 5 — Логические основы компьютеров.files\002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438400" y="1752600"/>
            <a:ext cx="5105400" cy="3697288"/>
          </a:xfrm>
          <a:prstGeom prst="rect">
            <a:avLst/>
          </a:prstGeom>
          <a:noFill/>
        </p:spPr>
      </p:pic>
      <p:sp>
        <p:nvSpPr>
          <p:cNvPr id="65540" name="Text Box 1028"/>
          <p:cNvSpPr txBox="1">
            <a:spLocks noChangeArrowheads="1"/>
          </p:cNvSpPr>
          <p:nvPr/>
        </p:nvSpPr>
        <p:spPr bwMode="auto">
          <a:xfrm>
            <a:off x="457200" y="53340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77502D"/>
                </a:solidFill>
                <a:cs typeface="Times New Roman" pitchFamily="18" charset="0"/>
              </a:rPr>
              <a:t>Многоразрядный двоичный сумматор</a:t>
            </a:r>
            <a:r>
              <a:rPr lang="ru-RU" sz="3200">
                <a:solidFill>
                  <a:srgbClr val="77502D"/>
                </a:solidFill>
              </a:rPr>
              <a:t> 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714356"/>
            <a:ext cx="7443782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folHlink"/>
                </a:solidFill>
                <a:cs typeface="Times New Roman" pitchFamily="18" charset="0"/>
              </a:rPr>
              <a:t>Употребляемые в обычной речи слова и словосочетания </a:t>
            </a:r>
            <a:r>
              <a:rPr lang="ru-RU" b="1" i="1" dirty="0">
                <a:solidFill>
                  <a:schemeClr val="folHlink"/>
                </a:solidFill>
                <a:cs typeface="Times New Roman" pitchFamily="18" charset="0"/>
              </a:rPr>
              <a:t>"не", "и", "или", "если... , то", "тогда и только тогда"</a:t>
            </a:r>
            <a:r>
              <a:rPr lang="ru-RU" dirty="0">
                <a:solidFill>
                  <a:schemeClr val="folHlink"/>
                </a:solidFill>
                <a:cs typeface="Times New Roman" pitchFamily="18" charset="0"/>
              </a:rPr>
              <a:t> и другие позволяют из уже заданных высказываний строить новые высказывания. </a:t>
            </a:r>
            <a:br>
              <a:rPr lang="ru-RU" dirty="0">
                <a:solidFill>
                  <a:schemeClr val="folHlink"/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folHlink"/>
                </a:solidFill>
                <a:cs typeface="Times New Roman" pitchFamily="18" charset="0"/>
              </a:rPr>
              <a:t>Такие слова и словосочетания называются </a:t>
            </a:r>
            <a:r>
              <a:rPr lang="ru-RU" b="1" i="1" u="sng" dirty="0">
                <a:solidFill>
                  <a:srgbClr val="77502D"/>
                </a:solidFill>
                <a:cs typeface="Times New Roman" pitchFamily="18" charset="0"/>
              </a:rPr>
              <a:t>логическими связками</a:t>
            </a:r>
            <a:r>
              <a:rPr lang="ru-RU" b="1" i="1" dirty="0">
                <a:solidFill>
                  <a:srgbClr val="77502D"/>
                </a:solidFill>
                <a:cs typeface="Times New Roman" pitchFamily="18" charset="0"/>
              </a:rPr>
              <a:t>.</a:t>
            </a:r>
            <a:r>
              <a:rPr lang="ru-RU" dirty="0">
                <a:cs typeface="Times New Roman" pitchFamily="18" charset="0"/>
              </a:rPr>
              <a:t> </a:t>
            </a:r>
            <a:br>
              <a:rPr lang="ru-RU" dirty="0"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85728"/>
            <a:ext cx="8229600" cy="4525963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Bысказывания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 образованные из других высказываний с помощью логических связок, 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н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азываются </a:t>
            </a:r>
            <a:r>
              <a:rPr lang="ru-RU" b="1" i="1" u="sng" dirty="0" smtClean="0">
                <a:solidFill>
                  <a:srgbClr val="77502D"/>
                </a:solidFill>
                <a:latin typeface="Times New Roman" pitchFamily="18" charset="0"/>
                <a:cs typeface="Times New Roman" pitchFamily="18" charset="0"/>
              </a:rPr>
              <a:t>составными.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Высказывания, не являющиеся составными, называются  </a:t>
            </a:r>
            <a:r>
              <a:rPr lang="ru-RU" b="1" i="1" u="sng" dirty="0" smtClean="0">
                <a:solidFill>
                  <a:srgbClr val="77502D"/>
                </a:solidFill>
                <a:latin typeface="Times New Roman" pitchFamily="18" charset="0"/>
                <a:cs typeface="Times New Roman" pitchFamily="18" charset="0"/>
              </a:rPr>
              <a:t>элементарными</a:t>
            </a:r>
            <a:r>
              <a:rPr lang="ru-RU" b="1" dirty="0" smtClean="0">
                <a:solidFill>
                  <a:srgbClr val="77502D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cs typeface="Times New Roman" pitchFamily="18" charset="0"/>
              </a:rPr>
              <a:t> </a:t>
            </a:r>
          </a:p>
          <a:p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, например, из элементарных высказываний 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Петров — врач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", "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Петров — шахматист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при помощи связки 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можно получить составное высказывание 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Петров — врач и шахматист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",</a:t>
            </a:r>
            <a:r>
              <a:rPr lang="ru-RU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понимаемое как 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Петров — врач, хорошо играющий в шахматы</a:t>
            </a:r>
            <a:r>
              <a:rPr lang="ru-RU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Логическая операция </a:t>
            </a:r>
            <a:r>
              <a:rPr lang="ru-RU" dirty="0">
                <a:solidFill>
                  <a:schemeClr val="folHlink"/>
                </a:solidFill>
              </a:rPr>
              <a:t>– способ построения сложного высказывания из данных высказываний, при котором значение истинности сложного высказывания полностью определяется значениями истинности исходных высказываний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14290"/>
            <a:ext cx="6858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kern="10" dirty="0" smtClean="0"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Операции над логическими </a:t>
            </a:r>
          </a:p>
          <a:p>
            <a:pPr algn="ctr"/>
            <a:r>
              <a:rPr lang="ru-RU" sz="4000" kern="10" dirty="0" smtClean="0"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высказываниями</a:t>
            </a:r>
            <a:endParaRPr lang="ru-RU" sz="4000" kern="10" dirty="0">
              <a:ln w="19050">
                <a:solidFill>
                  <a:schemeClr val="accent2">
                    <a:lumMod val="50000"/>
                  </a:schemeClr>
                </a:solidFill>
                <a:round/>
                <a:headEnd/>
                <a:tailEnd/>
              </a:ln>
              <a:solidFill>
                <a:schemeClr val="accent2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отрицание (инверсия)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Обозначение инверсии: НЕ А;   </a:t>
            </a:r>
            <a:r>
              <a:rPr lang="en-US" dirty="0" smtClean="0"/>
              <a:t> </a:t>
            </a:r>
            <a:r>
              <a:rPr lang="ru-RU" dirty="0" smtClean="0"/>
              <a:t>А; </a:t>
            </a:r>
            <a:r>
              <a:rPr lang="en-US" dirty="0" smtClean="0"/>
              <a:t>A; NOT A </a:t>
            </a:r>
            <a:endParaRPr lang="ru-RU" dirty="0" smtClean="0"/>
          </a:p>
          <a:p>
            <a:pPr fontAlgn="base"/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Логическое отрицание образуется из высказывания с помощью добавления частицы «не» к сказуемому или использования оборота речи «неверно, что …».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71736" y="1785926"/>
          <a:ext cx="3643338" cy="111252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821669"/>
                <a:gridCol w="182166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ym typeface="Symbol"/>
                        </a:rPr>
                        <a:t></a:t>
                      </a:r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5786446" y="1428736"/>
            <a:ext cx="304800" cy="76200"/>
            <a:chOff x="1680" y="3552"/>
            <a:chExt cx="192" cy="48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680" y="35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872" y="355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6500826" y="128586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Логическая схема:</a:t>
            </a:r>
          </a:p>
          <a:p>
            <a:pPr>
              <a:buNone/>
            </a:pPr>
            <a:r>
              <a:rPr lang="ru-RU" dirty="0"/>
              <a:t>Логический элемент </a:t>
            </a:r>
            <a:r>
              <a:rPr lang="ru-RU" b="1" dirty="0"/>
              <a:t>НЕ </a:t>
            </a:r>
            <a:r>
              <a:rPr lang="ru-RU" dirty="0"/>
              <a:t>инвертор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286248" y="428604"/>
            <a:ext cx="1428760" cy="571504"/>
            <a:chOff x="4071934" y="5572140"/>
            <a:chExt cx="1428760" cy="57150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00562" y="5572140"/>
              <a:ext cx="500066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4071934" y="5856304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4929190" y="5786454"/>
              <a:ext cx="142876" cy="14287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5072066" y="5857892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Рисунок 8" descr="ur_54_06.jpg"/>
          <p:cNvPicPr>
            <a:picLocks noChangeAspect="1"/>
          </p:cNvPicPr>
          <p:nvPr/>
        </p:nvPicPr>
        <p:blipFill>
          <a:blip r:embed="rId2"/>
          <a:srcRect r="50819"/>
          <a:stretch>
            <a:fillRect/>
          </a:stretch>
        </p:blipFill>
        <p:spPr>
          <a:xfrm>
            <a:off x="1928794" y="1643050"/>
            <a:ext cx="5021462" cy="2214578"/>
          </a:xfrm>
          <a:prstGeom prst="rect">
            <a:avLst/>
          </a:prstGeom>
        </p:spPr>
      </p:pic>
      <p:pic>
        <p:nvPicPr>
          <p:cNvPr id="10" name="Рисунок 9" descr="ur_54_06.jpg"/>
          <p:cNvPicPr>
            <a:picLocks noChangeAspect="1"/>
          </p:cNvPicPr>
          <p:nvPr/>
        </p:nvPicPr>
        <p:blipFill>
          <a:blip r:embed="rId2"/>
          <a:srcRect l="67151"/>
          <a:stretch>
            <a:fillRect/>
          </a:stretch>
        </p:blipFill>
        <p:spPr>
          <a:xfrm>
            <a:off x="3929058" y="3929066"/>
            <a:ext cx="3981425" cy="26288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умножение (конъюнкция)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Обозначение конъюнкции: А И В; А</a:t>
            </a:r>
            <a:r>
              <a:rPr lang="ru-RU" sz="2400" dirty="0" smtClean="0">
                <a:sym typeface="Symbol" pitchFamily="18" charset="2"/>
              </a:rPr>
              <a:t>В; А</a:t>
            </a:r>
            <a:r>
              <a:rPr lang="en-US" sz="2400" dirty="0" smtClean="0">
                <a:sym typeface="Symbol" pitchFamily="18" charset="2"/>
              </a:rPr>
              <a:t>&amp;B; A AND B.</a:t>
            </a:r>
            <a:endParaRPr lang="ru-RU" sz="2400" dirty="0" smtClean="0">
              <a:sym typeface="Symbol" pitchFamily="18" charset="2"/>
            </a:endParaRPr>
          </a:p>
          <a:p>
            <a:pPr>
              <a:buNone/>
            </a:pPr>
            <a:r>
              <a:rPr lang="ru-RU" sz="2400" dirty="0" smtClean="0"/>
              <a:t>Логическое умножение образуется соединением двух высказываний в одно с помощью союза «и».</a:t>
            </a:r>
            <a:endParaRPr lang="en-US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b="1" dirty="0" smtClean="0"/>
              <a:t>Из таблицы истинности следует, что конъюнкция двух высказываний истинна тогда и только тогда, когда оба высказывания истинны, и ложна, когда хотя бы одно высказывание ложно.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86050" y="2860684"/>
          <a:ext cx="4357719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52573"/>
                <a:gridCol w="1452573"/>
                <a:gridCol w="145257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ym typeface="Symbol" pitchFamily="18" charset="2"/>
                        </a:rPr>
                        <a:t>А</a:t>
                      </a:r>
                      <a:r>
                        <a:rPr lang="en-US" dirty="0" smtClean="0">
                          <a:sym typeface="Symbol" pitchFamily="18" charset="2"/>
                        </a:rPr>
                        <a:t>&amp;B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Логическая схема:</a:t>
            </a:r>
          </a:p>
          <a:p>
            <a:pPr>
              <a:buNone/>
            </a:pPr>
            <a:r>
              <a:rPr lang="ru-RU" dirty="0"/>
              <a:t>Логический элемент </a:t>
            </a:r>
            <a:r>
              <a:rPr lang="ru-RU" b="1" dirty="0" smtClean="0"/>
              <a:t>И </a:t>
            </a:r>
            <a:r>
              <a:rPr lang="ru-RU" dirty="0" err="1" smtClean="0"/>
              <a:t>конъюнктор</a:t>
            </a: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4643438" y="785794"/>
            <a:ext cx="1357322" cy="571504"/>
            <a:chOff x="4643438" y="785794"/>
            <a:chExt cx="1357322" cy="57150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072066" y="785794"/>
              <a:ext cx="500066" cy="57150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20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</a:t>
              </a:r>
              <a:endPara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4643438" y="1069958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5572132" y="1071546"/>
              <a:ext cx="428628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Рисунок 10" descr="slide_3.jpg"/>
          <p:cNvPicPr>
            <a:picLocks noChangeAspect="1"/>
          </p:cNvPicPr>
          <p:nvPr/>
        </p:nvPicPr>
        <p:blipFill>
          <a:blip r:embed="rId2"/>
          <a:srcRect l="21875" t="46875" r="24219" b="8333"/>
          <a:stretch>
            <a:fillRect/>
          </a:stretch>
        </p:blipFill>
        <p:spPr>
          <a:xfrm>
            <a:off x="2428860" y="1714488"/>
            <a:ext cx="5960920" cy="37147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752</Words>
  <Application>Microsoft Office PowerPoint</Application>
  <PresentationFormat>Экран (4:3)</PresentationFormat>
  <Paragraphs>204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Логическое отрицание (инверсия)</vt:lpstr>
      <vt:lpstr>Слайд 7</vt:lpstr>
      <vt:lpstr>Логическое умножение (конъюнкция)</vt:lpstr>
      <vt:lpstr>Слайд 9</vt:lpstr>
      <vt:lpstr>Логическое сложение (дизъюнкция)</vt:lpstr>
      <vt:lpstr>Слайд 11</vt:lpstr>
      <vt:lpstr>Слайд 12</vt:lpstr>
      <vt:lpstr>Слайд 13</vt:lpstr>
      <vt:lpstr>Логическое следование (импликация)</vt:lpstr>
      <vt:lpstr>Логическое равенство (эквивалентность)</vt:lpstr>
      <vt:lpstr>Опорный конспект  «Свойства логических операций»</vt:lpstr>
      <vt:lpstr>Слайд 17</vt:lpstr>
      <vt:lpstr>Порядок выполнения логических операций в сложном логическом выражении: 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2018-12-19T14:47:41Z</dcterms:created>
  <dcterms:modified xsi:type="dcterms:W3CDTF">2018-12-19T16:56:06Z</dcterms:modified>
</cp:coreProperties>
</file>