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E%D0%B1%D0%BA%D0%B0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spc="50" dirty="0" smtClean="0">
                <a:ln w="12700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Русский народный костюм</a:t>
            </a:r>
            <a:r>
              <a:rPr lang="ru-RU" b="1" spc="50" dirty="0" smtClean="0">
                <a:ln w="127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b="1" spc="50" dirty="0" smtClean="0">
                <a:ln w="12700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endParaRPr lang="ru-RU" dirty="0"/>
          </a:p>
        </p:txBody>
      </p:sp>
      <p:pic>
        <p:nvPicPr>
          <p:cNvPr id="4" name="Picture 2" descr="D:\Мои документы\ШКОЛЬНЫЕ ДЕЛА 4\Народный костюм\Маковский Русская красавиц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96752"/>
            <a:ext cx="3357563" cy="49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139952" y="3356992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Слово «костюм», пришедшее из французского языка, означает «обычай».</a:t>
            </a:r>
            <a:endParaRPr lang="ru-RU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183880" cy="1051560"/>
          </a:xfrm>
        </p:spPr>
        <p:txBody>
          <a:bodyPr/>
          <a:lstStyle/>
          <a:p>
            <a:r>
              <a:rPr lang="ru-RU" dirty="0" smtClean="0"/>
              <a:t>   Головные уборы</a:t>
            </a:r>
            <a:endParaRPr lang="ru-RU" dirty="0"/>
          </a:p>
        </p:txBody>
      </p:sp>
      <p:pic>
        <p:nvPicPr>
          <p:cNvPr id="20482" name="Picture 2" descr="https://upload.wikimedia.org/wikipedia/commons/c/c4/%D0%96%D0%B5%D0%BD%D1%81%D0%BA%D0%B8%D0%B9_%D0%B3%D0%BE%D0%BB%D0%BE%D0%B2%D0%BD%D0%BE%D0%B9_%D1%83%D0%B1%D0%BE%D1%80_%D0%9A%D0%B0%D0%BB%D1%83%D0%B6%D1%81%D0%BA%D0%BE%D0%B9_%D0%B3%D1%83%D0%B1%D0%B5%D1%80%D0%BD%D0%B8%D0%B8_18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124744"/>
            <a:ext cx="3058865" cy="439248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156176" y="5805264"/>
            <a:ext cx="13708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Кичка </a:t>
            </a:r>
            <a:endParaRPr lang="ru-RU" sz="2400" b="1" dirty="0"/>
          </a:p>
        </p:txBody>
      </p:sp>
      <p:pic>
        <p:nvPicPr>
          <p:cNvPr id="20484" name="Picture 4" descr="https://upload.wikimedia.org/wikipedia/commons/d/d9/Sergey_Solomko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268760"/>
            <a:ext cx="2628900" cy="351472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07704" y="5085184"/>
            <a:ext cx="1563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Сорока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b="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Для северорусского комплекса характерны  сарафан, душегрея или </a:t>
            </a:r>
            <a:r>
              <a:rPr lang="ru-RU" sz="2200" b="0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епанечка</a:t>
            </a:r>
            <a:r>
              <a:rPr lang="ru-RU" sz="2200" b="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   Головной убор: кокошник, венец.</a:t>
            </a:r>
            <a:endParaRPr lang="ru-RU" sz="2200" b="0" dirty="0">
              <a:solidFill>
                <a:schemeClr val="tx1"/>
              </a:solidFill>
            </a:endParaRPr>
          </a:p>
        </p:txBody>
      </p:sp>
      <p:pic>
        <p:nvPicPr>
          <p:cNvPr id="4" name="Picture 2" descr="D:\Мои документы\ШКОЛЬНЫЕ ДЕЛА-документация\2010 - 2011 10 шк\5 класс\Народный костюм\Билиб Вологодская дев-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692696"/>
            <a:ext cx="2772266" cy="4388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D:\Мои документы\ШКОЛЬНЫЕ ДЕЛА-документация\2010 - 2011 10 шк\5 класс\Народный костюм\Мак Боярышня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764704"/>
            <a:ext cx="3024336" cy="4326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 descr="Сарафанный комплекс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821512"/>
            <a:ext cx="3738590" cy="5607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Рисунок 22" descr="Праздничный девичий наряд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86380" y="857231"/>
            <a:ext cx="3303461" cy="55492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" name="TextBox 23"/>
          <p:cNvSpPr txBox="1"/>
          <p:nvPr/>
        </p:nvSpPr>
        <p:spPr>
          <a:xfrm>
            <a:off x="1000100" y="357166"/>
            <a:ext cx="641682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2700">
                  <a:solidFill>
                    <a:srgbClr val="003399"/>
                  </a:solidFill>
                  <a:prstDash val="solid"/>
                </a:ln>
                <a:solidFill>
                  <a:srgbClr val="0033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Северорусский сарафанный комплекс</a:t>
            </a:r>
          </a:p>
        </p:txBody>
      </p:sp>
      <p:sp>
        <p:nvSpPr>
          <p:cNvPr id="25" name="Стрелка вправо 24"/>
          <p:cNvSpPr/>
          <p:nvPr/>
        </p:nvSpPr>
        <p:spPr>
          <a:xfrm rot="414853">
            <a:off x="5075238" y="1287463"/>
            <a:ext cx="1214437" cy="138112"/>
          </a:xfrm>
          <a:prstGeom prst="right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6" name="Стрелка вправо 25"/>
          <p:cNvSpPr/>
          <p:nvPr/>
        </p:nvSpPr>
        <p:spPr>
          <a:xfrm rot="815090">
            <a:off x="5003800" y="1989138"/>
            <a:ext cx="1143000" cy="158750"/>
          </a:xfrm>
          <a:prstGeom prst="right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7" name="Стрелка вправо 26"/>
          <p:cNvSpPr/>
          <p:nvPr/>
        </p:nvSpPr>
        <p:spPr>
          <a:xfrm>
            <a:off x="5286375" y="2643188"/>
            <a:ext cx="1428750" cy="142875"/>
          </a:xfrm>
          <a:prstGeom prst="right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8" name="Стрелка вправо 27"/>
          <p:cNvSpPr/>
          <p:nvPr/>
        </p:nvSpPr>
        <p:spPr>
          <a:xfrm rot="622682">
            <a:off x="5289550" y="3887788"/>
            <a:ext cx="1143000" cy="142875"/>
          </a:xfrm>
          <a:prstGeom prst="right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9" name="Стрелка вправо 28"/>
          <p:cNvSpPr/>
          <p:nvPr/>
        </p:nvSpPr>
        <p:spPr>
          <a:xfrm rot="2414999">
            <a:off x="4840288" y="5721350"/>
            <a:ext cx="1187450" cy="161925"/>
          </a:xfrm>
          <a:prstGeom prst="right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30" name="Стрелка влево 29"/>
          <p:cNvSpPr/>
          <p:nvPr/>
        </p:nvSpPr>
        <p:spPr>
          <a:xfrm>
            <a:off x="2214563" y="1143000"/>
            <a:ext cx="1500187" cy="142875"/>
          </a:xfrm>
          <a:prstGeom prst="left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1" name="Стрелка влево 30"/>
          <p:cNvSpPr/>
          <p:nvPr/>
        </p:nvSpPr>
        <p:spPr>
          <a:xfrm rot="623368">
            <a:off x="2138363" y="2878138"/>
            <a:ext cx="1817687" cy="119062"/>
          </a:xfrm>
          <a:prstGeom prst="left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2" name="Стрелка влево 31"/>
          <p:cNvSpPr/>
          <p:nvPr/>
        </p:nvSpPr>
        <p:spPr>
          <a:xfrm>
            <a:off x="2428875" y="3714750"/>
            <a:ext cx="1571625" cy="142875"/>
          </a:xfrm>
          <a:prstGeom prst="left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3" name="Стрелка влево 32"/>
          <p:cNvSpPr/>
          <p:nvPr/>
        </p:nvSpPr>
        <p:spPr>
          <a:xfrm rot="20634948">
            <a:off x="2560638" y="5929313"/>
            <a:ext cx="1571625" cy="142875"/>
          </a:xfrm>
          <a:prstGeom prst="left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4283969" y="928688"/>
            <a:ext cx="1502470" cy="307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Кокошник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143250" y="928688"/>
            <a:ext cx="10001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Венец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143375" y="1785938"/>
            <a:ext cx="928688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Рубаха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995936" y="2500313"/>
            <a:ext cx="1433314" cy="3079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</a:rPr>
              <a:t>Душегрея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000500" y="2928938"/>
            <a:ext cx="1435596" cy="307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Епанечка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071938" y="3643313"/>
            <a:ext cx="1508174" cy="307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Сарафан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707904" y="5143500"/>
            <a:ext cx="1435596" cy="3079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</a:rPr>
              <a:t>Сапожки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214813" y="5572125"/>
            <a:ext cx="85725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Лапти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2340888" cy="1584176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</a:rPr>
              <a:t>Узоры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Орнамент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3554" name="Picture 2" descr="Узоры вышивки русские нaродные смоленского крaя - Мастер кла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04664"/>
            <a:ext cx="5558616" cy="573325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7544" y="1700808"/>
            <a:ext cx="259228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Изображались узоры из стилизованных растений, цветов, веток. Наиболее распространенные элементы орнаментов: треугольники, ромбы, косые кресты, восьмиугольные звезды, розетки, елочки, кустики, прямоугольники с точками, стилизованные фигуры женщины, птицы, коня, оленя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http://nagadali.ru/wp-content/uploads/2014/12/naro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3" y="548680"/>
            <a:ext cx="4537647" cy="4501918"/>
          </a:xfrm>
          <a:prstGeom prst="rect">
            <a:avLst/>
          </a:prstGeom>
          <a:noFill/>
        </p:spPr>
      </p:pic>
      <p:pic>
        <p:nvPicPr>
          <p:cNvPr id="26628" name="Picture 4" descr="http://nagadali.ru/wp-content/uploads/2014/12/narod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48680"/>
            <a:ext cx="4104456" cy="46053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Calibri" pitchFamily="34" charset="0"/>
              </a:rPr>
              <a:t>Взгляни на эти костюмы, их дивное многоцветье.</a:t>
            </a:r>
            <a:r>
              <a:rPr lang="en-US" sz="2000" b="1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Calibri" pitchFamily="34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Calibri" pitchFamily="34" charset="0"/>
              </a:rPr>
              <a:t>Будто кто-то собрал краски с цветущих лугов, </a:t>
            </a:r>
            <a:br>
              <a:rPr lang="ru-RU" sz="2000" b="1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Calibri" pitchFamily="34" charset="0"/>
              </a:rPr>
              <a:t>с синих рек, с огненных закатов </a:t>
            </a:r>
            <a:br>
              <a:rPr lang="ru-RU" sz="2000" b="1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Calibri" pitchFamily="34" charset="0"/>
              </a:rPr>
              <a:t>и поместил их на одежду.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3" name="Picture 2" descr="D:\Мои документы\ШКОЛЬНЫЕ ДЕЛА 4\Народный костюм\Нижегородская  об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132856"/>
            <a:ext cx="3143250" cy="397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D:\Мои документы\ШКОЛЬНЫЕ ДЕЛА 4\Народный костюм\Корови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196752"/>
            <a:ext cx="4214813" cy="535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4320480" cy="979552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chemeClr val="tx1"/>
                </a:solidFill>
                <a:latin typeface="Calibri" pitchFamily="34" charset="0"/>
              </a:rPr>
              <a:t>Праздничные костюмы создавались мастерицами с особым старанием и передавались по наследству от матери к дочери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Picture 4" descr="D:\Мои документы\ШКОЛЬНЫЕ ДЕЛА 4\Народный костюм\Копия 27-06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0" y="784225"/>
            <a:ext cx="3786188" cy="569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 descr="D:\Мои документы\ШКОЛЬНЫЕ ДЕЛА 4\Народный костюм\Васнецов Берендейки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780928"/>
            <a:ext cx="3929062" cy="335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Calibri" pitchFamily="34" charset="0"/>
              </a:rPr>
              <a:t>Основой женского и мужского костюма была рубаха из домотканой льняной материи. У мужчин длина рубахи была ниже коленей, у женщин – до самых пят.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3" name="Рисунок 5" descr="народный костю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548680"/>
            <a:ext cx="2770743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D:\Мои документы\ШКОЛЬНЫЕ ДЕЛА 4\Народный костюм\Васнецо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836712"/>
            <a:ext cx="4500562" cy="376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2340888" cy="496855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Calibri" pitchFamily="34" charset="0"/>
              </a:rPr>
              <a:t>Узоры располагали по краю подола, рукавов, ворота, над сгибами рук, вдоль швов и боковых разрезов как обереги.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Picture 3" descr="D:\Мои документы\ШКОЛЬНЫЕ ДЕЛА-документация\2010 - 2011 10 шк\5 класс\Народный костюм\001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9920" y="404664"/>
            <a:ext cx="5472608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Обувью служили лапти, носили и кожаные сапоги. Дополнял костюм пояс-оберег. Роль пояса велика в разных обрядах, девушки готовили пояса как приданое. 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5" name="Picture 3" descr="D:\Мои документы\ШКОЛЬНЫЕ ДЕЛА 4\Народный костюм\Рязанская губ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692696"/>
            <a:ext cx="3509963" cy="391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4501128" cy="105156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Южнорусский комплекс отличался наличием понёвы, передника-занавески.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3" name="Picture 5" descr="D:\Мои документы\ШКОЛЬНЫЕ ДЕЛА 4\Народный костюм\Южнорусский костю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692696"/>
            <a:ext cx="2643188" cy="538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39552" y="2060848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latin typeface="Calibri" pitchFamily="34" charset="0"/>
              </a:rPr>
              <a:t>Понёва  — элемент русского народного костюма, женская шерстяная </a:t>
            </a:r>
            <a:r>
              <a:rPr lang="ru-RU" sz="2000" b="1" dirty="0" smtClean="0">
                <a:latin typeface="Calibri" pitchFamily="34" charset="0"/>
                <a:hlinkClick r:id="rId3" tooltip="Юбка"/>
              </a:rPr>
              <a:t>юбка</a:t>
            </a:r>
            <a:r>
              <a:rPr lang="ru-RU" sz="2000" b="1" dirty="0" smtClean="0">
                <a:latin typeface="Calibri" pitchFamily="34" charset="0"/>
              </a:rPr>
              <a:t> замужних женщин (как правило клетчатой) с богато украшенным подолом</a:t>
            </a:r>
            <a:endParaRPr lang="ru-RU" sz="20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Тульский наряд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Picture 2" descr="https://upload.wikimedia.org/wikipedia/commons/a/ab/Women_of_Tula_-_Sergei_Arsenevich_Vinograd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692696"/>
            <a:ext cx="3819525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Женский костюм южн.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980728"/>
            <a:ext cx="3500462" cy="5543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Женский понёвный комплекс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73244" y="960778"/>
            <a:ext cx="3147826" cy="5628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505296" y="409224"/>
            <a:ext cx="642942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2700">
                  <a:solidFill>
                    <a:srgbClr val="003399"/>
                  </a:solidFill>
                  <a:prstDash val="solid"/>
                </a:ln>
                <a:solidFill>
                  <a:srgbClr val="0033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Южнорусский понёвный комплекс</a:t>
            </a:r>
          </a:p>
        </p:txBody>
      </p:sp>
      <p:sp>
        <p:nvSpPr>
          <p:cNvPr id="6" name="Стрелка влево 5"/>
          <p:cNvSpPr/>
          <p:nvPr/>
        </p:nvSpPr>
        <p:spPr>
          <a:xfrm>
            <a:off x="2862630" y="5266996"/>
            <a:ext cx="928687" cy="142875"/>
          </a:xfrm>
          <a:prstGeom prst="left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Стрелка влево 6"/>
          <p:cNvSpPr/>
          <p:nvPr/>
        </p:nvSpPr>
        <p:spPr>
          <a:xfrm>
            <a:off x="2005380" y="3623933"/>
            <a:ext cx="1643062" cy="142875"/>
          </a:xfrm>
          <a:prstGeom prst="left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Стрелка влево 7"/>
          <p:cNvSpPr/>
          <p:nvPr/>
        </p:nvSpPr>
        <p:spPr>
          <a:xfrm>
            <a:off x="2934067" y="2195183"/>
            <a:ext cx="785813" cy="142875"/>
          </a:xfrm>
          <a:prstGeom prst="left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Стрелка влево 8"/>
          <p:cNvSpPr/>
          <p:nvPr/>
        </p:nvSpPr>
        <p:spPr>
          <a:xfrm>
            <a:off x="2505442" y="1195058"/>
            <a:ext cx="1143000" cy="142875"/>
          </a:xfrm>
          <a:prstGeom prst="left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Стрелка влево 9"/>
          <p:cNvSpPr/>
          <p:nvPr/>
        </p:nvSpPr>
        <p:spPr>
          <a:xfrm>
            <a:off x="2862630" y="6052808"/>
            <a:ext cx="1214437" cy="142875"/>
          </a:xfrm>
          <a:prstGeom prst="left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719880" y="1052183"/>
            <a:ext cx="1500187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Головной убор - сорока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91317" y="2052308"/>
            <a:ext cx="1071563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Вышитая рубаха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719880" y="3552496"/>
            <a:ext cx="1143000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Передник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34192" y="5195558"/>
            <a:ext cx="10001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Понёва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77067" y="5981371"/>
            <a:ext cx="928688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Лапти</a:t>
            </a:r>
          </a:p>
        </p:txBody>
      </p:sp>
      <p:sp>
        <p:nvSpPr>
          <p:cNvPr id="16" name="Стрелка вправо 15"/>
          <p:cNvSpPr/>
          <p:nvPr/>
        </p:nvSpPr>
        <p:spPr>
          <a:xfrm>
            <a:off x="5434380" y="1266496"/>
            <a:ext cx="1357312" cy="142875"/>
          </a:xfrm>
          <a:prstGeom prst="right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" name="Стрелка вправо 16"/>
          <p:cNvSpPr/>
          <p:nvPr/>
        </p:nvSpPr>
        <p:spPr>
          <a:xfrm>
            <a:off x="4934317" y="2338058"/>
            <a:ext cx="1500188" cy="142875"/>
          </a:xfrm>
          <a:prstGeom prst="right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" name="Стрелка вправо 17"/>
          <p:cNvSpPr/>
          <p:nvPr/>
        </p:nvSpPr>
        <p:spPr>
          <a:xfrm>
            <a:off x="5077192" y="4338308"/>
            <a:ext cx="1785938" cy="142875"/>
          </a:xfrm>
          <a:prstGeom prst="right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9" name="Стрелка влево 18"/>
          <p:cNvSpPr/>
          <p:nvPr/>
        </p:nvSpPr>
        <p:spPr>
          <a:xfrm>
            <a:off x="2291130" y="2909558"/>
            <a:ext cx="1428750" cy="142875"/>
          </a:xfrm>
          <a:prstGeom prst="left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" name="Стрелка вправо 19"/>
          <p:cNvSpPr/>
          <p:nvPr/>
        </p:nvSpPr>
        <p:spPr>
          <a:xfrm>
            <a:off x="4862880" y="5338433"/>
            <a:ext cx="1500187" cy="142875"/>
          </a:xfrm>
          <a:prstGeom prst="right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1" name="Стрелка вправо 20"/>
          <p:cNvSpPr/>
          <p:nvPr/>
        </p:nvSpPr>
        <p:spPr>
          <a:xfrm>
            <a:off x="4934317" y="6052808"/>
            <a:ext cx="1571625" cy="142875"/>
          </a:xfrm>
          <a:prstGeom prst="right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3779912" y="4195433"/>
            <a:ext cx="1440155" cy="307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Занавеска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719880" y="2838121"/>
            <a:ext cx="1320800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Пояс (кушак)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156</TotalTime>
  <Words>225</Words>
  <Application>Microsoft Office PowerPoint</Application>
  <PresentationFormat>Экран (4:3)</PresentationFormat>
  <Paragraphs>34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Русский народный костюм </vt:lpstr>
      <vt:lpstr> Взгляни на эти костюмы, их дивное многоцветье.  Будто кто-то собрал краски с цветущих лугов,  с синих рек, с огненных закатов  и поместил их на одежду.</vt:lpstr>
      <vt:lpstr>Праздничные костюмы создавались мастерицами с особым старанием и передавались по наследству от матери к дочери.</vt:lpstr>
      <vt:lpstr>Основой женского и мужского костюма была рубаха из домотканой льняной материи. У мужчин длина рубахи была ниже коленей, у женщин – до самых пят.</vt:lpstr>
      <vt:lpstr>Узоры располагали по краю подола, рукавов, ворота, над сгибами рук, вдоль швов и боковых разрезов как обереги.</vt:lpstr>
      <vt:lpstr> Обувью служили лапти, носили и кожаные сапоги. Дополнял костюм пояс-оберег. Роль пояса велика в разных обрядах, девушки готовили пояса как приданое. </vt:lpstr>
      <vt:lpstr>Южнорусский комплекс отличался наличием понёвы, передника-занавески.</vt:lpstr>
      <vt:lpstr>Тульский наряд</vt:lpstr>
      <vt:lpstr>Слайд 9</vt:lpstr>
      <vt:lpstr>   Головные уборы</vt:lpstr>
      <vt:lpstr>Для северорусского комплекса характерны  сарафан, душегрея или епанечка.   Головной убор: кокошник, венец.</vt:lpstr>
      <vt:lpstr>Слайд 12</vt:lpstr>
      <vt:lpstr>Узоры Орнамент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народный костюм </dc:title>
  <cp:lastModifiedBy>www.PHILka.RU</cp:lastModifiedBy>
  <cp:revision>17</cp:revision>
  <dcterms:modified xsi:type="dcterms:W3CDTF">2018-12-19T15:40:59Z</dcterms:modified>
</cp:coreProperties>
</file>