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60" r:id="rId4"/>
    <p:sldId id="258" r:id="rId5"/>
    <p:sldId id="259" r:id="rId6"/>
    <p:sldId id="261" r:id="rId7"/>
    <p:sldId id="262" r:id="rId8"/>
    <p:sldId id="263" r:id="rId9"/>
    <p:sldId id="265" r:id="rId10"/>
    <p:sldId id="266" r:id="rId11"/>
    <p:sldId id="267" r:id="rId12"/>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717" autoAdjust="0"/>
  </p:normalViewPr>
  <p:slideViewPr>
    <p:cSldViewPr>
      <p:cViewPr varScale="1">
        <p:scale>
          <a:sx n="111" d="100"/>
          <a:sy n="111" d="100"/>
        </p:scale>
        <p:origin x="-1614" y="-90"/>
      </p:cViewPr>
      <p:guideLst>
        <p:guide orient="horz" pos="2160"/>
        <p:guide pos="2880"/>
      </p:guideLst>
    </p:cSldViewPr>
  </p:slideViewPr>
  <p:outlineViewPr>
    <p:cViewPr>
      <p:scale>
        <a:sx n="33" d="100"/>
        <a:sy n="33" d="100"/>
      </p:scale>
      <p:origin x="42"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7EAF463A-BC7C-46EE-9F1E-7F377CCA4891}" type="datetimeFigureOut">
              <a:rPr lang="en-US" smtClean="0"/>
              <a:pPr/>
              <a:t>12/19/2018</a:t>
            </a:fld>
            <a:endParaRPr lang="en-US"/>
          </a:p>
        </p:txBody>
      </p:sp>
      <p:sp>
        <p:nvSpPr>
          <p:cNvPr id="19" name="Нижний колонтитул 18"/>
          <p:cNvSpPr>
            <a:spLocks noGrp="1"/>
          </p:cNvSpPr>
          <p:nvPr>
            <p:ph type="ftr" sz="quarter" idx="11"/>
          </p:nvPr>
        </p:nvSpPr>
        <p:spPr/>
        <p:txBody>
          <a:bodyPr/>
          <a:lstStyle/>
          <a:p>
            <a:endParaRPr lang="en-US"/>
          </a:p>
        </p:txBody>
      </p:sp>
      <p:sp>
        <p:nvSpPr>
          <p:cNvPr id="27" name="Номер слайда 2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12/19/2018</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12/19/2018</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12/19/2018</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7EAF463A-BC7C-46EE-9F1E-7F377CCA4891}" type="datetimeFigureOut">
              <a:rPr lang="en-US" smtClean="0"/>
              <a:pPr/>
              <a:t>12/19/2018</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12/19/2018</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7EAF463A-BC7C-46EE-9F1E-7F377CCA4891}" type="datetimeFigureOut">
              <a:rPr lang="en-US" smtClean="0"/>
              <a:pPr/>
              <a:t>12/19/2018</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7EAF463A-BC7C-46EE-9F1E-7F377CCA4891}" type="datetimeFigureOut">
              <a:rPr lang="en-US" smtClean="0"/>
              <a:pPr/>
              <a:t>12/19/2018</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AF463A-BC7C-46EE-9F1E-7F377CCA4891}" type="datetimeFigureOut">
              <a:rPr lang="en-US" smtClean="0"/>
              <a:pPr/>
              <a:t>12/19/2018</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12/19/2018</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7EAF463A-BC7C-46EE-9F1E-7F377CCA4891}" type="datetimeFigureOut">
              <a:rPr lang="en-US" smtClean="0"/>
              <a:pPr/>
              <a:t>12/19/2018</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a:xfrm>
            <a:off x="8077200" y="6356350"/>
            <a:ext cx="609600" cy="365125"/>
          </a:xfrm>
        </p:spPr>
        <p:txBody>
          <a:bodyPr/>
          <a:lstStyle/>
          <a:p>
            <a:fld id="{A483448D-3A78-4528-A469-B745A65DA480}" type="slidenum">
              <a:rPr lang="en-US" smtClean="0"/>
              <a:pPr/>
              <a:t>‹#›</a:t>
            </a:fld>
            <a:endParaRPr lang="en-US"/>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EAF463A-BC7C-46EE-9F1E-7F377CCA4891}" type="datetimeFigureOut">
              <a:rPr lang="en-US" smtClean="0"/>
              <a:pPr/>
              <a:t>12/19/2018</a:t>
            </a:fld>
            <a:endParaRPr lang="en-US"/>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483448D-3A78-4528-A469-B745A65DA480}" type="slidenum">
              <a:rPr lang="en-US" smtClean="0"/>
              <a:pPr/>
              <a:t>‹#›</a:t>
            </a:fld>
            <a:endParaRPr lang="en-US"/>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81000" y="1143001"/>
            <a:ext cx="8458200" cy="1752599"/>
          </a:xfrm>
        </p:spPr>
        <p:txBody>
          <a:bodyPr>
            <a:normAutofit fontScale="90000"/>
          </a:bodyPr>
          <a:lstStyle/>
          <a:p>
            <a:r>
              <a:rPr lang="ru-RU" dirty="0" smtClean="0">
                <a:solidFill>
                  <a:srgbClr val="7030A0"/>
                </a:solidFill>
              </a:rPr>
              <a:t>«</a:t>
            </a:r>
            <a:r>
              <a:rPr lang="ru-RU" b="1" i="1" dirty="0" smtClean="0">
                <a:solidFill>
                  <a:srgbClr val="7030A0"/>
                </a:solidFill>
              </a:rPr>
              <a:t>СЕНСОРНОЕ РАЗВИТИЕ ДЕТЕЙ  МЛАДШЕГО ДОШКОЛЬНОГО ВОЗРАСТА</a:t>
            </a:r>
            <a:r>
              <a:rPr lang="ru-RU" dirty="0" smtClean="0">
                <a:solidFill>
                  <a:srgbClr val="7030A0"/>
                </a:solidFill>
              </a:rPr>
              <a:t>»</a:t>
            </a:r>
            <a:endParaRPr lang="ru-RU" dirty="0"/>
          </a:p>
        </p:txBody>
      </p:sp>
      <p:sp>
        <p:nvSpPr>
          <p:cNvPr id="3" name="Подзаголовок 2"/>
          <p:cNvSpPr>
            <a:spLocks noGrp="1"/>
          </p:cNvSpPr>
          <p:nvPr>
            <p:ph type="subTitle" idx="1"/>
          </p:nvPr>
        </p:nvSpPr>
        <p:spPr>
          <a:xfrm>
            <a:off x="3276600" y="3657600"/>
            <a:ext cx="5867400" cy="2895600"/>
          </a:xfrm>
        </p:spPr>
        <p:txBody>
          <a:bodyPr>
            <a:normAutofit/>
          </a:bodyPr>
          <a:lstStyle/>
          <a:p>
            <a:endParaRPr lang="en-US" sz="2400" dirty="0" smtClean="0">
              <a:solidFill>
                <a:srgbClr val="002060"/>
              </a:solidFill>
            </a:endParaRPr>
          </a:p>
          <a:p>
            <a:r>
              <a:rPr lang="ru-RU" sz="2400" dirty="0" smtClean="0">
                <a:solidFill>
                  <a:srgbClr val="002060"/>
                </a:solidFill>
              </a:rPr>
              <a:t>Бирюкова Марина Николаевна</a:t>
            </a:r>
            <a:endParaRPr lang="ru-RU" sz="2400" dirty="0">
              <a:solidFill>
                <a:srgbClr val="002060"/>
              </a:solidFill>
            </a:endParaRPr>
          </a:p>
          <a:p>
            <a:r>
              <a:rPr lang="ru-RU" sz="1600" dirty="0" smtClean="0">
                <a:solidFill>
                  <a:srgbClr val="002060"/>
                </a:solidFill>
              </a:rPr>
              <a:t>воспитатель первой категории</a:t>
            </a:r>
          </a:p>
          <a:p>
            <a:endParaRPr lang="ru-RU" sz="1600" dirty="0" smtClean="0">
              <a:solidFill>
                <a:srgbClr val="002060"/>
              </a:solidFill>
            </a:endParaRPr>
          </a:p>
          <a:p>
            <a:endParaRPr lang="ru-RU" sz="1600" dirty="0">
              <a:solidFill>
                <a:srgbClr val="002060"/>
              </a:solidFill>
            </a:endParaRPr>
          </a:p>
          <a:p>
            <a:endParaRPr lang="ru-RU" sz="1600" dirty="0" smtClean="0">
              <a:solidFill>
                <a:srgbClr val="002060"/>
              </a:solidFill>
            </a:endParaRPr>
          </a:p>
          <a:p>
            <a:endParaRPr lang="ru-RU" sz="1600" dirty="0">
              <a:solidFill>
                <a:srgbClr val="002060"/>
              </a:solidFill>
            </a:endParaRPr>
          </a:p>
          <a:p>
            <a:pPr algn="l"/>
            <a:r>
              <a:rPr lang="en-US" sz="1600" dirty="0" smtClean="0">
                <a:solidFill>
                  <a:srgbClr val="002060"/>
                </a:solidFill>
              </a:rPr>
              <a:t>      </a:t>
            </a:r>
            <a:r>
              <a:rPr lang="ru-RU" sz="1600" dirty="0" smtClean="0">
                <a:solidFill>
                  <a:srgbClr val="002060"/>
                </a:solidFill>
              </a:rPr>
              <a:t>Королев, 2018 </a:t>
            </a:r>
            <a:endParaRPr lang="ru-RU" sz="1600" dirty="0">
              <a:solidFill>
                <a:srgbClr val="002060"/>
              </a:solidFill>
            </a:endParaRPr>
          </a:p>
        </p:txBody>
      </p:sp>
      <p:pic>
        <p:nvPicPr>
          <p:cNvPr id="1026" name="Picture 2" descr="C:\Documents and Settings\Администратор\Рабочий стол\Занятия для детей\Моя аттестация 2\Дидактические игры, семинар\Фото\20180320_171405-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28600" y="3267572"/>
            <a:ext cx="3276600" cy="2554497"/>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rgbClr val="FFFFFF"/>
                </a:solidFill>
              </a14:hiddenFill>
            </a:ext>
          </a:extLst>
        </p:spPr>
      </p:pic>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0423" y="1143000"/>
            <a:ext cx="7530578" cy="765056"/>
          </a:xfrm>
        </p:spPr>
        <p:txBody>
          <a:bodyPr>
            <a:normAutofit fontScale="90000"/>
          </a:bodyPr>
          <a:lstStyle/>
          <a:p>
            <a:pPr algn="just"/>
            <a:r>
              <a:rPr lang="ru-RU" sz="2000" b="1" dirty="0" smtClean="0">
                <a:solidFill>
                  <a:srgbClr val="002060"/>
                </a:solidFill>
                <a:latin typeface="Times New Roman" pitchFamily="18" charset="0"/>
                <a:cs typeface="Times New Roman" pitchFamily="18" charset="0"/>
              </a:rPr>
              <a:t>	Значение сенсорного развития в раннем и дошкольном возрасте трудно переоценить. Именно этот возраст наиболее благоприятен для совершенствования деятельности органов чувств, накопления представлений об окружающем мире. Сенсорное воспитание, направленное на обеспечение полноценного сенсорного развития, является одной из основных сторон дошкольного воспитания.</a:t>
            </a:r>
            <a:endParaRPr lang="ru-RU" sz="2000" dirty="0">
              <a:solidFill>
                <a:srgbClr val="002060"/>
              </a:solidFill>
            </a:endParaRPr>
          </a:p>
        </p:txBody>
      </p:sp>
      <p:sp>
        <p:nvSpPr>
          <p:cNvPr id="3" name="Объект 2"/>
          <p:cNvSpPr>
            <a:spLocks noGrp="1"/>
          </p:cNvSpPr>
          <p:nvPr>
            <p:ph idx="1"/>
          </p:nvPr>
        </p:nvSpPr>
        <p:spPr>
          <a:xfrm>
            <a:off x="457200" y="4114800"/>
            <a:ext cx="2743200" cy="2209800"/>
          </a:xfrm>
        </p:spPr>
        <p:txBody>
          <a:bodyPr/>
          <a:lstStyle/>
          <a:p>
            <a:pPr marL="0" indent="0">
              <a:buNone/>
            </a:pPr>
            <a:endParaRPr lang="ru-RU" dirty="0"/>
          </a:p>
        </p:txBody>
      </p:sp>
      <p:pic>
        <p:nvPicPr>
          <p:cNvPr id="1026" name="Picture 2" descr="C:\Documents and Settings\Администратор\Рабочий стол\Занятия для детей\Моя аттестация 2\План саморазвития сенсорное развитие детей мл.дошк.возраста\Фото\20180326_164323-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81000" y="2286000"/>
            <a:ext cx="3162300" cy="31623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1028" name="Picture 4" descr="C:\Documents and Settings\Администратор\Рабочий стол\Занятия для детей\Моя аттестация 2\План саморазвития сенсорное развитие детей мл.дошк.возраста\Фото\20180406_092844-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562600" y="2286000"/>
            <a:ext cx="3213398" cy="347243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1027" name="Picture 3" descr="C:\Documents and Settings\Администратор\Рабочий стол\Занятия для детей\Моя аттестация 2\План саморазвития сенсорное развитие детей мл.дошк.возраста\Фото\20180409_094019-1.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352800" y="3429000"/>
            <a:ext cx="2415300" cy="324802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152400"/>
            <a:ext cx="8153400" cy="685800"/>
          </a:xfrm>
          <a:scene3d>
            <a:camera prst="orthographicFront"/>
            <a:lightRig rig="threePt" dir="t"/>
          </a:scene3d>
          <a:sp3d>
            <a:bevelT prst="relaxedInset"/>
          </a:sp3d>
        </p:spPr>
        <p:txBody>
          <a:bodyPr>
            <a:normAutofit fontScale="90000"/>
          </a:bodyPr>
          <a:lstStyle/>
          <a:p>
            <a:r>
              <a:rPr lang="ru-RU" dirty="0" smtClean="0"/>
              <a:t>        </a:t>
            </a:r>
            <a:r>
              <a:rPr lang="ru-RU" b="1" i="1" dirty="0" smtClean="0"/>
              <a:t>Спасибо за внимание!</a:t>
            </a:r>
            <a:endParaRPr lang="ru-RU" b="1" i="1" dirty="0"/>
          </a:p>
        </p:txBody>
      </p:sp>
      <p:pic>
        <p:nvPicPr>
          <p:cNvPr id="2050" name="Picture 2" descr="C:\Documents and Settings\Администратор\Рабочий стол\Занятия для детей\Моя аттестация\Доклад и фото прищепки\Фото прищепки\20170519_135323.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381000" y="1066800"/>
            <a:ext cx="3708400" cy="226954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2051" name="Picture 3" descr="C:\Documents and Settings\Администратор\Рабочий стол\Занятия для детей\Моя аттестация\Доклад и фото прищепки\Фото прищепки\20170519_140104.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572000" y="1634744"/>
            <a:ext cx="3556000" cy="24038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2052" name="Picture 4" descr="C:\Documents and Settings\Администратор\Рабочий стол\Занятия для детей\Моя аттестация\Доклад и фото прищепки\Фото прищепки\20170519_140425.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38200" y="4038600"/>
            <a:ext cx="3124200" cy="23431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2053" name="Picture 5" descr="C:\Documents and Settings\Администратор\Рабочий стол\Занятия для детей\Моя аттестация\Доклад и фото прищепки\Фото прищепки\20170519_135805.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029200" y="4318000"/>
            <a:ext cx="3536709" cy="2235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457200" y="762000"/>
            <a:ext cx="8229600" cy="1143000"/>
          </a:xfrm>
        </p:spPr>
        <p:txBody>
          <a:bodyPr>
            <a:normAutofit fontScale="90000"/>
          </a:bodyPr>
          <a:lstStyle/>
          <a:p>
            <a:r>
              <a:rPr lang="ru-RU" dirty="0" smtClean="0">
                <a:solidFill>
                  <a:srgbClr val="7030A0"/>
                </a:solidFill>
              </a:rPr>
              <a:t>Цель</a:t>
            </a:r>
            <a:r>
              <a:rPr lang="ru-RU" dirty="0" smtClean="0"/>
              <a:t/>
            </a:r>
            <a:br>
              <a:rPr lang="ru-RU" dirty="0" smtClean="0"/>
            </a:br>
            <a:r>
              <a:rPr lang="ru-RU" sz="3600" dirty="0" smtClean="0">
                <a:solidFill>
                  <a:srgbClr val="002060"/>
                </a:solidFill>
              </a:rPr>
              <a:t>Развитие сенсорных способностей у детей младшего возраста</a:t>
            </a:r>
            <a:endParaRPr lang="ru-RU" sz="3600" dirty="0">
              <a:solidFill>
                <a:srgbClr val="002060"/>
              </a:solidFill>
            </a:endParaRPr>
          </a:p>
        </p:txBody>
      </p:sp>
      <p:sp>
        <p:nvSpPr>
          <p:cNvPr id="7" name="Содержимое 6"/>
          <p:cNvSpPr>
            <a:spLocks noGrp="1"/>
          </p:cNvSpPr>
          <p:nvPr>
            <p:ph idx="1"/>
          </p:nvPr>
        </p:nvSpPr>
        <p:spPr/>
        <p:txBody>
          <a:bodyPr>
            <a:normAutofit fontScale="85000" lnSpcReduction="20000"/>
          </a:bodyPr>
          <a:lstStyle/>
          <a:p>
            <a:pPr>
              <a:buNone/>
            </a:pPr>
            <a:r>
              <a:rPr lang="ru-RU" sz="4400" dirty="0" smtClean="0">
                <a:solidFill>
                  <a:srgbClr val="7030A0"/>
                </a:solidFill>
              </a:rPr>
              <a:t>Задачи</a:t>
            </a:r>
          </a:p>
          <a:p>
            <a:r>
              <a:rPr lang="ru-RU" sz="2800" dirty="0" smtClean="0">
                <a:solidFill>
                  <a:srgbClr val="002060"/>
                </a:solidFill>
              </a:rPr>
              <a:t>Обогащать сенсорный опыт детей в ходе предметно-игровой деятельности</a:t>
            </a:r>
          </a:p>
          <a:p>
            <a:r>
              <a:rPr lang="ru-RU" sz="2800" dirty="0" smtClean="0">
                <a:solidFill>
                  <a:srgbClr val="002060"/>
                </a:solidFill>
              </a:rPr>
              <a:t>Развивать умение группировать и сравнивать предметы в соответствии с образцом </a:t>
            </a:r>
          </a:p>
          <a:p>
            <a:r>
              <a:rPr lang="ru-RU" sz="2800" dirty="0" smtClean="0">
                <a:solidFill>
                  <a:srgbClr val="002060"/>
                </a:solidFill>
              </a:rPr>
              <a:t>Формировать представление о сенсорных эталонах(цвет, форма, величина и т.д.)</a:t>
            </a:r>
          </a:p>
          <a:p>
            <a:r>
              <a:rPr lang="ru-RU" sz="2800" dirty="0" smtClean="0">
                <a:solidFill>
                  <a:srgbClr val="002060"/>
                </a:solidFill>
              </a:rPr>
              <a:t>Развивать и совершенствовать у детей все виды восприятия, обогащать их чувственный опыт</a:t>
            </a:r>
          </a:p>
          <a:p>
            <a:r>
              <a:rPr lang="ru-RU" sz="2800" dirty="0" smtClean="0">
                <a:solidFill>
                  <a:srgbClr val="002060"/>
                </a:solidFill>
              </a:rPr>
              <a:t>Приобщать родителей к созданию развивающей среды, повышать уровень знаний у родителей по сенсорному развитию и воспитанию детей</a:t>
            </a:r>
            <a:endParaRPr lang="ru-RU" sz="4400" dirty="0">
              <a:solidFill>
                <a:srgbClr val="002060"/>
              </a:solidFill>
            </a:endParaRPr>
          </a:p>
        </p:txBody>
      </p:sp>
    </p:spTree>
  </p:cSld>
  <p:clrMapOvr>
    <a:masterClrMapping/>
  </p:clrMapOvr>
  <p:transition>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838200"/>
            <a:ext cx="8153400" cy="1886712"/>
          </a:xfrm>
        </p:spPr>
        <p:txBody>
          <a:bodyPr>
            <a:noAutofit/>
          </a:bodyPr>
          <a:lstStyle/>
          <a:p>
            <a:pPr fontAlgn="base"/>
            <a:r>
              <a:rPr lang="ru-RU" sz="2400" i="1" dirty="0" smtClean="0">
                <a:solidFill>
                  <a:srgbClr val="002060"/>
                </a:solidFill>
              </a:rPr>
              <a:t>Сенсорное развитие — это развитие восприятий, представлений об объектах, явлениях и предметах окружающего мира.</a:t>
            </a:r>
            <a:r>
              <a:rPr lang="ru-RU" sz="2400" dirty="0" smtClean="0">
                <a:solidFill>
                  <a:srgbClr val="002060"/>
                </a:solidFill>
              </a:rPr>
              <a:t/>
            </a:r>
            <a:br>
              <a:rPr lang="ru-RU" sz="2400" dirty="0" smtClean="0">
                <a:solidFill>
                  <a:srgbClr val="002060"/>
                </a:solidFill>
              </a:rPr>
            </a:br>
            <a:r>
              <a:rPr lang="ru-RU" sz="2400" i="1" dirty="0" smtClean="0">
                <a:solidFill>
                  <a:srgbClr val="002060"/>
                </a:solidFill>
              </a:rPr>
              <a:t>Существует пять сенсорных систем, с помощью которых человек познает мир: зрение, слух, осязание, обоняние, вкус.</a:t>
            </a:r>
            <a:r>
              <a:rPr lang="ru-RU" sz="2400" dirty="0" smtClean="0">
                <a:solidFill>
                  <a:srgbClr val="002060"/>
                </a:solidFill>
              </a:rPr>
              <a:t/>
            </a:r>
            <a:br>
              <a:rPr lang="ru-RU" sz="2400" dirty="0" smtClean="0">
                <a:solidFill>
                  <a:srgbClr val="002060"/>
                </a:solidFill>
              </a:rPr>
            </a:br>
            <a:endParaRPr lang="ru-RU" sz="2400" dirty="0">
              <a:solidFill>
                <a:srgbClr val="002060"/>
              </a:solidFill>
            </a:endParaRPr>
          </a:p>
        </p:txBody>
      </p:sp>
      <p:pic>
        <p:nvPicPr>
          <p:cNvPr id="20482" name="Picture 2" descr="C:\Users\65\Downloads\f_4a9285718a0cc.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2209800" y="2667000"/>
            <a:ext cx="4419600" cy="3657600"/>
          </a:xfrm>
          <a:prstGeom prst="rect">
            <a:avLst/>
          </a:prstGeom>
          <a:noFill/>
        </p:spPr>
      </p:pic>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title"/>
          </p:nvPr>
        </p:nvSpPr>
        <p:spPr/>
        <p:txBody>
          <a:bodyPr>
            <a:normAutofit fontScale="90000"/>
          </a:bodyPr>
          <a:lstStyle/>
          <a:p>
            <a:r>
              <a:rPr lang="ru-RU" sz="2800" dirty="0" smtClean="0">
                <a:solidFill>
                  <a:srgbClr val="002060"/>
                </a:solidFill>
              </a:rPr>
              <a:t>«Расскажи – и я забуду,</a:t>
            </a:r>
            <a:br>
              <a:rPr lang="ru-RU" sz="2800" dirty="0" smtClean="0">
                <a:solidFill>
                  <a:srgbClr val="002060"/>
                </a:solidFill>
              </a:rPr>
            </a:br>
            <a:r>
              <a:rPr lang="ru-RU" sz="2800" dirty="0" smtClean="0">
                <a:solidFill>
                  <a:srgbClr val="002060"/>
                </a:solidFill>
              </a:rPr>
              <a:t>покажи – и я запомню,</a:t>
            </a:r>
            <a:br>
              <a:rPr lang="ru-RU" sz="2800" dirty="0" smtClean="0">
                <a:solidFill>
                  <a:srgbClr val="002060"/>
                </a:solidFill>
              </a:rPr>
            </a:br>
            <a:r>
              <a:rPr lang="ru-RU" sz="2800" dirty="0" smtClean="0">
                <a:solidFill>
                  <a:srgbClr val="002060"/>
                </a:solidFill>
              </a:rPr>
              <a:t>дай попробовать – и я пойму»</a:t>
            </a:r>
            <a:br>
              <a:rPr lang="ru-RU" sz="2800" dirty="0" smtClean="0">
                <a:solidFill>
                  <a:srgbClr val="002060"/>
                </a:solidFill>
              </a:rPr>
            </a:br>
            <a:endParaRPr lang="ru-RU" sz="2700" dirty="0" smtClean="0">
              <a:solidFill>
                <a:srgbClr val="002060"/>
              </a:solidFill>
            </a:endParaRPr>
          </a:p>
        </p:txBody>
      </p:sp>
      <p:pic>
        <p:nvPicPr>
          <p:cNvPr id="8" name="Объект 7" descr="http://images.myshared.ru/5/368310/slide_2.jpg"/>
          <p:cNvPicPr>
            <a:picLocks noGrp="1"/>
          </p:cNvPicPr>
          <p:nvPr>
            <p:ph idx="1"/>
          </p:nvPr>
        </p:nvPicPr>
        <p:blipFill>
          <a:blip r:embed="rId2" cstate="email">
            <a:extLst>
              <a:ext uri="{28A0092B-C50C-407E-A947-70E740481C1C}">
                <a14:useLocalDpi xmlns:a14="http://schemas.microsoft.com/office/drawing/2010/main"/>
              </a:ext>
            </a:extLst>
          </a:blip>
          <a:stretch>
            <a:fillRect/>
          </a:stretch>
        </p:blipFill>
        <p:spPr bwMode="auto">
          <a:xfrm>
            <a:off x="1676400" y="2057400"/>
            <a:ext cx="5852583" cy="4389437"/>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i="1" dirty="0" smtClean="0">
                <a:solidFill>
                  <a:srgbClr val="7030A0"/>
                </a:solidFill>
              </a:rPr>
              <a:t>            Ведущая педагогическая идея</a:t>
            </a:r>
            <a:br>
              <a:rPr lang="ru-RU" sz="3200" b="1" i="1" dirty="0" smtClean="0">
                <a:solidFill>
                  <a:srgbClr val="7030A0"/>
                </a:solidFill>
              </a:rPr>
            </a:br>
            <a:endParaRPr lang="ru-RU" sz="3200" b="1" i="1" dirty="0">
              <a:solidFill>
                <a:srgbClr val="7030A0"/>
              </a:solidFill>
            </a:endParaRPr>
          </a:p>
        </p:txBody>
      </p:sp>
      <p:sp>
        <p:nvSpPr>
          <p:cNvPr id="3" name="Содержимое 2"/>
          <p:cNvSpPr>
            <a:spLocks noGrp="1"/>
          </p:cNvSpPr>
          <p:nvPr>
            <p:ph idx="1"/>
          </p:nvPr>
        </p:nvSpPr>
        <p:spPr/>
        <p:txBody>
          <a:bodyPr>
            <a:normAutofit fontScale="92500" lnSpcReduction="10000"/>
          </a:bodyPr>
          <a:lstStyle/>
          <a:p>
            <a:r>
              <a:rPr lang="ru-RU" dirty="0" smtClean="0">
                <a:solidFill>
                  <a:srgbClr val="002060"/>
                </a:solidFill>
              </a:rPr>
              <a:t>Играя, ребенок учится осязанию, восприятию и усваивает все сенсорные эталоны; </a:t>
            </a:r>
          </a:p>
          <a:p>
            <a:r>
              <a:rPr lang="ru-RU" dirty="0" smtClean="0">
                <a:solidFill>
                  <a:srgbClr val="002060"/>
                </a:solidFill>
              </a:rPr>
              <a:t>учится сопоставлять, сравнивать, устанавливать закономерности, принимать самостоятельное решение;</a:t>
            </a:r>
          </a:p>
          <a:p>
            <a:r>
              <a:rPr lang="ru-RU" dirty="0" smtClean="0">
                <a:solidFill>
                  <a:srgbClr val="002060"/>
                </a:solidFill>
              </a:rPr>
              <a:t>развивается и познает мир;</a:t>
            </a:r>
          </a:p>
          <a:p>
            <a:r>
              <a:rPr lang="ru-RU" dirty="0" smtClean="0">
                <a:solidFill>
                  <a:srgbClr val="002060"/>
                </a:solidFill>
              </a:rPr>
              <a:t>Мы предлагаем детям цветную мозаику разных размеров, веселые шнурки для ловких рук, забавные прищепки; игры с цветными пробками и закручивающими предметами;  </a:t>
            </a:r>
            <a:r>
              <a:rPr lang="ru-RU" dirty="0" err="1" smtClean="0">
                <a:solidFill>
                  <a:srgbClr val="002060"/>
                </a:solidFill>
              </a:rPr>
              <a:t>пазлы</a:t>
            </a:r>
            <a:r>
              <a:rPr lang="ru-RU" dirty="0">
                <a:solidFill>
                  <a:srgbClr val="002060"/>
                </a:solidFill>
              </a:rPr>
              <a:t>;</a:t>
            </a:r>
            <a:r>
              <a:rPr lang="ru-RU" dirty="0" smtClean="0">
                <a:solidFill>
                  <a:srgbClr val="002060"/>
                </a:solidFill>
              </a:rPr>
              <a:t> игры «Чудесный мешочек», «Найди пару», «Угадай на слух», «От большего  к меньшему», «Разноцветные вагончики»  и т. д.</a:t>
            </a:r>
          </a:p>
          <a:p>
            <a:endParaRPr lang="ru-RU" dirty="0"/>
          </a:p>
        </p:txBody>
      </p:sp>
    </p:spTree>
  </p:cSld>
  <p:clrMapOvr>
    <a:masterClrMapping/>
  </p:clrMapOvr>
  <p:transition>
    <p:wheel spokes="3"/>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Администратор\Рабочий стол\Занятия для детей\Моя аттестация 2\План саморазвития сенсорное развитие детей мл.дошк.возраста\Фото\20180405_094724-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09600" y="228600"/>
            <a:ext cx="3055957" cy="337220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1027" name="Picture 3" descr="C:\Documents and Settings\Администратор\Рабочий стол\Занятия для детей\Моя аттестация 2\План саморазвития сенсорное развитие детей мл.дошк.возраста\Фото\20180328_161626-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600200" y="3395470"/>
            <a:ext cx="2594903" cy="330722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1028" name="Picture 4" descr="C:\Documents and Settings\Администратор\Рабочий стол\Занятия для детей\Моя аттестация 2\План саморазвития сенсорное развитие детей мл.дошк.возраста\Фото\20180328_160906-1.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867400" y="228600"/>
            <a:ext cx="2676999" cy="375596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1029" name="Picture 5" descr="C:\Documents and Settings\Администратор\Рабочий стол\Занятия для детей\Моя аттестация 2\План саморазвития сенсорное развитие детей мл.дошк.возраста\Фото\20180322_165536-1-1.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648200" y="3395471"/>
            <a:ext cx="2143474" cy="330722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cSld>
  <p:clrMapOvr>
    <a:masterClrMapping/>
  </p:clrMapOvr>
  <p:transition>
    <p:split orient="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Администратор\Рабочий стол\Занятия для детей\Моя аттестация 2\План саморазвития сенсорное развитие детей мл.дошк.возраста\Фото\20180326_164001-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77952" y="229543"/>
            <a:ext cx="2537779" cy="29718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2051" name="Picture 3" descr="C:\Documents and Settings\Администратор\Рабочий стол\Занятия для детей\Моя аттестация 2\План саморазвития сенсорное развитие детей мл.дошк.возраста\Фото\20180323_074516-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81000" y="3581400"/>
            <a:ext cx="3054350" cy="291465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2052" name="Picture 4" descr="C:\Documents and Settings\Администратор\Рабочий стол\Занятия для детей\Моя аттестация 2\План саморазвития сенсорное развитие детей мл.дошк.возраста\Фото\20180322_164659-1.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152880" y="229543"/>
            <a:ext cx="3521708" cy="304705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2054" name="Picture 6" descr="C:\Documents and Settings\Администратор\Рабочий стол\Занятия для детей\Моя аттестация\Фото Непоседы\Сенсорика\20171010_093342.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052788" y="3810000"/>
            <a:ext cx="3721891" cy="254448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pic>
        <p:nvPicPr>
          <p:cNvPr id="2053" name="Picture 5" descr="C:\Documents and Settings\Администратор\Рабочий стол\Занятия для детей\Моя аттестация\Фото Непоседы\Сенсорика\20171017_091907.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276600" y="2077819"/>
            <a:ext cx="2238596" cy="32018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b="1" dirty="0" smtClean="0"/>
              <a:t>Сенсорное воспитание осуществляется  через разные формы работы</a:t>
            </a:r>
            <a:r>
              <a:rPr lang="ru-RU" sz="3600" dirty="0" smtClean="0"/>
              <a:t> :</a:t>
            </a:r>
            <a:br>
              <a:rPr lang="ru-RU" sz="3600" dirty="0" smtClean="0"/>
            </a:br>
            <a:endParaRPr lang="ru-RU" sz="3600" dirty="0"/>
          </a:p>
        </p:txBody>
      </p:sp>
      <p:sp>
        <p:nvSpPr>
          <p:cNvPr id="3" name="Содержимое 2"/>
          <p:cNvSpPr>
            <a:spLocks noGrp="1"/>
          </p:cNvSpPr>
          <p:nvPr>
            <p:ph idx="1"/>
          </p:nvPr>
        </p:nvSpPr>
        <p:spPr>
          <a:xfrm>
            <a:off x="457200" y="1935480"/>
            <a:ext cx="4724400" cy="4389120"/>
          </a:xfrm>
        </p:spPr>
        <p:txBody>
          <a:bodyPr>
            <a:normAutofit lnSpcReduction="10000"/>
          </a:bodyPr>
          <a:lstStyle/>
          <a:p>
            <a:r>
              <a:rPr lang="ru-RU" dirty="0" smtClean="0">
                <a:solidFill>
                  <a:srgbClr val="002060"/>
                </a:solidFill>
              </a:rPr>
              <a:t>Непосредственно образовательную деятельность</a:t>
            </a:r>
          </a:p>
          <a:p>
            <a:r>
              <a:rPr lang="ru-RU" dirty="0" smtClean="0">
                <a:solidFill>
                  <a:srgbClr val="002060"/>
                </a:solidFill>
              </a:rPr>
              <a:t>Игры –экспериментирования</a:t>
            </a:r>
          </a:p>
          <a:p>
            <a:r>
              <a:rPr lang="ru-RU" dirty="0" smtClean="0">
                <a:solidFill>
                  <a:srgbClr val="002060"/>
                </a:solidFill>
              </a:rPr>
              <a:t> Художественное творчество</a:t>
            </a:r>
          </a:p>
          <a:p>
            <a:r>
              <a:rPr lang="ru-RU" dirty="0" smtClean="0">
                <a:solidFill>
                  <a:srgbClr val="002060"/>
                </a:solidFill>
              </a:rPr>
              <a:t> Наблюдение</a:t>
            </a:r>
          </a:p>
          <a:p>
            <a:r>
              <a:rPr lang="ru-RU" dirty="0" smtClean="0">
                <a:solidFill>
                  <a:srgbClr val="002060"/>
                </a:solidFill>
              </a:rPr>
              <a:t> Дидактические игры </a:t>
            </a:r>
            <a:r>
              <a:rPr lang="ru-RU" dirty="0" smtClean="0"/>
              <a:t/>
            </a:r>
            <a:br>
              <a:rPr lang="ru-RU" dirty="0" smtClean="0"/>
            </a:br>
            <a:r>
              <a:rPr lang="ru-RU" dirty="0" smtClean="0"/>
              <a:t/>
            </a:r>
            <a:br>
              <a:rPr lang="ru-RU" dirty="0" smtClean="0"/>
            </a:br>
            <a:endParaRPr lang="ru-RU" dirty="0"/>
          </a:p>
        </p:txBody>
      </p:sp>
      <p:pic>
        <p:nvPicPr>
          <p:cNvPr id="3074" name="Picture 2" descr="C:\Documents and Settings\Администратор\Рабочий стол\Занятия для детей\Моя аттестация 2\План саморазвития сенсорное развитие детей мл.дошк.возраста\Фото\20180326_120157-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814082" y="1600200"/>
            <a:ext cx="3821364" cy="476421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28600"/>
            <a:ext cx="8229600" cy="1143000"/>
          </a:xfrm>
        </p:spPr>
        <p:txBody>
          <a:bodyPr>
            <a:normAutofit/>
          </a:bodyPr>
          <a:lstStyle/>
          <a:p>
            <a:r>
              <a:rPr lang="ru-RU" sz="4400" b="1" dirty="0" smtClean="0"/>
              <a:t>        Работа с родителями</a:t>
            </a:r>
            <a:endParaRPr lang="ru-RU" sz="4400" dirty="0"/>
          </a:p>
        </p:txBody>
      </p:sp>
      <p:sp>
        <p:nvSpPr>
          <p:cNvPr id="3" name="Содержимое 2"/>
          <p:cNvSpPr>
            <a:spLocks noGrp="1"/>
          </p:cNvSpPr>
          <p:nvPr>
            <p:ph idx="1"/>
          </p:nvPr>
        </p:nvSpPr>
        <p:spPr>
          <a:xfrm>
            <a:off x="457200" y="1371600"/>
            <a:ext cx="8229600" cy="4800600"/>
          </a:xfrm>
        </p:spPr>
        <p:txBody>
          <a:bodyPr>
            <a:normAutofit/>
          </a:bodyPr>
          <a:lstStyle/>
          <a:p>
            <a:pPr>
              <a:buNone/>
            </a:pPr>
            <a:r>
              <a:rPr lang="ru-RU" dirty="0" smtClean="0"/>
              <a:t>  	</a:t>
            </a:r>
            <a:r>
              <a:rPr lang="ru-RU" sz="2000" dirty="0" smtClean="0"/>
              <a:t>Важнейшими условиями успешного сенсорного развития является общее психофизическое благополучие ребенка и педагогическая грамотность, как воспитателя, так и родителей.</a:t>
            </a:r>
          </a:p>
          <a:p>
            <a:pPr>
              <a:buNone/>
            </a:pPr>
            <a:r>
              <a:rPr lang="ru-RU" sz="2000" dirty="0" smtClean="0"/>
              <a:t>   	Необходимо взаимодействовать  с семьей, используя разнообразные методы и формы работы:</a:t>
            </a:r>
          </a:p>
          <a:p>
            <a:pPr>
              <a:buNone/>
            </a:pPr>
            <a:r>
              <a:rPr lang="en-US" b="1" dirty="0" smtClean="0"/>
              <a:t>-</a:t>
            </a:r>
            <a:r>
              <a:rPr lang="ru-RU" b="1" dirty="0" smtClean="0"/>
              <a:t>  беседа</a:t>
            </a:r>
          </a:p>
          <a:p>
            <a:pPr>
              <a:buFontTx/>
              <a:buChar char="-"/>
            </a:pPr>
            <a:r>
              <a:rPr lang="ru-RU" b="1" dirty="0" smtClean="0"/>
              <a:t>консультации</a:t>
            </a:r>
          </a:p>
          <a:p>
            <a:pPr>
              <a:buFontTx/>
              <a:buChar char="-"/>
            </a:pPr>
            <a:r>
              <a:rPr lang="ru-RU" b="1" dirty="0" smtClean="0"/>
              <a:t>родительское собрание</a:t>
            </a:r>
            <a:r>
              <a:rPr lang="ru-RU" dirty="0" smtClean="0"/>
              <a:t> </a:t>
            </a:r>
          </a:p>
          <a:p>
            <a:pPr>
              <a:buFontTx/>
              <a:buChar char="-"/>
            </a:pPr>
            <a:r>
              <a:rPr lang="ru-RU" b="1" dirty="0" smtClean="0"/>
              <a:t>анкетирование</a:t>
            </a:r>
          </a:p>
          <a:p>
            <a:pPr>
              <a:buFontTx/>
              <a:buChar char="-"/>
            </a:pPr>
            <a:r>
              <a:rPr lang="ru-RU" b="1" dirty="0" smtClean="0"/>
              <a:t>стенды</a:t>
            </a:r>
            <a:r>
              <a:rPr lang="ru-RU" dirty="0" smtClean="0"/>
              <a:t> (уголок родителей) </a:t>
            </a:r>
          </a:p>
          <a:p>
            <a:pPr>
              <a:buFontTx/>
              <a:buChar char="-"/>
            </a:pPr>
            <a:endParaRPr lang="ru-RU" b="1" dirty="0" smtClean="0"/>
          </a:p>
          <a:p>
            <a:pPr>
              <a:buFontTx/>
              <a:buChar char="-"/>
            </a:pPr>
            <a:endParaRPr lang="ru-RU" dirty="0" smtClean="0"/>
          </a:p>
          <a:p>
            <a:endParaRPr lang="ru-RU" dirty="0"/>
          </a:p>
        </p:txBody>
      </p:sp>
      <p:pic>
        <p:nvPicPr>
          <p:cNvPr id="4098" name="Picture 2" descr="C:\Documents and Settings\Администратор\Рабочий стол\Занятия для детей\Моя аттестация 2\Пуговицы\Фото пуговицы\20180327_113839-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943600" y="2895600"/>
            <a:ext cx="2457422" cy="363527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ransition>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227</TotalTime>
  <Words>226</Words>
  <Application>Microsoft Office PowerPoint</Application>
  <PresentationFormat>Экран (4:3)</PresentationFormat>
  <Paragraphs>40</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Поток</vt:lpstr>
      <vt:lpstr>«СЕНСОРНОЕ РАЗВИТИЕ ДЕТЕЙ  МЛАДШЕГО ДОШКОЛЬНОГО ВОЗРАСТА»</vt:lpstr>
      <vt:lpstr>Цель Развитие сенсорных способностей у детей младшего возраста</vt:lpstr>
      <vt:lpstr>Сенсорное развитие — это развитие восприятий, представлений об объектах, явлениях и предметах окружающего мира. Существует пять сенсорных систем, с помощью которых человек познает мир: зрение, слух, осязание, обоняние, вкус. </vt:lpstr>
      <vt:lpstr>«Расскажи – и я забуду, покажи – и я запомню, дай попробовать – и я пойму» </vt:lpstr>
      <vt:lpstr>            Ведущая педагогическая идея </vt:lpstr>
      <vt:lpstr>Презентация PowerPoint</vt:lpstr>
      <vt:lpstr>Презентация PowerPoint</vt:lpstr>
      <vt:lpstr>Сенсорное воспитание осуществляется  через разные формы работы : </vt:lpstr>
      <vt:lpstr>        Работа с родителями</vt:lpstr>
      <vt:lpstr> Значение сенсорного развития в раннем и дошкольном возрасте трудно переоценить. Именно этот возраст наиболее благоприятен для совершенствования деятельности органов чувств, накопления представлений об окружающем мире. Сенсорное воспитание, направленное на обеспечение полноценного сенсорного развития, является одной из основных сторон дошкольного воспитания.</vt:lpstr>
      <vt:lpstr>        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«СЕНСОРНОЕ РАЗВИТИЕ ДЕТЕЙ  МЛАДШЕГО ДОШКОЛЬНОГО ВОЗРАСТА»</dc:title>
  <dc:creator>65</dc:creator>
  <cp:lastModifiedBy>Admin</cp:lastModifiedBy>
  <cp:revision>40</cp:revision>
  <dcterms:created xsi:type="dcterms:W3CDTF">2016-10-05T10:36:04Z</dcterms:created>
  <dcterms:modified xsi:type="dcterms:W3CDTF">2018-12-19T14:41:29Z</dcterms:modified>
</cp:coreProperties>
</file>