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23"/>
  </p:notesMasterIdLst>
  <p:sldIdLst>
    <p:sldId id="256" r:id="rId2"/>
    <p:sldId id="263" r:id="rId3"/>
    <p:sldId id="261" r:id="rId4"/>
    <p:sldId id="278" r:id="rId5"/>
    <p:sldId id="279" r:id="rId6"/>
    <p:sldId id="280" r:id="rId7"/>
    <p:sldId id="281" r:id="rId8"/>
    <p:sldId id="274" r:id="rId9"/>
    <p:sldId id="275" r:id="rId10"/>
    <p:sldId id="276" r:id="rId11"/>
    <p:sldId id="277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92" r:id="rId20"/>
    <p:sldId id="290" r:id="rId21"/>
    <p:sldId id="291" r:id="rId22"/>
  </p:sldIdLst>
  <p:sldSz cx="9144000" cy="5143500" type="screen16x9"/>
  <p:notesSz cx="6858000" cy="9144000"/>
  <p:embeddedFontLst>
    <p:embeddedFont>
      <p:font typeface="Poppins" charset="0"/>
      <p:regular r:id="rId24"/>
      <p:bold r:id="rId25"/>
      <p:italic r:id="rId26"/>
      <p:boldItalic r:id="rId27"/>
    </p:embeddedFont>
    <p:embeddedFont>
      <p:font typeface="Poppins Light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487D361-0F6C-418D-B02D-28662BDB6874}">
  <a:tblStyle styleId="{0487D361-0F6C-418D-B02D-28662BDB687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909" autoAdjust="0"/>
  </p:normalViewPr>
  <p:slideViewPr>
    <p:cSldViewPr snapToGrid="0">
      <p:cViewPr varScale="1">
        <p:scale>
          <a:sx n="113" d="100"/>
          <a:sy n="113" d="100"/>
        </p:scale>
        <p:origin x="-562" y="-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92400" y="-407850"/>
            <a:ext cx="5959200" cy="5959200"/>
          </a:xfrm>
          <a:prstGeom prst="ellipse">
            <a:avLst/>
          </a:prstGeom>
          <a:solidFill>
            <a:srgbClr val="000000">
              <a:alpha val="26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501210" y="175873"/>
            <a:ext cx="2451351" cy="2451351"/>
            <a:chOff x="6680825" y="2549350"/>
            <a:chExt cx="1539600" cy="1539600"/>
          </a:xfrm>
        </p:grpSpPr>
        <p:sp>
          <p:nvSpPr>
            <p:cNvPr id="12" name="Google Shape;12;p2"/>
            <p:cNvSpPr/>
            <p:nvPr/>
          </p:nvSpPr>
          <p:spPr>
            <a:xfrm>
              <a:off x="6825669" y="2694194"/>
              <a:ext cx="1249800" cy="1249800"/>
            </a:xfrm>
            <a:prstGeom prst="ellipse">
              <a:avLst/>
            </a:prstGeom>
            <a:solidFill>
              <a:srgbClr val="000000">
                <a:alpha val="1882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6894850" y="2763375"/>
              <a:ext cx="1111200" cy="1111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6680825" y="2549350"/>
              <a:ext cx="1539600" cy="1539600"/>
            </a:xfrm>
            <a:prstGeom prst="donut">
              <a:avLst>
                <a:gd name="adj" fmla="val 495"/>
              </a:avLst>
            </a:prstGeom>
            <a:solidFill>
              <a:srgbClr val="000000">
                <a:alpha val="653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" name="Google Shape;15;p2"/>
          <p:cNvGrpSpPr/>
          <p:nvPr/>
        </p:nvGrpSpPr>
        <p:grpSpPr>
          <a:xfrm>
            <a:off x="6427669" y="2502633"/>
            <a:ext cx="2324700" cy="2324700"/>
            <a:chOff x="-474900" y="321200"/>
            <a:chExt cx="2324700" cy="2324700"/>
          </a:xfrm>
        </p:grpSpPr>
        <p:sp>
          <p:nvSpPr>
            <p:cNvPr id="16" name="Google Shape;16;p2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2211600" y="1991850"/>
            <a:ext cx="4720800" cy="1159800"/>
          </a:xfrm>
          <a:prstGeom prst="rect">
            <a:avLst/>
          </a:prstGeom>
          <a:effectLst>
            <a:outerShdw blurRad="85725" dist="19050" dir="5400000" algn="bl" rotWithShape="0">
              <a:srgbClr val="000000">
                <a:alpha val="10000"/>
              </a:srgbClr>
            </a:outerShdw>
          </a:effectLst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5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" name="Google Shape;47;p5"/>
          <p:cNvGrpSpPr/>
          <p:nvPr/>
        </p:nvGrpSpPr>
        <p:grpSpPr>
          <a:xfrm>
            <a:off x="-442731" y="337284"/>
            <a:ext cx="2324700" cy="2324700"/>
            <a:chOff x="-474900" y="321200"/>
            <a:chExt cx="2324700" cy="2324700"/>
          </a:xfrm>
        </p:grpSpPr>
        <p:sp>
          <p:nvSpPr>
            <p:cNvPr id="48" name="Google Shape;48;p5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5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5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46080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￮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￮"/>
              <a:defRPr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56" name="Google Shape;56;p5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7"/>
          <p:cNvGrpSpPr/>
          <p:nvPr/>
        </p:nvGrpSpPr>
        <p:grpSpPr>
          <a:xfrm>
            <a:off x="-442731" y="337284"/>
            <a:ext cx="2324700" cy="2324700"/>
            <a:chOff x="-474900" y="321200"/>
            <a:chExt cx="2324700" cy="2324700"/>
          </a:xfrm>
        </p:grpSpPr>
        <p:sp>
          <p:nvSpPr>
            <p:cNvPr id="71" name="Google Shape;71;p7"/>
            <p:cNvSpPr/>
            <p:nvPr/>
          </p:nvSpPr>
          <p:spPr>
            <a:xfrm>
              <a:off x="-474900" y="321200"/>
              <a:ext cx="2324700" cy="23247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7"/>
            <p:cNvSpPr/>
            <p:nvPr/>
          </p:nvSpPr>
          <p:spPr>
            <a:xfrm>
              <a:off x="120725" y="916825"/>
              <a:ext cx="1133400" cy="11334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7"/>
            <p:cNvSpPr/>
            <p:nvPr/>
          </p:nvSpPr>
          <p:spPr>
            <a:xfrm>
              <a:off x="-137125" y="658975"/>
              <a:ext cx="1649100" cy="16491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7"/>
            <p:cNvSpPr/>
            <p:nvPr/>
          </p:nvSpPr>
          <p:spPr>
            <a:xfrm>
              <a:off x="313650" y="1109750"/>
              <a:ext cx="747600" cy="747600"/>
            </a:xfrm>
            <a:prstGeom prst="ellipse">
              <a:avLst/>
            </a:prstGeom>
            <a:noFill/>
            <a:ln w="9525" cap="flat" cmpd="sng">
              <a:solidFill>
                <a:srgbClr val="E8E8E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Google Shape;75;p7"/>
          <p:cNvSpPr/>
          <p:nvPr/>
        </p:nvSpPr>
        <p:spPr>
          <a:xfrm>
            <a:off x="8556000" y="4576450"/>
            <a:ext cx="435600" cy="435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7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22368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￮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8" name="Google Shape;78;p7"/>
          <p:cNvSpPr txBox="1">
            <a:spLocks noGrp="1"/>
          </p:cNvSpPr>
          <p:nvPr>
            <p:ph type="body" idx="2"/>
          </p:nvPr>
        </p:nvSpPr>
        <p:spPr>
          <a:xfrm>
            <a:off x="3440857" y="1958050"/>
            <a:ext cx="2236800" cy="2618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￮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￮"/>
              <a:defRPr sz="14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9" name="Google Shape;79;p7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80" name="Google Shape;80;p7"/>
          <p:cNvSpPr/>
          <p:nvPr/>
        </p:nvSpPr>
        <p:spPr>
          <a:xfrm>
            <a:off x="6081700" y="764000"/>
            <a:ext cx="3615600" cy="3615600"/>
          </a:xfrm>
          <a:prstGeom prst="ellipse">
            <a:avLst/>
          </a:prstGeom>
          <a:noFill/>
          <a:ln w="9525" cap="flat" cmpd="sng">
            <a:solidFill>
              <a:srgbClr val="E8E8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7"/>
          <p:cNvSpPr/>
          <p:nvPr/>
        </p:nvSpPr>
        <p:spPr>
          <a:xfrm>
            <a:off x="6272900" y="955200"/>
            <a:ext cx="3233100" cy="3233100"/>
          </a:xfrm>
          <a:prstGeom prst="ellipse">
            <a:avLst/>
          </a:prstGeom>
          <a:solidFill>
            <a:srgbClr val="000000">
              <a:alpha val="653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algn="ctr">
              <a:buNone/>
              <a:defRPr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57200" y="1166125"/>
            <a:ext cx="5220300" cy="6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oppins"/>
              <a:buNone/>
              <a:defRPr sz="3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1069625" y="1958050"/>
            <a:ext cx="4608300" cy="26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￮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●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○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600"/>
              <a:buFont typeface="Poppins Light"/>
              <a:buChar char="■"/>
              <a:defRPr sz="160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3" r:id="rId3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>
            <a:spLocks noGrp="1"/>
          </p:cNvSpPr>
          <p:nvPr>
            <p:ph type="ctrTitle"/>
          </p:nvPr>
        </p:nvSpPr>
        <p:spPr>
          <a:xfrm>
            <a:off x="2211599" y="985525"/>
            <a:ext cx="5654929" cy="263635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ru-RU" sz="3200" dirty="0" smtClean="0"/>
              <a:t>Применение современных </a:t>
            </a:r>
            <a:r>
              <a:rPr lang="ru-RU" sz="3200" dirty="0" err="1" smtClean="0"/>
              <a:t>ассистивных</a:t>
            </a:r>
            <a:r>
              <a:rPr lang="ru-RU" sz="3200" dirty="0" smtClean="0"/>
              <a:t> технологий в профессиональном образовании и последующем трудоустройстве лиц с инвалидностью</a:t>
            </a:r>
            <a:br>
              <a:rPr lang="ru-RU" sz="3200" dirty="0" smtClean="0"/>
            </a:br>
            <a:endParaRPr sz="3200" dirty="0"/>
          </a:p>
        </p:txBody>
      </p:sp>
      <p:grpSp>
        <p:nvGrpSpPr>
          <p:cNvPr id="142" name="Google Shape;142;p14"/>
          <p:cNvGrpSpPr/>
          <p:nvPr/>
        </p:nvGrpSpPr>
        <p:grpSpPr>
          <a:xfrm>
            <a:off x="1311079" y="985525"/>
            <a:ext cx="832106" cy="832102"/>
            <a:chOff x="1923675" y="1633650"/>
            <a:chExt cx="436000" cy="435975"/>
          </a:xfrm>
        </p:grpSpPr>
        <p:sp>
          <p:nvSpPr>
            <p:cNvPr id="143" name="Google Shape;143;p14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l" t="t" r="r" b="b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4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4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l" t="t" r="r" b="b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4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4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l" t="t" r="r" b="b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4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l" t="t" r="r" b="b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2930" y="1371600"/>
            <a:ext cx="5566410" cy="320485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Для студентов с нарушениями слуха:</a:t>
            </a:r>
          </a:p>
          <a:p>
            <a:r>
              <a:rPr lang="ru-RU" dirty="0" smtClean="0"/>
              <a:t>слуховые аппараты, </a:t>
            </a:r>
          </a:p>
          <a:p>
            <a:r>
              <a:rPr lang="ru-RU" dirty="0" err="1" smtClean="0"/>
              <a:t>кохлеарные</a:t>
            </a:r>
            <a:r>
              <a:rPr lang="ru-RU" dirty="0" smtClean="0"/>
              <a:t> </a:t>
            </a:r>
            <a:r>
              <a:rPr lang="ru-RU" dirty="0" err="1" smtClean="0"/>
              <a:t>импланты</a:t>
            </a:r>
            <a:endParaRPr lang="ru-RU" dirty="0" smtClean="0"/>
          </a:p>
          <a:p>
            <a:r>
              <a:rPr lang="ru-RU" dirty="0" smtClean="0"/>
              <a:t>усилители звука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en"/>
          </a:p>
        </p:txBody>
      </p:sp>
      <p:pic>
        <p:nvPicPr>
          <p:cNvPr id="17410" name="Picture 2" descr="ÐÐ°ÑÑÐ¸Ð½ÐºÐ¸ Ð¿Ð¾ Ð·Ð°Ð¿ÑÐ¾ÑÑ ÐÐ¡Ð¡ÐÐ¡Ð¢ÐÐÐÐ«Ð ÐÐÐ¤ÐÐ ÐÐÐ¦ÐÐÐÐÐ-ÐÐÐÐÐ£ÐÐÐÐÐ¦ÐÐÐÐÐ«Ð Ð¢ÐÐ¥ÐÐÐÐÐÐÐ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3521" y="2468880"/>
            <a:ext cx="3793548" cy="2524435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92125" y="571500"/>
            <a:ext cx="6231404" cy="682625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400" dirty="0" smtClean="0"/>
              <a:t>Классификация </a:t>
            </a:r>
            <a:r>
              <a:rPr lang="ru-RU" sz="2400" dirty="0" err="1" smtClean="0"/>
              <a:t>ассистивных</a:t>
            </a:r>
            <a:r>
              <a:rPr lang="ru-RU" sz="2400" dirty="0" smtClean="0"/>
              <a:t> технологий 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2930" y="1371600"/>
            <a:ext cx="5566410" cy="320485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для лиц с нарушениями </a:t>
            </a:r>
            <a:r>
              <a:rPr lang="ru-RU" b="1" dirty="0" err="1" smtClean="0">
                <a:solidFill>
                  <a:srgbClr val="0070C0"/>
                </a:solidFill>
              </a:rPr>
              <a:t>опорно</a:t>
            </a:r>
            <a:r>
              <a:rPr lang="ru-RU" b="1" dirty="0" smtClean="0">
                <a:solidFill>
                  <a:srgbClr val="0070C0"/>
                </a:solidFill>
              </a:rPr>
              <a:t>- двигательного аппарата – </a:t>
            </a:r>
          </a:p>
          <a:p>
            <a:r>
              <a:rPr lang="ru-RU" dirty="0" smtClean="0"/>
              <a:t>отслеживание головы, </a:t>
            </a:r>
          </a:p>
          <a:p>
            <a:r>
              <a:rPr lang="ru-RU" dirty="0" smtClean="0"/>
              <a:t>направления глаз, </a:t>
            </a:r>
          </a:p>
          <a:p>
            <a:r>
              <a:rPr lang="ru-RU" dirty="0" smtClean="0"/>
              <a:t>ножные манипуляторы-мыши, </a:t>
            </a:r>
          </a:p>
          <a:p>
            <a:r>
              <a:rPr lang="ru-RU" dirty="0" smtClean="0"/>
              <a:t>устройства перелистывания книг, </a:t>
            </a:r>
          </a:p>
          <a:p>
            <a:r>
              <a:rPr lang="ru-RU" dirty="0" smtClean="0"/>
              <a:t>виртуальные клавиатуры.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en"/>
          </a:p>
        </p:txBody>
      </p:sp>
      <p:pic>
        <p:nvPicPr>
          <p:cNvPr id="5" name="Рисунок 4" descr="ÐÐ°ÑÑÐ¸Ð½ÐºÐ¸ Ð¿Ð¾ Ð·Ð°Ð¿ÑÐ¾ÑÑ ÐÐ¡Ð¡ÐÐ¡Ð¢ÐÐÐÐ«Ð ÐÐÐ¤ÐÐ ÐÐÐ¦ÐÐÐÐÐ-ÐÐÐÐÐ£ÐÐÐÐÐ¦ÐÐÐÐÐ«Ð Ð¢ÐÐ¥ÐÐÐÐÐÐÐ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75120" y="1706880"/>
            <a:ext cx="2468880" cy="1664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92124" y="571500"/>
            <a:ext cx="6507069" cy="682625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400" dirty="0" smtClean="0"/>
              <a:t>Классификация </a:t>
            </a:r>
            <a:r>
              <a:rPr lang="ru-RU" sz="2400" dirty="0" err="1" smtClean="0"/>
              <a:t>ассистивных</a:t>
            </a:r>
            <a:r>
              <a:rPr lang="ru-RU" sz="2400" dirty="0" smtClean="0"/>
              <a:t> технологий 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400315"/>
            <a:ext cx="6713444" cy="683100"/>
          </a:xfrm>
        </p:spPr>
        <p:txBody>
          <a:bodyPr/>
          <a:lstStyle/>
          <a:p>
            <a:r>
              <a:rPr lang="ru-RU" sz="2400" dirty="0" smtClean="0"/>
              <a:t>Категории вспомогательных технологий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2920" y="1122829"/>
            <a:ext cx="5174705" cy="345362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Инструменты, которые помогают в обучении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Инструменты, которые помогают справляться с ежедневными рутинными действиями 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Вспомогательные слуховые аппараты и устройства контроля внешних условий 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Вспомогательные слуховые аппараты и устройства контроля внешних условий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Компьютерный доступ и обучение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Инструменты контроля внешних условий</a:t>
            </a:r>
          </a:p>
          <a:p>
            <a:r>
              <a:rPr lang="ru-RU" dirty="0" smtClean="0"/>
              <a:t>Средства перемещения и др.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en"/>
          </a:p>
        </p:txBody>
      </p:sp>
      <p:pic>
        <p:nvPicPr>
          <p:cNvPr id="5" name="Рисунок 4" descr="ÐÐ°ÑÑÐ¸Ð½ÐºÐ¸ Ð¿Ð¾ Ð·Ð°Ð¿ÑÐ¾ÑÑ ÐÐ¡Ð¡ÐÐ¡Ð¢ÐÐÐÐ«Ð ÐÐÐ¤ÐÐ ÐÐÐ¦ÐÐÐÐÐ-ÐÐÐÐÐ£ÐÐÐÐÐ¦ÐÐÐÐÐ«Ð Ð¢ÐÐ¥ÐÐÐÐÐÐÐ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010" y="2023110"/>
            <a:ext cx="2967990" cy="2388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400315"/>
            <a:ext cx="6605868" cy="683100"/>
          </a:xfrm>
        </p:spPr>
        <p:txBody>
          <a:bodyPr/>
          <a:lstStyle/>
          <a:p>
            <a:r>
              <a:rPr lang="ru-RU" sz="2400" dirty="0" smtClean="0"/>
              <a:t>Категории вспомогательных технологий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2920" y="1360170"/>
            <a:ext cx="5174705" cy="3216280"/>
          </a:xfrm>
        </p:spPr>
        <p:txBody>
          <a:bodyPr/>
          <a:lstStyle/>
          <a:p>
            <a:endParaRPr lang="ru-RU" u="sng" dirty="0" smtClean="0"/>
          </a:p>
          <a:p>
            <a:r>
              <a:rPr lang="ru-RU" u="sng" dirty="0" smtClean="0"/>
              <a:t>Инструменты, которые помогают справляться с ежедневными рутинными действиями:</a:t>
            </a:r>
            <a:r>
              <a:rPr lang="ru-RU" dirty="0" smtClean="0"/>
              <a:t> </a:t>
            </a:r>
          </a:p>
          <a:p>
            <a:r>
              <a:rPr lang="ru-RU" dirty="0" smtClean="0"/>
              <a:t>чашки с большими ручками, миски с резиновыми подложками, ложки с утяжеленными ручками, крючки для застегивания пуговиц.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lang="en"/>
          </a:p>
        </p:txBody>
      </p:sp>
      <p:pic>
        <p:nvPicPr>
          <p:cNvPr id="5" name="Рисунок 4" descr="ÐÐ°ÑÑÐ¸Ð½ÐºÐ¸ Ð¿Ð¾ Ð·Ð°Ð¿ÑÐ¾ÑÑ ÐÐ¡Ð¡ÐÐ¡Ð¢ÐÐÐÐ«Ð ÐÐÐ¤ÐÐ ÐÐÐ¦ÐÐÐÐÐ-ÐÐÐÐÐ£ÐÐÐÐÐ¦ÐÐÐÐÐ«Ð Ð¢ÐÐ¥ÐÐÐÐÐÐÐ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120015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400315"/>
            <a:ext cx="6827744" cy="683100"/>
          </a:xfrm>
        </p:spPr>
        <p:txBody>
          <a:bodyPr/>
          <a:lstStyle/>
          <a:p>
            <a:r>
              <a:rPr lang="ru-RU" sz="2400" dirty="0" smtClean="0"/>
              <a:t>Категории вспомогательных технологий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2920" y="1360170"/>
            <a:ext cx="5174705" cy="3216280"/>
          </a:xfrm>
        </p:spPr>
        <p:txBody>
          <a:bodyPr/>
          <a:lstStyle/>
          <a:p>
            <a:endParaRPr lang="ru-RU" u="sng" dirty="0" smtClean="0"/>
          </a:p>
          <a:p>
            <a:r>
              <a:rPr lang="ru-RU" u="sng" dirty="0" smtClean="0"/>
              <a:t>Вспомогательные слуховые аппараты и устройства контроля внешних условий: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 lang="en"/>
          </a:p>
        </p:txBody>
      </p:sp>
      <p:pic>
        <p:nvPicPr>
          <p:cNvPr id="5" name="Google Shape;361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372150" y="1054450"/>
            <a:ext cx="3034500" cy="3034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400315"/>
            <a:ext cx="5220300" cy="683100"/>
          </a:xfrm>
        </p:spPr>
        <p:txBody>
          <a:bodyPr/>
          <a:lstStyle/>
          <a:p>
            <a:r>
              <a:rPr lang="ru-RU" sz="2400" dirty="0" smtClean="0"/>
              <a:t>Категории вспомогательных технологий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2920" y="1360170"/>
            <a:ext cx="5174705" cy="3216280"/>
          </a:xfrm>
        </p:spPr>
        <p:txBody>
          <a:bodyPr/>
          <a:lstStyle/>
          <a:p>
            <a:endParaRPr lang="ru-RU" u="sng" dirty="0" smtClean="0"/>
          </a:p>
          <a:p>
            <a:r>
              <a:rPr lang="ru-RU" u="sng" dirty="0" smtClean="0"/>
              <a:t>Инструменты дополнительной коммуникации: </a:t>
            </a:r>
          </a:p>
          <a:p>
            <a:r>
              <a:rPr lang="ru-RU" dirty="0" smtClean="0"/>
              <a:t>Электронные и неэлектронные устройства и программы, благодаря которым ученики с нарушениями речи имеют средство выражения и восприятия информации.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 lang="en"/>
          </a:p>
        </p:txBody>
      </p:sp>
      <p:pic>
        <p:nvPicPr>
          <p:cNvPr id="5" name="Google Shape;188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72150" y="1054450"/>
            <a:ext cx="3034500" cy="30345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400315"/>
            <a:ext cx="5220300" cy="683100"/>
          </a:xfrm>
        </p:spPr>
        <p:txBody>
          <a:bodyPr/>
          <a:lstStyle/>
          <a:p>
            <a:r>
              <a:rPr lang="ru-RU" sz="2400" dirty="0" smtClean="0"/>
              <a:t>Категории вспомогательных технологий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2920" y="1360170"/>
            <a:ext cx="5174705" cy="3216280"/>
          </a:xfrm>
        </p:spPr>
        <p:txBody>
          <a:bodyPr/>
          <a:lstStyle/>
          <a:p>
            <a:endParaRPr lang="ru-RU" u="sng" dirty="0" smtClean="0"/>
          </a:p>
          <a:p>
            <a:r>
              <a:rPr lang="ru-RU" u="sng" dirty="0" smtClean="0"/>
              <a:t>Компьютерный доступ и обучение: </a:t>
            </a:r>
          </a:p>
          <a:p>
            <a:r>
              <a:rPr lang="ru-RU" dirty="0" smtClean="0"/>
              <a:t>Устройства ввода и вывода, альтернативные устройства доступа, модифицированные или альтернативные клавиатуры, выключатели, специальные программы и другие устройства и программные решения, позволяющие ученику с ограниченными возможностями пользоваться компьютером.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 lang="en"/>
          </a:p>
        </p:txBody>
      </p:sp>
      <p:pic>
        <p:nvPicPr>
          <p:cNvPr id="5" name="Рисунок 4" descr="ÐÐ°ÑÑÐ¸Ð½ÐºÐ¸ Ð¿Ð¾ Ð·Ð°Ð¿ÑÐ¾ÑÑ ÐÐ¡Ð¡ÐÐ¡Ð¢ÐÐÐÐ«Ð ÐÐÐ¤ÐÐ ÐÐÐ¦ÐÐÐÐÐ-ÐÐÐÐÐ£ÐÐÐÐÐ¦ÐÐÐÐÐ«Ð Ð¢ÐÐ¥ÐÐÐÐÐÐÐ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120015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400315"/>
            <a:ext cx="5220300" cy="683100"/>
          </a:xfrm>
        </p:spPr>
        <p:txBody>
          <a:bodyPr/>
          <a:lstStyle/>
          <a:p>
            <a:r>
              <a:rPr lang="ru-RU" sz="2400" dirty="0" smtClean="0"/>
              <a:t>Категории вспомогательных технологий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2920" y="1360170"/>
            <a:ext cx="5174705" cy="3216280"/>
          </a:xfrm>
        </p:spPr>
        <p:txBody>
          <a:bodyPr/>
          <a:lstStyle/>
          <a:p>
            <a:endParaRPr lang="ru-RU" u="sng" dirty="0" smtClean="0"/>
          </a:p>
          <a:p>
            <a:r>
              <a:rPr lang="ru-RU" u="sng" dirty="0" smtClean="0"/>
              <a:t>Инструменты контроля внешних условий: </a:t>
            </a:r>
          </a:p>
          <a:p>
            <a:r>
              <a:rPr lang="ru-RU" dirty="0" smtClean="0"/>
              <a:t>Электронные и неэлектронные средства, например, выключатели, приборы контроля внешних условий и остальные инструменты, которые обеспечивают ученику с ограниченными возможностями максимальную независимость в процессе обучения.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 lang="en"/>
          </a:p>
        </p:txBody>
      </p:sp>
      <p:pic>
        <p:nvPicPr>
          <p:cNvPr id="5" name="Рисунок 4" descr="ÐÐ°ÑÑÐ¸Ð½ÐºÐ¸ Ð¿Ð¾ Ð·Ð°Ð¿ÑÐ¾ÑÑ Ð¸Ð½ÐºÐ»ÑÐ·Ð¸Ñ Ð¾Ð±Ð¾ÑÑÐ´Ð¾Ð²Ð°Ð½Ð¸Ð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1006" y="1578648"/>
            <a:ext cx="2882806" cy="2394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400315"/>
            <a:ext cx="5220300" cy="683100"/>
          </a:xfrm>
        </p:spPr>
        <p:txBody>
          <a:bodyPr/>
          <a:lstStyle/>
          <a:p>
            <a:r>
              <a:rPr lang="ru-RU" sz="2400" dirty="0" smtClean="0"/>
              <a:t>Категории вспомогательных технологий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2920" y="1360170"/>
            <a:ext cx="5174705" cy="3216280"/>
          </a:xfrm>
        </p:spPr>
        <p:txBody>
          <a:bodyPr/>
          <a:lstStyle/>
          <a:p>
            <a:endParaRPr lang="ru-RU" u="sng" dirty="0" smtClean="0"/>
          </a:p>
          <a:p>
            <a:r>
              <a:rPr lang="ru-RU" u="sng" dirty="0" smtClean="0"/>
              <a:t>Средства перемещения: </a:t>
            </a:r>
          </a:p>
          <a:p>
            <a:r>
              <a:rPr lang="ru-RU" dirty="0" smtClean="0"/>
              <a:t>Электронные и неэлектронные средства, </a:t>
            </a:r>
          </a:p>
          <a:p>
            <a:r>
              <a:rPr lang="ru-RU" dirty="0" smtClean="0"/>
              <a:t>например, инвалидные коляски</a:t>
            </a:r>
          </a:p>
          <a:p>
            <a:r>
              <a:rPr lang="ru-RU" dirty="0" smtClean="0"/>
              <a:t> (с ручным или электрическим приводом), </a:t>
            </a:r>
          </a:p>
          <a:p>
            <a:r>
              <a:rPr lang="ru-RU" dirty="0" smtClean="0"/>
              <a:t>ходунки, скутеры, предназначенные </a:t>
            </a:r>
          </a:p>
          <a:p>
            <a:r>
              <a:rPr lang="ru-RU" dirty="0" smtClean="0"/>
              <a:t>для личного перемещения.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 lang="en"/>
          </a:p>
        </p:txBody>
      </p:sp>
      <p:pic>
        <p:nvPicPr>
          <p:cNvPr id="5" name="Рисунок 4" descr="ÐÐ¾ÑÐ¾Ð¶ÐµÐµ Ð¸Ð·Ð¾Ð±ÑÐ°Ð¶ÐµÐ½Ð¸Ð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9541" y="1168828"/>
            <a:ext cx="3904783" cy="2993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400315"/>
            <a:ext cx="5220300" cy="683100"/>
          </a:xfrm>
        </p:spPr>
        <p:txBody>
          <a:bodyPr/>
          <a:lstStyle/>
          <a:p>
            <a:r>
              <a:rPr lang="ru-RU" sz="2400" dirty="0" smtClean="0"/>
              <a:t>Категории вспомогательных технологий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2920" y="1360170"/>
            <a:ext cx="5174705" cy="3216280"/>
          </a:xfrm>
        </p:spPr>
        <p:txBody>
          <a:bodyPr/>
          <a:lstStyle/>
          <a:p>
            <a:endParaRPr lang="ru-RU" u="sng" dirty="0" smtClean="0"/>
          </a:p>
          <a:p>
            <a:r>
              <a:rPr lang="ru-RU" u="sng" dirty="0" smtClean="0"/>
              <a:t>Инструменты, помогающие овладеть </a:t>
            </a:r>
          </a:p>
          <a:p>
            <a:r>
              <a:rPr lang="ru-RU" u="sng" dirty="0" smtClean="0"/>
              <a:t>начальными трудовыми и профессиональными навыками: </a:t>
            </a:r>
          </a:p>
          <a:p>
            <a:endParaRPr lang="ru-RU" u="sng" dirty="0" smtClean="0"/>
          </a:p>
          <a:p>
            <a:r>
              <a:rPr lang="ru-RU" dirty="0" smtClean="0"/>
              <a:t>Электронные и неэлектронные средства,</a:t>
            </a:r>
          </a:p>
          <a:p>
            <a:r>
              <a:rPr lang="ru-RU" dirty="0" smtClean="0"/>
              <a:t> например, анализ задач в рисунках, адаптированные держатели и часы,</a:t>
            </a:r>
          </a:p>
          <a:p>
            <a:r>
              <a:rPr lang="ru-RU" dirty="0" smtClean="0"/>
              <a:t> помогающие учащимся выполнить </a:t>
            </a:r>
          </a:p>
          <a:p>
            <a:r>
              <a:rPr lang="ru-RU" dirty="0" smtClean="0"/>
              <a:t>поставленные перед ними задачи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 lang="en"/>
          </a:p>
        </p:txBody>
      </p:sp>
      <p:pic>
        <p:nvPicPr>
          <p:cNvPr id="5" name="Рисунок 4" descr="ÐÐ¾ÑÐ¾Ð¶ÐµÐµ Ð¸Ð·Ð¾Ð±ÑÐ°Ð¶ÐµÐ½Ð¸Ð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7970" y="1070852"/>
            <a:ext cx="3656012" cy="366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1"/>
          <p:cNvSpPr txBox="1">
            <a:spLocks noGrp="1"/>
          </p:cNvSpPr>
          <p:nvPr>
            <p:ph type="body" idx="1"/>
          </p:nvPr>
        </p:nvSpPr>
        <p:spPr>
          <a:xfrm>
            <a:off x="445770" y="1108711"/>
            <a:ext cx="5509260" cy="37833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buNone/>
            </a:pPr>
            <a:r>
              <a:rPr lang="ru-RU" sz="2000" dirty="0" smtClean="0"/>
              <a:t>(англ. «</a:t>
            </a:r>
            <a:r>
              <a:rPr lang="ru-RU" sz="2000" dirty="0" err="1" smtClean="0"/>
              <a:t>assistive</a:t>
            </a:r>
            <a:r>
              <a:rPr lang="ru-RU" sz="2000" dirty="0" smtClean="0"/>
              <a:t> </a:t>
            </a:r>
            <a:r>
              <a:rPr lang="ru-RU" sz="2000" dirty="0" err="1" smtClean="0"/>
              <a:t>technology</a:t>
            </a:r>
            <a:r>
              <a:rPr lang="ru-RU" sz="2000" dirty="0" smtClean="0"/>
              <a:t>», от англ.«</a:t>
            </a:r>
            <a:r>
              <a:rPr lang="ru-RU" sz="2000" dirty="0" err="1" smtClean="0"/>
              <a:t>assist</a:t>
            </a:r>
            <a:r>
              <a:rPr lang="ru-RU" sz="2000" dirty="0" smtClean="0"/>
              <a:t>» - помогать, содействовать, ассистировать) </a:t>
            </a:r>
          </a:p>
          <a:p>
            <a:pPr marL="0" lvl="0" indent="0" algn="just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или помогающие/вспомогательные технологии</a:t>
            </a:r>
            <a:r>
              <a:rPr lang="ru-RU" sz="2000" dirty="0" smtClean="0"/>
              <a:t>, обеспечивающие адаптацию управления компьютерным оборудованием, вводом данных и представлением </a:t>
            </a:r>
            <a:r>
              <a:rPr lang="ru-RU" sz="2000" dirty="0" err="1" smtClean="0"/>
              <a:t>мультимедийных</a:t>
            </a:r>
            <a:r>
              <a:rPr lang="ru-RU" sz="2000" dirty="0" smtClean="0"/>
              <a:t> информационных потоков, для людей с особыми потребностями, учитывая их индивидуальные требования.</a:t>
            </a:r>
            <a:endParaRPr lang="ru-RU" sz="2000" dirty="0"/>
          </a:p>
        </p:txBody>
      </p:sp>
      <p:sp>
        <p:nvSpPr>
          <p:cNvPr id="225" name="Google Shape;225;p21"/>
          <p:cNvSpPr txBox="1">
            <a:spLocks noGrp="1"/>
          </p:cNvSpPr>
          <p:nvPr>
            <p:ph type="title"/>
          </p:nvPr>
        </p:nvSpPr>
        <p:spPr>
          <a:xfrm>
            <a:off x="651510" y="387616"/>
            <a:ext cx="6320789" cy="68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ru-RU" dirty="0" smtClean="0"/>
              <a:t>«</a:t>
            </a:r>
            <a:r>
              <a:rPr lang="ru-RU" dirty="0" err="1" smtClean="0"/>
              <a:t>Ассистивные</a:t>
            </a:r>
            <a:r>
              <a:rPr lang="ru-RU" dirty="0" smtClean="0"/>
              <a:t> технологии» </a:t>
            </a:r>
            <a:endParaRPr dirty="0"/>
          </a:p>
        </p:txBody>
      </p:sp>
      <p:sp>
        <p:nvSpPr>
          <p:cNvPr id="227" name="Google Shape;227;p21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  <p:pic>
        <p:nvPicPr>
          <p:cNvPr id="228" name="Google Shape;228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72150" y="1054450"/>
            <a:ext cx="3034500" cy="3034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33" name="Google Shape;233;p21"/>
          <p:cNvSpPr/>
          <p:nvPr/>
        </p:nvSpPr>
        <p:spPr>
          <a:xfrm>
            <a:off x="6454511" y="3670015"/>
            <a:ext cx="336767" cy="336767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400315"/>
            <a:ext cx="5220300" cy="683100"/>
          </a:xfrm>
        </p:spPr>
        <p:txBody>
          <a:bodyPr/>
          <a:lstStyle/>
          <a:p>
            <a:r>
              <a:rPr lang="ru-RU" sz="2400" dirty="0" smtClean="0"/>
              <a:t>Категории вспомогательных технологий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2920" y="1360170"/>
            <a:ext cx="5174705" cy="3216280"/>
          </a:xfrm>
        </p:spPr>
        <p:txBody>
          <a:bodyPr/>
          <a:lstStyle/>
          <a:p>
            <a:endParaRPr lang="ru-RU" u="sng" dirty="0" smtClean="0"/>
          </a:p>
          <a:p>
            <a:r>
              <a:rPr lang="ru-RU" u="sng" dirty="0" smtClean="0"/>
              <a:t>Инструменты для отдыха и развлечения: </a:t>
            </a:r>
          </a:p>
          <a:p>
            <a:r>
              <a:rPr lang="ru-RU" dirty="0" smtClean="0"/>
              <a:t>Электронные и неэлектронные средства, например, адаптированные книги, игрушки с адаптированными выключателями, компьютерные программы для самостоятельного участия в </a:t>
            </a:r>
            <a:r>
              <a:rPr lang="ru-RU" dirty="0" err="1" smtClean="0"/>
              <a:t>досуговых</a:t>
            </a:r>
            <a:r>
              <a:rPr lang="ru-RU" dirty="0" smtClean="0"/>
              <a:t> мероприятиях.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 lang="en"/>
          </a:p>
        </p:txBody>
      </p:sp>
      <p:pic>
        <p:nvPicPr>
          <p:cNvPr id="5" name="Рисунок 4" descr="ÐÐ°ÑÑÐ¸Ð½ÐºÐ¸ Ð¿Ð¾ Ð·Ð°Ð¿ÑÐ¾ÑÑ Ð¸Ð½ÐºÐ»ÑÐ·Ð¸Ñ Ð¾Ð±Ð¾ÑÑÐ´Ð¾Ð²Ð°Ð½Ð¸Ð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0018" y="1630007"/>
            <a:ext cx="3623982" cy="2249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400315"/>
            <a:ext cx="5220300" cy="683100"/>
          </a:xfrm>
        </p:spPr>
        <p:txBody>
          <a:bodyPr/>
          <a:lstStyle/>
          <a:p>
            <a:r>
              <a:rPr lang="ru-RU" sz="2400" dirty="0" smtClean="0"/>
              <a:t>Категории вспомогательных технологий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2920" y="1360170"/>
            <a:ext cx="5174705" cy="3216280"/>
          </a:xfrm>
        </p:spPr>
        <p:txBody>
          <a:bodyPr/>
          <a:lstStyle/>
          <a:p>
            <a:endParaRPr lang="ru-RU" u="sng" dirty="0" smtClean="0"/>
          </a:p>
          <a:p>
            <a:r>
              <a:rPr lang="ru-RU" u="sng" dirty="0" smtClean="0"/>
              <a:t>Инструменты, помогающие сохранить сидячее положение или иное положение тела: </a:t>
            </a:r>
          </a:p>
          <a:p>
            <a:r>
              <a:rPr lang="ru-RU" dirty="0" smtClean="0"/>
              <a:t>Адаптированные системы для сохранения сидячего положения или иного положения тела, позволяющие учащимся включаться в учебный процесс.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21</a:t>
            </a:fld>
            <a:endParaRPr lang="en"/>
          </a:p>
        </p:txBody>
      </p:sp>
      <p:pic>
        <p:nvPicPr>
          <p:cNvPr id="5" name="Рисунок 4" descr="ÐÐ°ÑÑÐ¸Ð½ÐºÐ¸ Ð¿Ð¾ Ð·Ð°Ð¿ÑÐ¾ÑÑ Ð¸Ð½ÐºÐ»ÑÐ·Ð¸Ñ Ð¾Ð±Ð¾ÑÑÐ´Ð¾Ð²Ð°Ð½Ð¸Ð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07380" y="995755"/>
            <a:ext cx="3436620" cy="324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xfrm>
            <a:off x="525780" y="254325"/>
            <a:ext cx="6938010" cy="67150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ru-RU" dirty="0" smtClean="0"/>
              <a:t>«</a:t>
            </a:r>
            <a:r>
              <a:rPr lang="ru-RU" dirty="0" err="1" smtClean="0"/>
              <a:t>Ассистивные</a:t>
            </a:r>
            <a:r>
              <a:rPr lang="ru-RU" dirty="0" smtClean="0"/>
              <a:t> технологии» </a:t>
            </a:r>
            <a:endParaRPr dirty="0"/>
          </a:p>
        </p:txBody>
      </p:sp>
      <p:sp>
        <p:nvSpPr>
          <p:cNvPr id="194" name="Google Shape;194;p19"/>
          <p:cNvSpPr txBox="1">
            <a:spLocks noGrp="1"/>
          </p:cNvSpPr>
          <p:nvPr>
            <p:ph type="body" idx="1"/>
          </p:nvPr>
        </p:nvSpPr>
        <p:spPr>
          <a:xfrm>
            <a:off x="403412" y="1234440"/>
            <a:ext cx="5631628" cy="3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Согласно определению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ЮНЕСКО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ассистивные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вспомогательные) технологии - это </a:t>
            </a:r>
            <a:r>
              <a:rPr lang="ru-RU" sz="20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устройства, продукты, оборудование, программное обеспечение или услуги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направленные на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усиление, поддержку или улучшение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функциональных возможностей людей с ограниченными возможностями здоровья. </a:t>
            </a:r>
          </a:p>
          <a:p>
            <a:pPr lvl="0"/>
            <a:endParaRPr dirty="0"/>
          </a:p>
        </p:txBody>
      </p: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555875" y="4576450"/>
            <a:ext cx="435600" cy="4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  <p:grpSp>
        <p:nvGrpSpPr>
          <p:cNvPr id="196" name="Google Shape;196;p19"/>
          <p:cNvGrpSpPr/>
          <p:nvPr/>
        </p:nvGrpSpPr>
        <p:grpSpPr>
          <a:xfrm>
            <a:off x="6438110" y="3653462"/>
            <a:ext cx="369505" cy="369505"/>
            <a:chOff x="2594050" y="1631825"/>
            <a:chExt cx="439625" cy="439625"/>
          </a:xfrm>
        </p:grpSpPr>
        <p:sp>
          <p:nvSpPr>
            <p:cNvPr id="197" name="Google Shape;197;p19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9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9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" name="Рисунок 10" descr="ÐÐ°ÑÑÐ¸Ð½ÐºÐ¸ Ð¿Ð¾ Ð·Ð°Ð¿ÑÐ¾ÑÑ ÐÐ¡Ð¡ÐÐ¡Ð¢ÐÐÐÐ«Ð ÐÐÐ¤ÐÐ ÐÐÐ¦ÐÐÐÐÐ-ÐÐÐÐÐ£ÐÐÐÐÐ¦ÐÐÐÐÐ«Ð Ð¢ÐÐ¥ÐÐÐÐÐÐÐ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0760" y="1108710"/>
            <a:ext cx="3063240" cy="304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4370" y="834390"/>
            <a:ext cx="5003255" cy="3742060"/>
          </a:xfrm>
        </p:spPr>
        <p:txBody>
          <a:bodyPr/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Инструмент или устройство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которое использует студент с инвалидностью для выполнения задания, которого он не мог выполнить без этого инструмента/устройства, или позволяющее ему выполнить задание проще, быстрее или лучшим образом  - это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ассистивная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(вспомогательная)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технология.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en"/>
          </a:p>
        </p:txBody>
      </p:sp>
      <p:pic>
        <p:nvPicPr>
          <p:cNvPr id="5" name="Рисунок 4" descr="ÐÐ°ÑÑÐ¸Ð½ÐºÐ¸ Ð¿Ð¾ Ð·Ð°Ð¿ÑÐ¾ÑÑ ÐÐ¡Ð¡ÐÐ¡Ð¢ÐÐÐÐ«Ð ÐÐÐ¤ÐÐ ÐÐÐ¦ÐÐÐÐÐ-ÐÐÐÐÐ£ÐÐÐÐÐ¦ÐÐÐÐÐ«Ð Ð¢ÐÐ¥ÐÐÐÐÐÐÐ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6470" y="1543050"/>
            <a:ext cx="2960370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Технологии в инклюзивном образовании решают основные задачи: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3718" y="1958050"/>
            <a:ext cx="4843907" cy="2618400"/>
          </a:xfrm>
        </p:spPr>
        <p:txBody>
          <a:bodyPr/>
          <a:lstStyle/>
          <a:p>
            <a:pPr lvl="0"/>
            <a:r>
              <a:rPr lang="ru-RU" sz="2000" dirty="0" smtClean="0"/>
              <a:t>Повышение доступности образовательной среды и знаний;</a:t>
            </a:r>
          </a:p>
          <a:p>
            <a:pPr lvl="0"/>
            <a:endParaRPr lang="ru-RU" sz="2000" dirty="0" smtClean="0"/>
          </a:p>
          <a:p>
            <a:pPr lvl="0"/>
            <a:r>
              <a:rPr lang="ru-RU" sz="2000" dirty="0" smtClean="0"/>
              <a:t>Вовлечение всех детей в общий образовательный процесс.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"/>
          </a:p>
        </p:txBody>
      </p:sp>
      <p:pic>
        <p:nvPicPr>
          <p:cNvPr id="5" name="Рисунок 4" descr="ÐÐ¾ÑÐ¾Ð¶ÐµÐµ Ð¸Ð·Ð¾Ð±ÑÐ°Ð¶ÐµÐ½Ð¸Ð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7860" y="1485900"/>
            <a:ext cx="3131820" cy="3120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074" y="327701"/>
            <a:ext cx="5220300" cy="683100"/>
          </a:xfrm>
        </p:spPr>
        <p:txBody>
          <a:bodyPr/>
          <a:lstStyle/>
          <a:p>
            <a:r>
              <a:rPr lang="ru-RU" sz="2400" dirty="0" smtClean="0"/>
              <a:t>Задачи </a:t>
            </a:r>
            <a:r>
              <a:rPr lang="ru-RU" sz="2400" dirty="0" err="1" smtClean="0"/>
              <a:t>ассистивных</a:t>
            </a:r>
            <a:r>
              <a:rPr lang="ru-RU" sz="2400" dirty="0" smtClean="0"/>
              <a:t> технологий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5770" y="1001805"/>
            <a:ext cx="5715000" cy="3892923"/>
          </a:xfrm>
        </p:spPr>
        <p:txBody>
          <a:bodyPr/>
          <a:lstStyle/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Помогать учиться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Способствовать коммуникации или сделать ее возможной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Помочь  лучше видеть или слышать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Помочь  контролировать телевизор, радио, компьютер, свет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Упростить процесс включения чего-либо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Держать вещи на своем месте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Помогать  одеваться или кушать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"/>
          </a:p>
        </p:txBody>
      </p:sp>
      <p:pic>
        <p:nvPicPr>
          <p:cNvPr id="5" name="Рисунок 4" descr="ÐÐ°ÑÑÐ¸Ð½ÐºÐ¸ Ð¿Ð¾ Ð·Ð°Ð¿ÑÐ¾ÑÑ ÐÐ¡Ð¡ÐÐ¡Ð¢ÐÐÐÐ«Ð ÐÐÐ¤ÐÐ ÐÐÐ¦ÐÐÐÐÐ-ÐÐÐÐÐ£ÐÐÐÐÐ¦ÐÐÐÐÐ«Ð Ð¢ÐÐ¥ÐÐÐÐÐÐÐ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0153" y="1910603"/>
            <a:ext cx="3028950" cy="260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779" y="446035"/>
            <a:ext cx="6123791" cy="683100"/>
          </a:xfrm>
        </p:spPr>
        <p:txBody>
          <a:bodyPr/>
          <a:lstStyle/>
          <a:p>
            <a:r>
              <a:rPr lang="ru-RU" sz="2400" dirty="0" smtClean="0"/>
              <a:t>Подготовка к использованию </a:t>
            </a:r>
            <a:br>
              <a:rPr lang="ru-RU" sz="2400" dirty="0" smtClean="0"/>
            </a:br>
            <a:r>
              <a:rPr lang="ru-RU" sz="2400" dirty="0" err="1" smtClean="0"/>
              <a:t>ассистивных</a:t>
            </a:r>
            <a:r>
              <a:rPr lang="ru-RU" sz="2400" dirty="0" smtClean="0"/>
              <a:t> технологий в образовании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0040" y="1165860"/>
            <a:ext cx="5840730" cy="3410590"/>
          </a:xfrm>
        </p:spPr>
        <p:txBody>
          <a:bodyPr/>
          <a:lstStyle/>
          <a:p>
            <a:pPr lvl="0"/>
            <a:r>
              <a:rPr lang="ru-RU" dirty="0" smtClean="0"/>
              <a:t>Оценка потребностей студента в использовании вспомогательных технологий</a:t>
            </a:r>
          </a:p>
          <a:p>
            <a:pPr lvl="0"/>
            <a:r>
              <a:rPr lang="ru-RU" dirty="0" smtClean="0"/>
              <a:t>Подбор, адаптация, обслуживание и ремонт вспомогательных технологий</a:t>
            </a:r>
          </a:p>
          <a:p>
            <a:pPr lvl="0"/>
            <a:r>
              <a:rPr lang="ru-RU" dirty="0" smtClean="0"/>
              <a:t>Обучение студента использовать вспомогательные технологии</a:t>
            </a:r>
          </a:p>
          <a:p>
            <a:pPr lvl="0"/>
            <a:r>
              <a:rPr lang="ru-RU" dirty="0" smtClean="0"/>
              <a:t>Обучение педагогов (в случае необходимости – родителей) к  использованию вспомогательных технологий.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en"/>
          </a:p>
        </p:txBody>
      </p:sp>
      <p:pic>
        <p:nvPicPr>
          <p:cNvPr id="5" name="Рисунок 4" descr="ÐÐ°ÑÑÐ¸Ð½ÐºÐ¸ Ð¿Ð¾ Ð·Ð°Ð¿ÑÐ¾ÑÑ ÐÐ¡Ð¡ÐÐ¡Ð¢ÐÐÐÐ«Ð ÐÐÐ¤ÐÐ ÐÐÐ¦ÐÐÐÐÐ-ÐÐÐÐÐ£ÐÐÐÐÐ¦ÐÐÐÐÐ«Ð Ð¢ÐÐ¥ÐÐÐÐÐÐÐ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0760" y="1891329"/>
            <a:ext cx="3063240" cy="304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490" y="571765"/>
            <a:ext cx="5969822" cy="683100"/>
          </a:xfrm>
        </p:spPr>
        <p:txBody>
          <a:bodyPr/>
          <a:lstStyle/>
          <a:p>
            <a:r>
              <a:rPr lang="ru-RU" sz="2400" dirty="0" smtClean="0"/>
              <a:t>Классификация </a:t>
            </a:r>
            <a:r>
              <a:rPr lang="ru-RU" sz="2400" dirty="0" err="1" smtClean="0"/>
              <a:t>ассистивных</a:t>
            </a:r>
            <a:r>
              <a:rPr lang="ru-RU" sz="2400" dirty="0" smtClean="0"/>
              <a:t> технологий 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2930" y="1371600"/>
            <a:ext cx="5566410" cy="3204850"/>
          </a:xfrm>
        </p:spPr>
        <p:txBody>
          <a:bodyPr/>
          <a:lstStyle/>
          <a:p>
            <a:r>
              <a:rPr lang="ru-RU" dirty="0" smtClean="0"/>
              <a:t>технологии для людей с сенсорными нарушениями</a:t>
            </a:r>
            <a:r>
              <a:rPr lang="en-US" dirty="0" smtClean="0"/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сурдоинформационные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тифлоинформационные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голосообразующие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средства)</a:t>
            </a:r>
            <a:endParaRPr lang="ru-RU" sz="1400" dirty="0" smtClean="0"/>
          </a:p>
          <a:p>
            <a:r>
              <a:rPr lang="ru-RU" dirty="0" smtClean="0"/>
              <a:t>технологии для людей с физическими нарушениями в работе ОДА</a:t>
            </a:r>
          </a:p>
          <a:p>
            <a:r>
              <a:rPr lang="ru-RU" dirty="0" smtClean="0"/>
              <a:t>технологии для людей с когнитивными нарушениями</a:t>
            </a:r>
          </a:p>
          <a:p>
            <a:r>
              <a:rPr lang="ru-RU" dirty="0" smtClean="0"/>
              <a:t>технологии для людей с ограничениями по общемедицинским показаниям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en"/>
          </a:p>
        </p:txBody>
      </p:sp>
      <p:pic>
        <p:nvPicPr>
          <p:cNvPr id="9" name="Рисунок 8" descr="ÐÐ°ÑÑÐ¸Ð½ÐºÐ¸ Ð¿Ð¾ Ð·Ð°Ð¿ÑÐ¾ÑÑ ÐÐ¡Ð¡ÐÐ¡Ð¢ÐÐÐÐ«Ð ÐÐÐ¤ÐÐ ÐÐÐ¦ÐÐÐÐÐ-ÐÐÐÐÐ£ÐÐÐÐÐ¦ÐÐÐÐÐ«Ð Ð¢ÐÐ¥ÐÐÐÐÐÐÐ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0891" y="2958801"/>
            <a:ext cx="3268980" cy="208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489" y="571765"/>
            <a:ext cx="6299275" cy="6831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400" dirty="0" smtClean="0"/>
              <a:t>Классификация </a:t>
            </a:r>
            <a:r>
              <a:rPr lang="ru-RU" sz="2400" dirty="0" err="1" smtClean="0"/>
              <a:t>ассистивных</a:t>
            </a:r>
            <a:r>
              <a:rPr lang="ru-RU" sz="2400" dirty="0" smtClean="0"/>
              <a:t> технологий 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2930" y="1371600"/>
            <a:ext cx="5566410" cy="320485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Для лиц с нарушениями зрения : </a:t>
            </a:r>
          </a:p>
          <a:p>
            <a:r>
              <a:rPr lang="ru-RU" dirty="0" smtClean="0"/>
              <a:t>сканирование текста с речевым выводом, </a:t>
            </a:r>
          </a:p>
          <a:p>
            <a:r>
              <a:rPr lang="ru-RU" dirty="0" smtClean="0"/>
              <a:t>экранные лупы (увеличители), </a:t>
            </a:r>
          </a:p>
          <a:p>
            <a:r>
              <a:rPr lang="ru-RU" dirty="0" smtClean="0"/>
              <a:t>программы чтения информации с экрана,</a:t>
            </a:r>
          </a:p>
          <a:p>
            <a:r>
              <a:rPr lang="ru-RU" dirty="0" smtClean="0"/>
              <a:t> голосовые калькуляторы, </a:t>
            </a:r>
          </a:p>
          <a:p>
            <a:r>
              <a:rPr lang="ru-RU" dirty="0" smtClean="0"/>
              <a:t>синтезатор речи по тексту, </a:t>
            </a:r>
          </a:p>
          <a:p>
            <a:r>
              <a:rPr lang="ru-RU" dirty="0" err="1" smtClean="0"/>
              <a:t>брайлевские</a:t>
            </a:r>
            <a:r>
              <a:rPr lang="ru-RU" dirty="0" smtClean="0"/>
              <a:t> дисплеи и принтеры, </a:t>
            </a:r>
          </a:p>
          <a:p>
            <a:r>
              <a:rPr lang="ru-RU" dirty="0" err="1" smtClean="0"/>
              <a:t>тифлокомпьютеры</a:t>
            </a:r>
            <a:r>
              <a:rPr lang="ru-RU" dirty="0" smtClean="0"/>
              <a:t> для незрячих и др.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en"/>
          </a:p>
        </p:txBody>
      </p:sp>
      <p:pic>
        <p:nvPicPr>
          <p:cNvPr id="5" name="Рисунок 4" descr="ÐÐ°ÑÑÐ¸Ð½ÐºÐ¸ Ð¿Ð¾ Ð·Ð°Ð¿ÑÐ¾ÑÑ ÐÐ¡Ð¡ÐÐ¡Ð¢ÐÐÐÐ«Ð ÐÐÐ¤ÐÐ ÐÐÐ¦ÐÐÐÐÐ-ÐÐÐÐÐ£ÐÐÐÐÐ¦ÐÐÐÐÐ«Ð Ð¢ÐÐ¥ÐÐÐÐÐÐÐ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7850" y="1779270"/>
            <a:ext cx="3036570" cy="2941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Cymbeline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504</Words>
  <Application>Microsoft Office PowerPoint</Application>
  <PresentationFormat>Экран (16:9)</PresentationFormat>
  <Paragraphs>122</Paragraphs>
  <Slides>21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Poppins</vt:lpstr>
      <vt:lpstr>Poppins Light</vt:lpstr>
      <vt:lpstr>Times New Roman</vt:lpstr>
      <vt:lpstr>Cymbeline template</vt:lpstr>
      <vt:lpstr>Применение современных ассистивных технологий в профессиональном образовании и последующем трудоустройстве лиц с инвалидностью </vt:lpstr>
      <vt:lpstr>«Ассистивные технологии» </vt:lpstr>
      <vt:lpstr>«Ассистивные технологии» </vt:lpstr>
      <vt:lpstr>Слайд 4</vt:lpstr>
      <vt:lpstr>Технологии в инклюзивном образовании решают основные задачи: </vt:lpstr>
      <vt:lpstr>Задачи ассистивных технологий</vt:lpstr>
      <vt:lpstr>Подготовка к использованию  ассистивных технологий в образовании</vt:lpstr>
      <vt:lpstr>Классификация ассистивных технологий </vt:lpstr>
      <vt:lpstr> Классификация ассистивных технологий </vt:lpstr>
      <vt:lpstr> Классификация ассистивных технологий </vt:lpstr>
      <vt:lpstr> Классификация ассистивных технологий </vt:lpstr>
      <vt:lpstr>Категории вспомогательных технологий</vt:lpstr>
      <vt:lpstr>Категории вспомогательных технологий</vt:lpstr>
      <vt:lpstr>Категории вспомогательных технологий</vt:lpstr>
      <vt:lpstr>Категории вспомогательных технологий</vt:lpstr>
      <vt:lpstr>Категории вспомогательных технологий</vt:lpstr>
      <vt:lpstr>Категории вспомогательных технологий</vt:lpstr>
      <vt:lpstr>Категории вспомогательных технологий</vt:lpstr>
      <vt:lpstr>Категории вспомогательных технологий</vt:lpstr>
      <vt:lpstr>Категории вспомогательных технологий</vt:lpstr>
      <vt:lpstr>Категории вспомогательных технологий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целях и задачах создания отделения дополнительного профессионального образования</dc:title>
  <dc:creator>Туренко Александр Владимирович</dc:creator>
  <cp:lastModifiedBy>kachan_rn</cp:lastModifiedBy>
  <cp:revision>41</cp:revision>
  <dcterms:modified xsi:type="dcterms:W3CDTF">2018-10-02T10:39:05Z</dcterms:modified>
</cp:coreProperties>
</file>