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6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57" r:id="rId11"/>
    <p:sldId id="258" r:id="rId12"/>
    <p:sldId id="259" r:id="rId13"/>
    <p:sldId id="260" r:id="rId14"/>
    <p:sldId id="262" r:id="rId15"/>
    <p:sldId id="261" r:id="rId16"/>
    <p:sldId id="263" r:id="rId17"/>
    <p:sldId id="264" r:id="rId18"/>
    <p:sldId id="265" r:id="rId19"/>
    <p:sldId id="266" r:id="rId20"/>
    <p:sldId id="267" r:id="rId21"/>
    <p:sldId id="26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1E656-48FE-46B3-B74A-AB54E28ECD1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425F2-46F8-48E4-A643-49B454032D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5812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04899-0BDC-4D0A-B3D8-AB55532FB6B7}" type="datetimeFigureOut">
              <a:rPr lang="ru-RU" smtClean="0"/>
              <a:pPr/>
              <a:t>26.09.2018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D4553-163B-4464-B8B4-5EBC2A071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31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Классификация современных технических средств обучения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 smtClean="0"/>
              <a:t>реабилитации 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1752600"/>
          </a:xfrm>
        </p:spPr>
        <p:txBody>
          <a:bodyPr/>
          <a:lstStyle/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4357694"/>
            <a:ext cx="3901440" cy="219456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pic>
        <p:nvPicPr>
          <p:cNvPr id="9" name="Рисунок 8" descr="Слайд1 Исток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2143116"/>
            <a:ext cx="4000528" cy="400052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071670" y="1071546"/>
            <a:ext cx="5291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Индукционная система «Исток А2»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43438" y="3143248"/>
            <a:ext cx="4143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Преобразование любого звукового сигнала в электромагнитный для передачи его на </a:t>
            </a:r>
            <a:r>
              <a:rPr lang="ru-RU" sz="2400" dirty="0"/>
              <a:t>слуховой аппарат пользователя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00364" y="5786454"/>
            <a:ext cx="5904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Используется для лиц с нарушением  слуха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57356" y="1000108"/>
            <a:ext cx="52864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Система </a:t>
            </a:r>
            <a:r>
              <a:rPr lang="ru-RU" sz="2800" b="1" dirty="0"/>
              <a:t>организации равномерного звукового поля </a:t>
            </a:r>
            <a:r>
              <a:rPr lang="ru-RU" sz="2800" b="1" dirty="0" smtClean="0"/>
              <a:t>«</a:t>
            </a:r>
            <a:r>
              <a:rPr lang="ru-RU" sz="2800" b="1" dirty="0" err="1" smtClean="0"/>
              <a:t>Front</a:t>
            </a:r>
            <a:r>
              <a:rPr lang="ru-RU" sz="2800" b="1" dirty="0" smtClean="0"/>
              <a:t> </a:t>
            </a:r>
            <a:r>
              <a:rPr lang="ru-RU" sz="2800" b="1" dirty="0" err="1"/>
              <a:t>Row</a:t>
            </a:r>
            <a:r>
              <a:rPr lang="ru-RU" sz="2800" b="1" dirty="0"/>
              <a:t> </a:t>
            </a:r>
            <a:r>
              <a:rPr lang="ru-RU" sz="2800" b="1" dirty="0" err="1" smtClean="0"/>
              <a:t>Juno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40" y="2928934"/>
            <a:ext cx="54292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Цифровая </a:t>
            </a:r>
            <a:r>
              <a:rPr lang="ru-RU" sz="2400" dirty="0"/>
              <a:t>инфракрасная акустическая </a:t>
            </a:r>
            <a:r>
              <a:rPr lang="ru-RU" sz="2400" dirty="0" smtClean="0"/>
              <a:t>система (передача звука от микрофона в пределах видимости  колонки).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r"/>
            <a:endParaRPr lang="ru-RU" sz="2400" dirty="0" smtClean="0"/>
          </a:p>
          <a:p>
            <a:pPr algn="r"/>
            <a:r>
              <a:rPr lang="ru-RU" sz="2400" dirty="0" smtClean="0"/>
              <a:t>Дополнительный </a:t>
            </a:r>
            <a:r>
              <a:rPr lang="ru-RU" sz="2400" dirty="0"/>
              <a:t>выход </a:t>
            </a:r>
            <a:r>
              <a:rPr lang="ru-RU" sz="2400" dirty="0" smtClean="0"/>
              <a:t> для </a:t>
            </a:r>
            <a:r>
              <a:rPr lang="ru-RU" sz="2400" dirty="0"/>
              <a:t>вспомогательных слуховых устройств для учащихся с нарушениями </a:t>
            </a:r>
            <a:r>
              <a:rPr lang="ru-RU" sz="2400" dirty="0" smtClean="0"/>
              <a:t>слуха.</a:t>
            </a:r>
          </a:p>
          <a:p>
            <a:pPr algn="ctr"/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pic>
        <p:nvPicPr>
          <p:cNvPr id="13" name="Рисунок 12" descr="Слайд2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43116"/>
            <a:ext cx="2873697" cy="4714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57356" y="1000108"/>
            <a:ext cx="52864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Карманная лупа с подсветкой </a:t>
            </a:r>
            <a:r>
              <a:rPr lang="ru-RU" sz="2800" b="1" dirty="0" smtClean="0"/>
              <a:t>«</a:t>
            </a:r>
            <a:r>
              <a:rPr lang="ru-RU" sz="2800" b="1" dirty="0" err="1" smtClean="0"/>
              <a:t>Eschenbach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Mobilux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02" y="2500306"/>
            <a:ext cx="54292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Позволяет увеличивать </a:t>
            </a:r>
            <a:r>
              <a:rPr lang="ru-RU" sz="2400" dirty="0"/>
              <a:t>большие участки изучаемого текста, фотографии или любого предмета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 smtClean="0"/>
              <a:t>Оборудована подсветкой желтого светодиода.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r"/>
            <a:r>
              <a:rPr lang="ru-RU" sz="2400" dirty="0" smtClean="0"/>
              <a:t>Использование для лиц, имеющих проблемы по зрению.</a:t>
            </a:r>
          </a:p>
          <a:p>
            <a:pPr algn="ctr"/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pic>
        <p:nvPicPr>
          <p:cNvPr id="9" name="Рисунок 8" descr="Слайд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2428868"/>
            <a:ext cx="2214578" cy="3617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57356" y="1000108"/>
            <a:ext cx="52864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Портативный </a:t>
            </a:r>
            <a:r>
              <a:rPr lang="ru-RU" sz="2800" b="1" dirty="0" err="1" smtClean="0"/>
              <a:t>видеоувеличитель</a:t>
            </a:r>
            <a:r>
              <a:rPr lang="ru-RU" sz="2800" b="1" dirty="0" smtClean="0"/>
              <a:t> «</a:t>
            </a:r>
            <a:r>
              <a:rPr lang="en-US" sz="2800" b="1" dirty="0" smtClean="0"/>
              <a:t>Bigger B2-50TV-HDMI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2285992"/>
            <a:ext cx="40719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 его помощью можно без труда прочесть самый мелкий шрифт и хорошо рассмотреть крохотные детали – увеличение можно плавно менять в диапазоне от 4 до 32 крат</a:t>
            </a:r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pic>
        <p:nvPicPr>
          <p:cNvPr id="13" name="Рисунок 12" descr="Слайд 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2214554"/>
            <a:ext cx="3810000" cy="25717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00364" y="5715016"/>
            <a:ext cx="59293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Использование для лиц, имеющих проблемы по зрению.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928794" y="1000108"/>
            <a:ext cx="52864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Читающая машина </a:t>
            </a:r>
            <a:r>
              <a:rPr lang="en-US" sz="2800" b="1" dirty="0" err="1" smtClean="0"/>
              <a:t>Optelec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ClearReader</a:t>
            </a:r>
            <a:r>
              <a:rPr lang="en-US" sz="2800" b="1" dirty="0" smtClean="0"/>
              <a:t>+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786" y="5929330"/>
            <a:ext cx="8072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Использование для лиц, имеющих проблемы по зрению.</a:t>
            </a:r>
          </a:p>
          <a:p>
            <a:endParaRPr lang="ru-RU" dirty="0"/>
          </a:p>
        </p:txBody>
      </p:sp>
      <p:pic>
        <p:nvPicPr>
          <p:cNvPr id="11" name="Рисунок 10" descr="Слайд 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214554"/>
            <a:ext cx="3214710" cy="32427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86182" y="2500306"/>
            <a:ext cx="4857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Инновационное устройство для чтения для незрячих и слабовидящих людей. 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Вы можете начать прослушивание своей любимой книги, нажав всего лишь на одну кнопку.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57356" y="928670"/>
            <a:ext cx="52864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Стационарный комплекс </a:t>
            </a:r>
            <a:r>
              <a:rPr lang="ru-RU" sz="2800" b="1" dirty="0" err="1"/>
              <a:t>видеоувеличения</a:t>
            </a:r>
            <a:r>
              <a:rPr lang="ru-RU" sz="2800" b="1" dirty="0"/>
              <a:t> и преобразования изображений объектов </a:t>
            </a:r>
            <a:r>
              <a:rPr lang="ru-RU" sz="2800" b="1" dirty="0" err="1"/>
              <a:t>Optelec</a:t>
            </a:r>
            <a:r>
              <a:rPr lang="ru-RU" sz="2800" b="1" dirty="0"/>
              <a:t> </a:t>
            </a:r>
            <a:r>
              <a:rPr lang="ru-RU" sz="2800" b="1" dirty="0" err="1"/>
              <a:t>ClearView</a:t>
            </a:r>
            <a:r>
              <a:rPr lang="ru-RU" sz="2800" b="1" dirty="0"/>
              <a:t> </a:t>
            </a:r>
            <a:r>
              <a:rPr lang="ru-RU" sz="2800" b="1" dirty="0" smtClean="0"/>
              <a:t>C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786" y="5929330"/>
            <a:ext cx="8072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Использование для лиц, имеющих проблемы по зрению.</a:t>
            </a:r>
          </a:p>
          <a:p>
            <a:endParaRPr lang="ru-RU" dirty="0"/>
          </a:p>
        </p:txBody>
      </p:sp>
      <p:pic>
        <p:nvPicPr>
          <p:cNvPr id="15" name="Рисунок 14" descr="Слайд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857496"/>
            <a:ext cx="3998544" cy="292933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214810" y="3000372"/>
            <a:ext cx="44291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Стационарный </a:t>
            </a:r>
            <a:r>
              <a:rPr lang="ru-RU" sz="2400" dirty="0" err="1"/>
              <a:t>видеоувеличитель</a:t>
            </a:r>
            <a:r>
              <a:rPr lang="ru-RU" sz="2400" dirty="0"/>
              <a:t> </a:t>
            </a:r>
            <a:r>
              <a:rPr lang="ru-RU" sz="2400" dirty="0" smtClean="0"/>
              <a:t>с  </a:t>
            </a:r>
            <a:r>
              <a:rPr lang="ru-RU" sz="2400" dirty="0"/>
              <a:t>монитором 24 дюйма HD качества предназначен для просмотра </a:t>
            </a:r>
            <a:r>
              <a:rPr lang="ru-RU" sz="2400" dirty="0" smtClean="0"/>
              <a:t> текстов </a:t>
            </a:r>
            <a:r>
              <a:rPr lang="ru-RU" sz="2400" dirty="0"/>
              <a:t>в увеличенном виде (до 170 крат) и их прослушивания</a:t>
            </a:r>
            <a:r>
              <a:rPr lang="ru-RU" sz="2400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57356" y="928670"/>
            <a:ext cx="52864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Программное обеспечение экранного доступа с синтезом речи </a:t>
            </a:r>
            <a:r>
              <a:rPr lang="ru-RU" sz="2800" b="1" dirty="0" err="1" smtClean="0"/>
              <a:t>SuperNova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Access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Suite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786" y="5929330"/>
            <a:ext cx="8072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Использование для лиц, имеющих проблемы по зрению.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643438" y="2714620"/>
            <a:ext cx="40719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Программное обеспечение увеличивает участок экрана монитора , озвучивает элементы и содержимое окна, является базовым компонентом для подключения монитора и принтера Брайля.</a:t>
            </a:r>
            <a:endParaRPr lang="ru-RU" dirty="0"/>
          </a:p>
        </p:txBody>
      </p:sp>
      <p:pic>
        <p:nvPicPr>
          <p:cNvPr id="11" name="Рисунок 10" descr="Слайд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571744"/>
            <a:ext cx="3786214" cy="2681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57356" y="928670"/>
            <a:ext cx="52864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Дисплей для вывода информации рельефно-точечным шрифтом ALVA 640 </a:t>
            </a:r>
            <a:r>
              <a:rPr lang="ru-RU" sz="2800" b="1" dirty="0" err="1"/>
              <a:t>Comfort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786" y="5929330"/>
            <a:ext cx="8072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Использование для лиц, имеющих проблемы по зрению.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643438" y="2928934"/>
            <a:ext cx="4071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Устройство ALVA 640 </a:t>
            </a:r>
            <a:r>
              <a:rPr lang="ru-RU" sz="2400" dirty="0" err="1" smtClean="0"/>
              <a:t>Comfort</a:t>
            </a:r>
            <a:r>
              <a:rPr lang="ru-RU" sz="2400" dirty="0" smtClean="0"/>
              <a:t> сочетает в себе классический </a:t>
            </a:r>
            <a:r>
              <a:rPr lang="ru-RU" sz="2400" dirty="0" err="1" smtClean="0"/>
              <a:t>Брайлевский</a:t>
            </a:r>
            <a:r>
              <a:rPr lang="ru-RU" sz="2400" dirty="0" smtClean="0"/>
              <a:t> дисплей с расширенными функциональными возможностями</a:t>
            </a:r>
            <a:endParaRPr lang="ru-RU" dirty="0"/>
          </a:p>
        </p:txBody>
      </p:sp>
      <p:pic>
        <p:nvPicPr>
          <p:cNvPr id="13" name="Рисунок 12" descr="Слайд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857496"/>
            <a:ext cx="429057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57356" y="928670"/>
            <a:ext cx="52864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Устройство для нанесения тактильного рельефного шрифта ROMEO ATTACHE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786" y="5929330"/>
            <a:ext cx="8072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Использование для лиц, имеющих проблемы по зрению.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643438" y="3214686"/>
            <a:ext cx="40719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Принтер для вывода на бумагу текста Брайля используя принцип тактильного рельефного шрифта </a:t>
            </a:r>
          </a:p>
        </p:txBody>
      </p:sp>
      <p:pic>
        <p:nvPicPr>
          <p:cNvPr id="11" name="Рисунок 10" descr="Слайд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571744"/>
            <a:ext cx="4214842" cy="3118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57356" y="928670"/>
            <a:ext cx="52864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Устройство создания рельефной графики для тактильного восприятия ZYFUSE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786" y="5929330"/>
            <a:ext cx="8072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Использование для лиц, имеющих проблемы по зрению.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643306" y="2143116"/>
            <a:ext cx="52149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  Оборудование для творчества </a:t>
            </a:r>
          </a:p>
          <a:p>
            <a:pPr algn="ctr"/>
            <a:r>
              <a:rPr lang="ru-RU" sz="2400" dirty="0" smtClean="0"/>
              <a:t>С помощью нагревателя </a:t>
            </a:r>
            <a:r>
              <a:rPr lang="ru-RU" sz="2400" dirty="0" err="1" smtClean="0"/>
              <a:t>Zy®fuse</a:t>
            </a:r>
            <a:r>
              <a:rPr lang="ru-RU" sz="2400" dirty="0" smtClean="0"/>
              <a:t> можно легко и быстро создать тактильные изображения ( рисунки, диаграммы, карты, схемы и т.д.) форматов А3 и А4. Теперь любая информация доступна благодаря возможности перевода ее в тактильный вид.</a:t>
            </a:r>
          </a:p>
        </p:txBody>
      </p:sp>
      <p:pic>
        <p:nvPicPr>
          <p:cNvPr id="13" name="Рисунок 12" descr="Слайд1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571744"/>
            <a:ext cx="3584103" cy="2376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Основное </a:t>
            </a:r>
            <a:r>
              <a:rPr lang="ru-RU" b="1" dirty="0" smtClean="0"/>
              <a:t>назначение техники </a:t>
            </a:r>
            <a:r>
              <a:rPr lang="ru-RU" dirty="0" smtClean="0"/>
              <a:t>–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u="sng" dirty="0" smtClean="0">
                <a:solidFill>
                  <a:srgbClr val="0070C0"/>
                </a:solidFill>
              </a:rPr>
              <a:t>облегчение и повышение эффективности труда человека, расширение его возможностей. </a:t>
            </a:r>
            <a:endParaRPr lang="ru-RU" u="sng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Под </a:t>
            </a:r>
            <a:r>
              <a:rPr lang="ru-RU" b="1" dirty="0" smtClean="0">
                <a:solidFill>
                  <a:srgbClr val="0070C0"/>
                </a:solidFill>
              </a:rPr>
              <a:t>техническими средствами понимаются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dirty="0" smtClean="0"/>
              <a:t>все </a:t>
            </a:r>
            <a:r>
              <a:rPr lang="ru-RU" dirty="0" smtClean="0"/>
              <a:t>устройства, приборы и аппаратура, предназначенные для осуществления оптимального процесса фиксации, хранения и распространения различной информации, повышения наглядности, зрелищности и художественной выразительности.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57356" y="928670"/>
            <a:ext cx="52864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Сенсорное устройство ввода для облегчения взаимодействия с компьютерной техникой «</a:t>
            </a:r>
            <a:r>
              <a:rPr lang="ru-RU" sz="2800" b="1" dirty="0" err="1" smtClean="0"/>
              <a:t>Клавинта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4348" y="5572140"/>
            <a:ext cx="80724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Использование для лиц, имеющих проблемы опорно-двигательного аппарата.</a:t>
            </a:r>
          </a:p>
          <a:p>
            <a:endParaRPr lang="ru-RU" dirty="0"/>
          </a:p>
        </p:txBody>
      </p:sp>
      <p:pic>
        <p:nvPicPr>
          <p:cNvPr id="11" name="Рисунок 10" descr="Слайд1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928934"/>
            <a:ext cx="3356033" cy="200490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14744" y="2928934"/>
            <a:ext cx="5214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Устройство </a:t>
            </a:r>
            <a:r>
              <a:rPr lang="ru-RU" sz="2400" dirty="0"/>
              <a:t>с сенсором </a:t>
            </a:r>
            <a:r>
              <a:rPr lang="ru-RU" sz="2400" dirty="0" smtClean="0"/>
              <a:t> </a:t>
            </a:r>
            <a:r>
              <a:rPr lang="ru-RU" sz="2400" dirty="0"/>
              <a:t>предназначена для людей с нарушениями моторики и моторных функций. </a:t>
            </a:r>
            <a:r>
              <a:rPr lang="ru-RU" sz="2400" dirty="0" smtClean="0"/>
              <a:t> Имеется девять сменных накладок, расширяющих функционал клавиатуры.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0"/>
            <a:ext cx="4572032" cy="7143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Оборудование </a:t>
            </a:r>
            <a:r>
              <a:rPr lang="ru-RU" sz="2400" b="1" dirty="0">
                <a:solidFill>
                  <a:schemeClr val="tx1"/>
                </a:solidFill>
              </a:rPr>
              <a:t>для организации инклюзивного обучения</a:t>
            </a:r>
          </a:p>
        </p:txBody>
      </p:sp>
      <p:pic>
        <p:nvPicPr>
          <p:cNvPr id="4" name="Рисунок 3" descr="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1269841" cy="1269841"/>
          </a:xfrm>
          <a:prstGeom prst="rect">
            <a:avLst/>
          </a:prstGeom>
        </p:spPr>
      </p:pic>
      <p:pic>
        <p:nvPicPr>
          <p:cNvPr id="6" name="Рисунок 5" descr="действующий логоти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285728"/>
            <a:ext cx="1643074" cy="164307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857356" y="928670"/>
            <a:ext cx="52864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Специализированный манипулятор управления с выносными кнопками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Эффективность региональной </a:t>
            </a:r>
            <a:r>
              <a:rPr lang="ru-RU" sz="1400" b="1" dirty="0"/>
              <a:t>модели инклюзивного среднего профессионального образования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4348" y="5572140"/>
            <a:ext cx="80724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Использование для лиц, имеющих проблемы опорно-двигательного аппарата.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643306" y="3143248"/>
            <a:ext cx="5214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Эмулируют нажатие кнопок манипулятора «Мышь», но имеют более крупный размер.</a:t>
            </a:r>
          </a:p>
        </p:txBody>
      </p:sp>
      <p:pic>
        <p:nvPicPr>
          <p:cNvPr id="13" name="Рисунок 12" descr="Слайд1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2214554"/>
            <a:ext cx="2714644" cy="3439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rgbClr val="0070C0"/>
                </a:solidFill>
              </a:rPr>
              <a:t>По воздействию на органы чувств: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dirty="0" smtClean="0"/>
              <a:t>1)Визуальные средства (зрительное восприятие) ;</a:t>
            </a:r>
          </a:p>
          <a:p>
            <a:r>
              <a:rPr lang="ru-RU" dirty="0" smtClean="0"/>
              <a:t>2)Аудиосредства (слуховое восприятие);</a:t>
            </a:r>
          </a:p>
          <a:p>
            <a:r>
              <a:rPr lang="ru-RU" dirty="0" smtClean="0"/>
              <a:t>3)Аудиовизуальные (зрительный </a:t>
            </a:r>
            <a:r>
              <a:rPr lang="ru-RU" dirty="0" err="1" smtClean="0"/>
              <a:t>образ+звук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rgbClr val="0070C0"/>
                </a:solidFill>
              </a:rPr>
              <a:t>По функциональному назначению: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dirty="0" smtClean="0"/>
              <a:t>1)Средства передачи информации;</a:t>
            </a:r>
          </a:p>
          <a:p>
            <a:r>
              <a:rPr lang="ru-RU" dirty="0" smtClean="0"/>
              <a:t>2)Обучающие средства;</a:t>
            </a:r>
          </a:p>
          <a:p>
            <a:r>
              <a:rPr lang="ru-RU" dirty="0" smtClean="0"/>
              <a:t>3)Средства художественной выразительности;</a:t>
            </a:r>
          </a:p>
          <a:p>
            <a:r>
              <a:rPr lang="ru-RU" dirty="0" smtClean="0"/>
              <a:t>4)Вспомогательные технические средства;</a:t>
            </a:r>
          </a:p>
          <a:p>
            <a:r>
              <a:rPr lang="ru-RU" dirty="0" smtClean="0"/>
              <a:t>5)Прикладные технические средства.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u="sng" dirty="0" smtClean="0">
                <a:solidFill>
                  <a:srgbClr val="0070C0"/>
                </a:solidFill>
              </a:rPr>
              <a:t>По принципу устройства и работы: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dirty="0" smtClean="0"/>
              <a:t>1)Механические;</a:t>
            </a:r>
          </a:p>
          <a:p>
            <a:r>
              <a:rPr lang="ru-RU" dirty="0" smtClean="0"/>
              <a:t>2)Электромеханические;</a:t>
            </a:r>
          </a:p>
          <a:p>
            <a:r>
              <a:rPr lang="ru-RU" dirty="0" smtClean="0"/>
              <a:t>3)Электронные оптические (лазеры, светодиоды - используются для передачи данных в виде световых сигналов).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I. Аналоговые технические средства:</a:t>
            </a:r>
          </a:p>
          <a:p>
            <a:r>
              <a:rPr lang="ru-RU" dirty="0" smtClean="0"/>
              <a:t>1) Аудиосредства (магнитофоны, диктофоны, радиоприемники, кассеты, пластинки, </a:t>
            </a:r>
            <a:r>
              <a:rPr lang="ru-RU" dirty="0" err="1" smtClean="0"/>
              <a:t>аудио-диски</a:t>
            </a:r>
            <a:r>
              <a:rPr lang="ru-RU" dirty="0" smtClean="0"/>
              <a:t>);</a:t>
            </a:r>
          </a:p>
          <a:p>
            <a:r>
              <a:rPr lang="ru-RU" dirty="0" smtClean="0"/>
              <a:t>2)Графические и фотографические средства (фотоаппараты, фильмоскопы, диапроекторы, эпидиаскопы, слайды, </a:t>
            </a:r>
            <a:r>
              <a:rPr lang="ru-RU" dirty="0" err="1" smtClean="0"/>
              <a:t>видео-диски</a:t>
            </a:r>
            <a:r>
              <a:rPr lang="ru-RU" dirty="0" smtClean="0"/>
              <a:t>);</a:t>
            </a:r>
          </a:p>
          <a:p>
            <a:r>
              <a:rPr lang="ru-RU" dirty="0" smtClean="0"/>
              <a:t>3)Кинопроекционная техника (кинокамеры, кинопроекторы, кинопленки); </a:t>
            </a:r>
            <a:endParaRPr lang="ru-RU" dirty="0" smtClean="0"/>
          </a:p>
          <a:p>
            <a:r>
              <a:rPr lang="ru-RU" dirty="0" smtClean="0"/>
              <a:t>4)Видео </a:t>
            </a:r>
            <a:r>
              <a:rPr lang="ru-RU" dirty="0" smtClean="0"/>
              <a:t>и телевизионные средства (телевизоры, мониторы, телекамеры, видеокамеры, видеомагнитофоны, видеоплееры, видеопроекторы, видеокассеты).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II. Цифровые технические средства :</a:t>
            </a:r>
          </a:p>
          <a:p>
            <a:r>
              <a:rPr lang="ru-RU" dirty="0" smtClean="0"/>
              <a:t>1)Аудиосредства (цифровые диктофоны и плееры, цифровые компакт-диски); </a:t>
            </a:r>
            <a:endParaRPr lang="ru-RU" dirty="0" smtClean="0"/>
          </a:p>
          <a:p>
            <a:r>
              <a:rPr lang="ru-RU" dirty="0" smtClean="0"/>
              <a:t>2)Графические </a:t>
            </a:r>
            <a:r>
              <a:rPr lang="ru-RU" dirty="0" smtClean="0"/>
              <a:t>и фотографические средства (цифровые фотоаппараты, лазерные и магнитные диски, электронные карты памяти)</a:t>
            </a:r>
          </a:p>
          <a:p>
            <a:r>
              <a:rPr lang="ru-RU" dirty="0" smtClean="0"/>
              <a:t>3)Проекционная техника (</a:t>
            </a:r>
            <a:r>
              <a:rPr lang="ru-RU" dirty="0" err="1" smtClean="0"/>
              <a:t>мультимедийные</a:t>
            </a:r>
            <a:r>
              <a:rPr lang="ru-RU" dirty="0" smtClean="0"/>
              <a:t> проекторы);</a:t>
            </a:r>
          </a:p>
          <a:p>
            <a:r>
              <a:rPr lang="ru-RU" dirty="0" smtClean="0"/>
              <a:t>4)Видео и телевизионные средства (цифровые видеокамеры, DVD-проигрыватели и DVD-плееры, лазерные и магнитные диски, электронные карты памяти).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III. </a:t>
            </a:r>
            <a:r>
              <a:rPr lang="ru-RU" b="1" dirty="0" smtClean="0">
                <a:solidFill>
                  <a:srgbClr val="0070C0"/>
                </a:solidFill>
              </a:rPr>
              <a:t>Средства оргтехники </a:t>
            </a:r>
            <a:r>
              <a:rPr lang="ru-RU" dirty="0" smtClean="0"/>
              <a:t>(средства копирования и размножения - принтеры, ксероксы</a:t>
            </a:r>
            <a:r>
              <a:rPr lang="ru-RU" dirty="0" smtClean="0"/>
              <a:t>).</a:t>
            </a:r>
          </a:p>
          <a:p>
            <a:pPr algn="ctr"/>
            <a:r>
              <a:rPr lang="ru-RU" dirty="0" smtClean="0"/>
              <a:t>IV. </a:t>
            </a:r>
            <a:r>
              <a:rPr lang="ru-RU" b="1" dirty="0" smtClean="0">
                <a:solidFill>
                  <a:srgbClr val="0070C0"/>
                </a:solidFill>
              </a:rPr>
              <a:t>Компьютерные средства</a:t>
            </a:r>
            <a:r>
              <a:rPr lang="ru-RU" dirty="0" smtClean="0"/>
              <a:t>:</a:t>
            </a:r>
          </a:p>
          <a:p>
            <a:pPr algn="ctr">
              <a:buNone/>
            </a:pPr>
            <a:r>
              <a:rPr lang="ru-RU" dirty="0" smtClean="0"/>
              <a:t>Компьютерные мультимедиа – ("</a:t>
            </a:r>
            <a:r>
              <a:rPr lang="ru-RU" dirty="0" err="1" smtClean="0"/>
              <a:t>многосpедность</a:t>
            </a:r>
            <a:r>
              <a:rPr lang="ru-RU" dirty="0" smtClean="0"/>
              <a:t>") - </a:t>
            </a:r>
            <a:r>
              <a:rPr lang="ru-RU" dirty="0" err="1" smtClean="0"/>
              <a:t>компьютер+миди-клавиатура</a:t>
            </a:r>
            <a:r>
              <a:rPr lang="ru-RU" dirty="0" smtClean="0"/>
              <a:t>, колонки или </a:t>
            </a:r>
            <a:r>
              <a:rPr lang="ru-RU" dirty="0" err="1" smtClean="0"/>
              <a:t>компьютер+мультимедийный</a:t>
            </a:r>
            <a:r>
              <a:rPr lang="ru-RU" dirty="0" smtClean="0"/>
              <a:t> проектор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V. </a:t>
            </a:r>
            <a:r>
              <a:rPr lang="ru-RU" b="1" dirty="0" smtClean="0">
                <a:solidFill>
                  <a:srgbClr val="0070C0"/>
                </a:solidFill>
              </a:rPr>
              <a:t>Телекоммуникационные </a:t>
            </a:r>
            <a:r>
              <a:rPr lang="ru-RU" b="1" dirty="0" smtClean="0">
                <a:solidFill>
                  <a:srgbClr val="0070C0"/>
                </a:solidFill>
              </a:rPr>
              <a:t>средства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- </a:t>
            </a:r>
            <a:r>
              <a:rPr lang="ru-RU" dirty="0" err="1" smtClean="0"/>
              <a:t>средства</a:t>
            </a:r>
            <a:r>
              <a:rPr lang="ru-RU" dirty="0" smtClean="0"/>
              <a:t> </a:t>
            </a:r>
            <a:r>
              <a:rPr lang="ru-RU" dirty="0" smtClean="0"/>
              <a:t>доступа к информационным </a:t>
            </a:r>
            <a:r>
              <a:rPr lang="ru-RU" dirty="0" smtClean="0"/>
              <a:t>ресурсам, средства </a:t>
            </a:r>
            <a:r>
              <a:rPr lang="ru-RU" dirty="0" smtClean="0"/>
              <a:t>дистанционной передачи </a:t>
            </a:r>
            <a:r>
              <a:rPr lang="ru-RU" dirty="0" smtClean="0"/>
              <a:t>информации: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телефон, телетайп, телеграф, факсимильный аппарат, усилительную аппаратуру (микрофоны, динамики), видеосвязь (телеконференция), двухсторонняя радиосвязь, электронная почта – двусторонняя связь и </a:t>
            </a:r>
            <a:r>
              <a:rPr lang="ru-RU" dirty="0" smtClean="0"/>
              <a:t>печать, </a:t>
            </a:r>
            <a:r>
              <a:rPr lang="ru-RU" dirty="0" smtClean="0"/>
              <a:t>телевизор, радио- и киноаппаратура - односторонняя связь 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954</Words>
  <Application>Microsoft Office PowerPoint</Application>
  <PresentationFormat>Экран (4:3)</PresentationFormat>
  <Paragraphs>114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Классификация современных технических средств обучения  и реабилитации   </vt:lpstr>
      <vt:lpstr>Слайд 2</vt:lpstr>
      <vt:lpstr>Классификация </vt:lpstr>
      <vt:lpstr>Классификация</vt:lpstr>
      <vt:lpstr>Классификация</vt:lpstr>
      <vt:lpstr>Классификация</vt:lpstr>
      <vt:lpstr>Классификация</vt:lpstr>
      <vt:lpstr>Классификация</vt:lpstr>
      <vt:lpstr>Классификация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Ресурсный центр БУ «НСГК»</dc:title>
  <dc:creator>serg</dc:creator>
  <cp:lastModifiedBy>kachan_rn</cp:lastModifiedBy>
  <cp:revision>25</cp:revision>
  <dcterms:created xsi:type="dcterms:W3CDTF">2017-02-11T13:25:50Z</dcterms:created>
  <dcterms:modified xsi:type="dcterms:W3CDTF">2018-09-26T04:26:33Z</dcterms:modified>
</cp:coreProperties>
</file>