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23" r:id="rId3"/>
    <p:sldId id="319" r:id="rId4"/>
    <p:sldId id="320" r:id="rId5"/>
    <p:sldId id="321" r:id="rId6"/>
    <p:sldId id="326" r:id="rId7"/>
    <p:sldId id="322" r:id="rId8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43B28"/>
    <a:srgbClr val="FF66FF"/>
    <a:srgbClr val="DE2E3B"/>
    <a:srgbClr val="58E7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920" autoAdjust="0"/>
    <p:restoredTop sz="94660"/>
  </p:normalViewPr>
  <p:slideViewPr>
    <p:cSldViewPr>
      <p:cViewPr>
        <p:scale>
          <a:sx n="100" d="100"/>
          <a:sy n="100" d="100"/>
        </p:scale>
        <p:origin x="-634" y="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64291-F8CB-4D2B-ADB1-F1AAA4C97D42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37A7E-AD86-4141-A963-58EF1AA7F9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587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057900" y="0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C747F-4FAA-459D-BC72-41D3EB9196DB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66738"/>
            <a:ext cx="4010025" cy="2836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69975" y="3592513"/>
            <a:ext cx="8553450" cy="3403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7183438"/>
            <a:ext cx="4633913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057900" y="7183438"/>
            <a:ext cx="4632325" cy="377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2CCF8-7548-429F-B20D-8FEDD969D1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1389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einvalid.ru/wp-content/uploads/2015/07/18973960-r3l8t8d-650-maxresdefault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8982" y="2638417"/>
            <a:ext cx="885831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89444" y="1209657"/>
            <a:ext cx="53467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rgbClr val="0070C0"/>
                </a:solidFill>
              </a:rPr>
              <a:t>Мы просто другие, 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Мы живем на другой глубине.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Мы просто такие.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Неизвестно, по чьей вине.</a:t>
            </a:r>
          </a:p>
          <a:p>
            <a:pPr algn="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6370" y="2924169"/>
            <a:ext cx="69596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b="1" dirty="0" smtClean="0">
              <a:solidFill>
                <a:srgbClr val="0070C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70C0"/>
                </a:solidFill>
              </a:rPr>
              <a:t>Нам себя уже не изменить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И такими, как вы, не стать.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Так попробуйте рядом быть,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Попытайтесь нас просто понять.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0963"/>
            <a:ext cx="56882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3" descr="    Ник Вуйчич и его сын Киеси Джеймс Вуйчич.">
            <a:hlinkClick r:id="rId3"/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84635"/>
            <a:ext cx="4775228" cy="347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abilympicspro.ru/netcat_files/multifile/574/29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1440" y="3995739"/>
            <a:ext cx="6221960" cy="356711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53490" y="280963"/>
            <a:ext cx="5239910" cy="370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8982" y="2638417"/>
            <a:ext cx="885831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r>
              <a:rPr lang="ru-RU" sz="2400" b="1" spc="-5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Этические нормы и принципы </a:t>
            </a:r>
          </a:p>
          <a:p>
            <a:pPr marL="12700" marR="5080" indent="-12700" algn="ctr">
              <a:lnSpc>
                <a:spcPct val="100000"/>
              </a:lnSpc>
            </a:pPr>
            <a:r>
              <a:rPr lang="ru-RU" sz="2400" b="1" spc="-5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эффективной коммуникации с инвалидами </a:t>
            </a: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9048" y="495277"/>
            <a:ext cx="8286808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r>
              <a:rPr lang="ru-RU" sz="2400" b="1" spc="-5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ОБЩИЕ ПРАВИЛА КОММУНИКАЦИИ </a:t>
            </a:r>
          </a:p>
          <a:p>
            <a:pPr marL="12700" marR="5080" indent="-12700" algn="ctr">
              <a:lnSpc>
                <a:spcPct val="100000"/>
              </a:lnSpc>
            </a:pPr>
            <a:r>
              <a:rPr lang="ru-RU" sz="2400" b="1" spc="-5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ИНВАЛИДАМИ</a:t>
            </a:r>
            <a:endParaRPr lang="ru-RU" sz="2400" dirty="0" smtClean="0"/>
          </a:p>
          <a:p>
            <a:pPr marL="12700" marR="5080" indent="-12700" algn="ctr">
              <a:lnSpc>
                <a:spcPct val="100000"/>
              </a:lnSpc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marR="5080" indent="-12700" algn="ctr">
              <a:lnSpc>
                <a:spcPct val="100000"/>
              </a:lnSpc>
            </a:pP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3230" y="1852599"/>
            <a:ext cx="928694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Когда вы разговариваете с человеком с инвалидностью, обращайтесь непосредственно к нему.</a:t>
            </a:r>
          </a:p>
          <a:p>
            <a:pPr algn="just"/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Когда Вас знакомят с человеком с инвалидностью, вполне естественно пожать ему руку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Если </a:t>
            </a:r>
            <a:r>
              <a:rPr lang="ru-RU" b="1" dirty="0" smtClean="0">
                <a:solidFill>
                  <a:srgbClr val="0070C0"/>
                </a:solidFill>
              </a:rPr>
              <a:t>Вы предлагаете помощь, ждите, пока ее примут. Если Вы не поняли — переспросите.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Обращайтесь с детьми с инвалидностью по имени, а с подростками и старше — как со взрослыми.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Разговаривая с человеком, испытывающим трудности в общении, слушайте его внимательно. Не стесняйтесь переспрашивать, если вы не поняли собеседника.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B05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B05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8982" y="995343"/>
            <a:ext cx="8858312" cy="4493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Правила общения </a:t>
            </a:r>
            <a:r>
              <a:rPr lang="ru-RU" sz="2800" b="1" dirty="0" err="1" smtClean="0">
                <a:solidFill>
                  <a:srgbClr val="0070C0"/>
                </a:solidFill>
              </a:rPr>
              <a:t>c</a:t>
            </a:r>
            <a:r>
              <a:rPr lang="ru-RU" sz="2800" b="1" dirty="0" smtClean="0">
                <a:solidFill>
                  <a:srgbClr val="0070C0"/>
                </a:solidFill>
              </a:rPr>
              <a:t> людьми с нарушением слуха</a:t>
            </a:r>
          </a:p>
          <a:p>
            <a:pPr marL="12700" marR="5080" indent="-12700" algn="ctr">
              <a:lnSpc>
                <a:spcPct val="100000"/>
              </a:lnSpc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Чтобы привлечь внимание человека, который плохо слышит, помашите ему рукой или прикоснитесь к нему. 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Смотрите ему прямо в глаза и говорите четко, хорошо артикулируя. 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Человеку с нарушенным слухом мешает воспринимать и понимать устную речь шум, одновременный разговор двух и более людей. 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Разговаривая, смотрите прямо на собеседника, чтобы он одновременно видел ваше лицо (губы) и «слышал» речь. 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Говорите ясно и медленно. </a:t>
            </a:r>
          </a:p>
          <a:p>
            <a:pPr marL="12700" marR="5080" indent="-12700" algn="ctr">
              <a:lnSpc>
                <a:spcPct val="100000"/>
              </a:lnSpc>
            </a:pP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8982" y="995343"/>
            <a:ext cx="8858312" cy="5324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r>
              <a:rPr lang="ru-RU" sz="2800" b="1" dirty="0" smtClean="0">
                <a:solidFill>
                  <a:srgbClr val="0070C0"/>
                </a:solidFill>
              </a:rPr>
              <a:t>Правила общения </a:t>
            </a:r>
            <a:r>
              <a:rPr lang="ru-RU" sz="2800" b="1" dirty="0" err="1" smtClean="0">
                <a:solidFill>
                  <a:srgbClr val="0070C0"/>
                </a:solidFill>
              </a:rPr>
              <a:t>c</a:t>
            </a:r>
            <a:r>
              <a:rPr lang="ru-RU" sz="2800" b="1" dirty="0" smtClean="0">
                <a:solidFill>
                  <a:srgbClr val="0070C0"/>
                </a:solidFill>
              </a:rPr>
              <a:t> людьми с нарушением слуха</a:t>
            </a:r>
          </a:p>
          <a:p>
            <a:pPr marL="12700" marR="5080" indent="-12700" algn="ctr">
              <a:lnSpc>
                <a:spcPct val="100000"/>
              </a:lnSpc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Говорите простыми короткими фразами. Выбирайте обиходные слова (т.е. наиболее часто употребляемые в речи).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Если вы сообщаете информацию, которая включает в себя номер, технический или другой сложный термин, адрес, напишите ее, сообщите по факсу или электронной почте или любым другим способом, но так, чтобы она была точно понята.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Убедитесь, что вас поняли. Не стесняйтесь спросить, понял ли вас собеседник.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 Если вы общаетесь через переводчика, не забудьте, что обращаться надо непосредственно к собеседнику, а не к переводчику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Используйте выражение лица, жесты, телодвижения, если хотите подчеркнуть или прояснить смысл сказанного.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Можно предложить набирать текст или писать от руки. 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marL="12700" marR="5080" indent="-12700" algn="ctr">
              <a:lnSpc>
                <a:spcPct val="100000"/>
              </a:lnSpc>
            </a:pP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1858" y="209525"/>
            <a:ext cx="8858312" cy="7571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2700"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Правила взаимодействия с людьми с нарушением </a:t>
            </a:r>
          </a:p>
          <a:p>
            <a:pPr marL="12700" marR="5080" indent="-12700"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опорно-двигательного аппарата</a:t>
            </a:r>
          </a:p>
          <a:p>
            <a:r>
              <a:rPr lang="ru-RU" sz="2400" dirty="0" smtClean="0"/>
              <a:t> 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Когда вас знакомят с человеком, передвигающимся на коляске, вполне естественно пожать ему руку.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Когда общаетесь с человеком, использующим инвалидную коляску, присядьте на корточки, или отойдите от него на метр, чтобы он мог на вас нормально смотреть.   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                                         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Не прикасайтесь к коляске, пока вас не попросят.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Не прикасайтесь к человеку, использующему инвалидную коляску и его вещам.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Нужно подойти и представиться, предложить свои услуги, но не стоит быть назойливым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Коляска относится к личному пространству человека.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Если существуют архитектурные барьеры, предупредите о них, чтобы человек заранее имел возможность принимать решения. 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b="1" dirty="0" smtClean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70C0"/>
                </a:solidFill>
              </a:rPr>
              <a:t>Помните, что, как правило, у людей, имеющих трудности при передвижении, нет проблем со зрением, слухом и пониманием.  </a:t>
            </a:r>
          </a:p>
          <a:p>
            <a:endParaRPr lang="ru-RU" dirty="0" smtClean="0"/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 </a:t>
            </a:r>
          </a:p>
          <a:p>
            <a:pPr marL="12700" marR="5080" indent="-12700" algn="ctr">
              <a:lnSpc>
                <a:spcPct val="100000"/>
              </a:lnSpc>
            </a:pPr>
            <a:endParaRPr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C838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</TotalTime>
  <Words>457</Words>
  <Application>Microsoft Office PowerPoint</Application>
  <PresentationFormat>Произвольный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kachan_rn</cp:lastModifiedBy>
  <cp:revision>181</cp:revision>
  <cp:lastPrinted>2016-06-02T10:41:40Z</cp:lastPrinted>
  <dcterms:created xsi:type="dcterms:W3CDTF">2016-05-27T12:45:47Z</dcterms:created>
  <dcterms:modified xsi:type="dcterms:W3CDTF">2018-11-06T05:54:12Z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2016-05-25T00:00:00Z</vt:filetime>
  </property>
  <property fmtid="{D5CDD505-2E9C-101B-9397-08002B2CF9AE}" pid="3" name="Creator">
    <vt:lpwstr>Adobe InDesign CS6 (Windows)</vt:lpwstr>
  </property>
  <property fmtid="{D5CDD505-2E9C-101B-9397-08002B2CF9AE}" pid="4" name="LastSaved">
    <vt:filetime>2016-05-27T00:00:00Z</vt:filetime>
  </property>
</Properties>
</file>