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9" r:id="rId2"/>
    <p:sldId id="257" r:id="rId3"/>
    <p:sldId id="265" r:id="rId4"/>
    <p:sldId id="266" r:id="rId5"/>
    <p:sldId id="258" r:id="rId6"/>
    <p:sldId id="259" r:id="rId7"/>
    <p:sldId id="260" r:id="rId8"/>
    <p:sldId id="261" r:id="rId9"/>
    <p:sldId id="262" r:id="rId10"/>
    <p:sldId id="263" r:id="rId11"/>
    <p:sldId id="268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536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/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3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9BF11-6CC9-490A-BDC8-1CFC279BB4AE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1BE85AED-FD86-4594-955C-480A99672D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45788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9BF11-6CC9-490A-BDC8-1CFC279BB4AE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85AED-FD86-4594-955C-480A99672D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8813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9BF11-6CC9-490A-BDC8-1CFC279BB4AE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85AED-FD86-4594-955C-480A99672D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3021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9BF11-6CC9-490A-BDC8-1CFC279BB4AE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85AED-FD86-4594-955C-480A99672D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2117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0C99BF11-6CC9-490A-BDC8-1CFC279BB4AE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/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1BE85AED-FD86-4594-955C-480A99672D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57465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9BF11-6CC9-490A-BDC8-1CFC279BB4AE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85AED-FD86-4594-955C-480A99672D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12152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9BF11-6CC9-490A-BDC8-1CFC279BB4AE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85AED-FD86-4594-955C-480A99672D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578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9BF11-6CC9-490A-BDC8-1CFC279BB4AE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85AED-FD86-4594-955C-480A99672D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2488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9BF11-6CC9-490A-BDC8-1CFC279BB4AE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85AED-FD86-4594-955C-480A99672D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52248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9BF11-6CC9-490A-BDC8-1CFC279BB4AE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/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85AED-FD86-4594-955C-480A99672D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6868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9BF11-6CC9-490A-BDC8-1CFC279BB4AE}" type="datetimeFigureOut">
              <a:rPr lang="ru-RU" smtClean="0"/>
              <a:pPr/>
              <a:t>11.04.2017</a:t>
            </a:fld>
            <a:endParaRPr lang="ru-RU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/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85AED-FD86-4594-955C-480A99672D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76603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0C99BF11-6CC9-490A-BDC8-1CFC279BB4AE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/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1BE85AED-FD86-4594-955C-480A99672D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7779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lbz.ru/authors/193/1769/" TargetMode="External"/><Relationship Id="rId3" Type="http://schemas.openxmlformats.org/officeDocument/2006/relationships/hyperlink" Target="http://www.fipi.ru/oge-i-gve-9/demoversii-specifikacii-kodifikatory" TargetMode="External"/><Relationship Id="rId7" Type="http://schemas.openxmlformats.org/officeDocument/2006/relationships/hyperlink" Target="http://lbz.ru/authors/193/1768/" TargetMode="External"/><Relationship Id="rId2" Type="http://schemas.openxmlformats.org/officeDocument/2006/relationships/hyperlink" Target="http://opengia.ru/subjects/informatics-9/topics/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metodist.lbz.ru/authors/informatika/3/eor7.php" TargetMode="External"/><Relationship Id="rId5" Type="http://schemas.openxmlformats.org/officeDocument/2006/relationships/hyperlink" Target="http://ppt4web.ru/informatika" TargetMode="External"/><Relationship Id="rId4" Type="http://schemas.openxmlformats.org/officeDocument/2006/relationships/hyperlink" Target="http://galinabogacheva.livejournal.com/" TargetMode="External"/><Relationship Id="rId9" Type="http://schemas.openxmlformats.org/officeDocument/2006/relationships/image" Target="../media/image8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51560" y="1197865"/>
            <a:ext cx="9966960" cy="277063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6700" dirty="0" smtClean="0"/>
              <a:t>Дерево каталогов</a:t>
            </a:r>
            <a:br>
              <a:rPr lang="ru-RU" sz="6700" dirty="0" smtClean="0"/>
            </a:br>
            <a:r>
              <a:rPr lang="ru-RU" sz="6700" dirty="0" smtClean="0"/>
              <a:t>Задание №4</a:t>
            </a:r>
            <a:endParaRPr lang="ru-RU" sz="67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95600" y="4786322"/>
            <a:ext cx="6400800" cy="1214446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– Богачёва Г.В.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Лицей № 144 Санкт-Петербурга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2697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2666976" y="500042"/>
            <a:ext cx="7848600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just"/>
            <a:r>
              <a:rPr lang="ru-RU" sz="2200" dirty="0">
                <a:latin typeface="Calibri" pitchFamily="34" charset="0"/>
              </a:rPr>
              <a:t>Пользователь работал с каталогом C:\Компьютеры\Память. Сначала он спустился в каталог Винчестеры, после этого поднялся на один уровень вверх, затем ещё раз поднялся на один уровень вверх и далее спустился в каталог Процессоры. Укажите полный путь каталога, в котором оказался пользователь.</a:t>
            </a:r>
          </a:p>
          <a:p>
            <a:r>
              <a:rPr lang="ru-RU" sz="2200" dirty="0">
                <a:latin typeface="Calibri" pitchFamily="34" charset="0"/>
              </a:rPr>
              <a:t>1) C:\Компьютеры\Процессоры</a:t>
            </a:r>
          </a:p>
          <a:p>
            <a:r>
              <a:rPr lang="ru-RU" sz="2200" dirty="0">
                <a:latin typeface="Calibri" pitchFamily="34" charset="0"/>
              </a:rPr>
              <a:t>2) C:\Винчестеры\Процессоры</a:t>
            </a:r>
          </a:p>
          <a:p>
            <a:r>
              <a:rPr lang="ru-RU" sz="2200" dirty="0">
                <a:latin typeface="Calibri" pitchFamily="34" charset="0"/>
              </a:rPr>
              <a:t>3) C:\Компьютеры\Память\Винчестеры</a:t>
            </a:r>
          </a:p>
          <a:p>
            <a:r>
              <a:rPr lang="ru-RU" sz="2200" dirty="0">
                <a:latin typeface="Calibri" pitchFamily="34" charset="0"/>
              </a:rPr>
              <a:t>4) C:\Компьютеры\Память\Процессоры</a:t>
            </a:r>
          </a:p>
        </p:txBody>
      </p:sp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2666976" y="3929066"/>
            <a:ext cx="142876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30000"/>
              </a:spcBef>
            </a:pPr>
            <a:r>
              <a:rPr lang="ru-RU" sz="2200" b="1" i="1" u="sng" dirty="0">
                <a:latin typeface="Calibri" pitchFamily="34" charset="0"/>
              </a:rPr>
              <a:t>Решение:</a:t>
            </a:r>
            <a:r>
              <a:rPr lang="ru-RU" sz="2200" dirty="0">
                <a:latin typeface="Calibri" pitchFamily="34" charset="0"/>
              </a:rPr>
              <a:t> </a:t>
            </a:r>
            <a:endParaRPr lang="ru-RU" sz="2200" b="1" i="1" dirty="0">
              <a:latin typeface="Calibri" pitchFamily="34" charset="0"/>
            </a:endParaRPr>
          </a:p>
        </p:txBody>
      </p:sp>
      <p:sp>
        <p:nvSpPr>
          <p:cNvPr id="23555" name="Заголовок 2"/>
          <p:cNvSpPr>
            <a:spLocks/>
          </p:cNvSpPr>
          <p:nvPr/>
        </p:nvSpPr>
        <p:spPr bwMode="auto">
          <a:xfrm>
            <a:off x="2640013" y="188914"/>
            <a:ext cx="7643812" cy="382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2400" b="1" dirty="0">
                <a:solidFill>
                  <a:schemeClr val="tx2"/>
                </a:solidFill>
                <a:latin typeface="Calibri" pitchFamily="34" charset="0"/>
              </a:rPr>
              <a:t>Задача </a:t>
            </a:r>
            <a:r>
              <a:rPr lang="en-US" sz="2400" b="1" dirty="0">
                <a:solidFill>
                  <a:schemeClr val="tx2"/>
                </a:solidFill>
                <a:latin typeface="Calibri" pitchFamily="34" charset="0"/>
              </a:rPr>
              <a:t>8</a:t>
            </a:r>
            <a:r>
              <a:rPr lang="ru-RU" sz="2400" b="1" dirty="0">
                <a:solidFill>
                  <a:schemeClr val="tx2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2666976" y="6143644"/>
            <a:ext cx="1357322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30000"/>
              </a:spcBef>
            </a:pPr>
            <a:r>
              <a:rPr lang="ru-RU" sz="2200" dirty="0">
                <a:latin typeface="Calibri" pitchFamily="34" charset="0"/>
              </a:rPr>
              <a:t>Ответ: </a:t>
            </a:r>
            <a:r>
              <a:rPr lang="ru-RU" sz="2200" dirty="0" smtClean="0">
                <a:latin typeface="Calibri" pitchFamily="34" charset="0"/>
              </a:rPr>
              <a:t>1</a:t>
            </a:r>
            <a:endParaRPr lang="ru-RU" sz="2200" b="1" i="1" dirty="0">
              <a:latin typeface="Calibri" pitchFamily="34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2666976" y="4500570"/>
            <a:ext cx="7482864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Calibri" pitchFamily="34" charset="0"/>
              </a:rPr>
              <a:t>Из каталога C:\Компьютеры\Память спускаемся в каталог Винчестеры – C:\Компьютеры\Память\Винчестеры, 1 раз вверх (каталог C:\</a:t>
            </a:r>
            <a:r>
              <a:rPr lang="ru-RU" sz="2000" dirty="0" smtClean="0">
                <a:latin typeface="Calibri" pitchFamily="34" charset="0"/>
              </a:rPr>
              <a:t>Компьютеры\Память), </a:t>
            </a:r>
            <a:r>
              <a:rPr lang="ru-RU" sz="2000" dirty="0" smtClean="0">
                <a:latin typeface="Calibri" pitchFamily="34" charset="0"/>
              </a:rPr>
              <a:t>еще раз вверх (каталог C:\Компьютеры), и далее спускаемся в каталог Процессоры, результат C:\Компьютеры\Процессоры</a:t>
            </a:r>
            <a:endParaRPr lang="ru-RU" sz="20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037211"/>
      </p:ext>
    </p:extLst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8" grpId="0"/>
      <p:bldP spid="6" grpId="0"/>
      <p:bldP spid="3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66344" y="2112264"/>
            <a:ext cx="7315200" cy="40139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Открытый банк заданий по информатике ФИПИ</a:t>
            </a:r>
          </a:p>
          <a:p>
            <a:pPr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opengia.ru/subjects/informatics-9/topics/1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Демоверсии  ОГЭ  и ГИА по информатике прошлых лет</a:t>
            </a:r>
          </a:p>
          <a:p>
            <a:pPr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www.fipi.ru/oge-i-gve-9/demoversii-specifikacii-kodifikatory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Блог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http://galinabogacheva.livejournal.com/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Картинка: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http://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ppt4web.ru/informatika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http://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metodist.lbz.ru/authors/informatika/3/eor7.php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err="1">
                <a:hlinkClick r:id="rId7"/>
              </a:rPr>
              <a:t>Босова</a:t>
            </a:r>
            <a:r>
              <a:rPr lang="ru-RU" dirty="0">
                <a:hlinkClick r:id="rId7"/>
              </a:rPr>
              <a:t> Л. Л.</a:t>
            </a:r>
            <a:r>
              <a:rPr lang="ru-RU" dirty="0"/>
              <a:t> / </a:t>
            </a:r>
            <a:r>
              <a:rPr lang="ru-RU" dirty="0" err="1">
                <a:hlinkClick r:id="rId8"/>
              </a:rPr>
              <a:t>Босова</a:t>
            </a:r>
            <a:r>
              <a:rPr lang="ru-RU" dirty="0">
                <a:hlinkClick r:id="rId8"/>
              </a:rPr>
              <a:t> А. Ю</a:t>
            </a:r>
            <a:r>
              <a:rPr lang="ru-RU" dirty="0" smtClean="0">
                <a:hlinkClick r:id="rId8"/>
              </a:rPr>
              <a:t>.</a:t>
            </a:r>
            <a:r>
              <a:rPr lang="ru-RU" dirty="0" smtClean="0"/>
              <a:t>: Информатика 7 класс, </a:t>
            </a:r>
            <a:r>
              <a:rPr lang="ru-RU" dirty="0"/>
              <a:t>БИНОМ. Лаборатория </a:t>
            </a:r>
            <a:r>
              <a:rPr lang="ru-RU" dirty="0" smtClean="0"/>
              <a:t>знаний</a:t>
            </a:r>
            <a:r>
              <a:rPr lang="en-US" dirty="0" smtClean="0"/>
              <a:t>, 2015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1544" y="2377440"/>
            <a:ext cx="4222235" cy="3170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3396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8840" y="576072"/>
            <a:ext cx="8513064" cy="672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altLang="ru-RU" sz="2200" b="1" i="1" dirty="0"/>
              <a:t>Каталог </a:t>
            </a:r>
            <a:r>
              <a:rPr lang="ru-RU" altLang="ru-RU" sz="2200" i="1" dirty="0"/>
              <a:t>- это поименованная совокупность файлов и подкаталогов (вложенных каталогов).</a:t>
            </a:r>
          </a:p>
          <a:p>
            <a:pPr algn="just"/>
            <a:r>
              <a:rPr lang="ru-RU" altLang="ru-RU" sz="2200" dirty="0"/>
              <a:t>Каталог самого верхнего уровня называется </a:t>
            </a:r>
            <a:r>
              <a:rPr lang="ru-RU" altLang="ru-RU" sz="2200" b="1" dirty="0"/>
              <a:t>корневым каталогом</a:t>
            </a:r>
            <a:r>
              <a:rPr lang="ru-RU" altLang="ru-RU" sz="2200" dirty="0"/>
              <a:t>.</a:t>
            </a:r>
          </a:p>
          <a:p>
            <a:pPr algn="just"/>
            <a:r>
              <a:rPr lang="ru-RU" altLang="ru-RU" sz="2200" dirty="0"/>
              <a:t>В  </a:t>
            </a:r>
            <a:r>
              <a:rPr lang="ru-RU" altLang="ru-RU" sz="2200" b="1" dirty="0"/>
              <a:t>ОС  </a:t>
            </a:r>
            <a:r>
              <a:rPr lang="ru-RU" altLang="ru-RU" sz="2200" b="1" dirty="0" err="1"/>
              <a:t>Windows</a:t>
            </a:r>
            <a:r>
              <a:rPr lang="ru-RU" altLang="ru-RU" sz="2200" dirty="0"/>
              <a:t> корневые каталоги обозначаются  добавлением к логическому имени соответствующего устройства внешней памяти знака «\» (А:\, C:\, D:\, E:\)</a:t>
            </a:r>
          </a:p>
          <a:p>
            <a:pPr algn="just"/>
            <a:r>
              <a:rPr lang="ru-RU" altLang="ru-RU" sz="2200" b="1" dirty="0"/>
              <a:t>Файловая структура</a:t>
            </a:r>
            <a:r>
              <a:rPr lang="ru-RU" altLang="ru-RU" sz="2200" dirty="0"/>
              <a:t> диска - это совокупность файлов на диске и взаимосвязей между ними</a:t>
            </a:r>
            <a:r>
              <a:rPr lang="ru-RU" altLang="ru-RU" sz="2200" dirty="0" smtClean="0"/>
              <a:t>. </a:t>
            </a:r>
            <a:r>
              <a:rPr lang="ru-RU" altLang="ru-RU" sz="2200" dirty="0"/>
              <a:t>Файловые структуры бывают </a:t>
            </a:r>
            <a:r>
              <a:rPr lang="ru-RU" altLang="ru-RU" sz="2200" b="1" i="1" dirty="0"/>
              <a:t>простыми</a:t>
            </a:r>
            <a:r>
              <a:rPr lang="ru-RU" altLang="ru-RU" sz="2200" dirty="0"/>
              <a:t> и </a:t>
            </a:r>
            <a:r>
              <a:rPr lang="ru-RU" altLang="ru-RU" sz="2200" b="1" i="1" dirty="0"/>
              <a:t>многоуровневыми (иерархическими</a:t>
            </a:r>
            <a:r>
              <a:rPr lang="ru-RU" altLang="ru-RU" sz="2200" b="1" i="1" dirty="0" smtClean="0"/>
              <a:t>).</a:t>
            </a:r>
            <a:endParaRPr lang="ru-RU" altLang="ru-RU" sz="2200" dirty="0"/>
          </a:p>
          <a:p>
            <a:pPr algn="just"/>
            <a:r>
              <a:rPr lang="ru-RU" altLang="ru-RU" sz="2200" dirty="0"/>
              <a:t>Графическое изображение иерархической файловой структуры называется </a:t>
            </a:r>
            <a:r>
              <a:rPr lang="ru-RU" altLang="ru-RU" sz="2200" b="1" dirty="0"/>
              <a:t>деревом</a:t>
            </a:r>
            <a:r>
              <a:rPr lang="ru-RU" altLang="ru-RU" sz="2200" dirty="0"/>
              <a:t>.</a:t>
            </a:r>
          </a:p>
          <a:p>
            <a:pPr algn="just">
              <a:spcBef>
                <a:spcPct val="20000"/>
              </a:spcBef>
            </a:pPr>
            <a:r>
              <a:rPr lang="ru-RU" altLang="ru-RU" sz="2200" b="1" i="1" dirty="0"/>
              <a:t>Путь к файлу</a:t>
            </a:r>
            <a:r>
              <a:rPr lang="en-US" altLang="ru-RU" sz="2200" dirty="0"/>
              <a:t> - </a:t>
            </a:r>
            <a:r>
              <a:rPr lang="ru-RU" altLang="ru-RU" sz="2200" dirty="0"/>
              <a:t>имена всех каталогов от корневого до того, в котором непосредственно находится файл.</a:t>
            </a:r>
          </a:p>
          <a:p>
            <a:pPr algn="just">
              <a:spcBef>
                <a:spcPct val="20000"/>
              </a:spcBef>
            </a:pPr>
            <a:r>
              <a:rPr lang="ru-RU" altLang="ru-RU" sz="2200" dirty="0"/>
              <a:t>В ОС </a:t>
            </a:r>
            <a:r>
              <a:rPr lang="ru-RU" altLang="ru-RU" sz="2200" dirty="0" err="1"/>
              <a:t>Windows</a:t>
            </a:r>
            <a:r>
              <a:rPr lang="ru-RU" altLang="ru-RU" sz="2200" dirty="0"/>
              <a:t> путь к файлу начинается с логического имени устройства внешней памяти; после имени каждого</a:t>
            </a:r>
            <a:r>
              <a:rPr lang="en-US" altLang="ru-RU" sz="2200" dirty="0"/>
              <a:t> </a:t>
            </a:r>
            <a:r>
              <a:rPr lang="ru-RU" altLang="ru-RU" sz="2200" dirty="0"/>
              <a:t>подкаталога ставится обратный </a:t>
            </a:r>
            <a:r>
              <a:rPr lang="ru-RU" altLang="ru-RU" sz="2200" dirty="0" err="1"/>
              <a:t>слэш</a:t>
            </a:r>
            <a:r>
              <a:rPr lang="ru-RU" altLang="ru-RU" sz="2200" dirty="0"/>
              <a:t>:</a:t>
            </a:r>
          </a:p>
          <a:p>
            <a:pPr algn="just">
              <a:spcBef>
                <a:spcPct val="20000"/>
              </a:spcBef>
            </a:pPr>
            <a:r>
              <a:rPr lang="ru-RU" altLang="ru-RU" sz="2200" b="1" i="1" dirty="0">
                <a:solidFill>
                  <a:schemeClr val="folHlink"/>
                </a:solidFill>
              </a:rPr>
              <a:t>Е:\изображения\фото\Катунь.jpeg</a:t>
            </a:r>
          </a:p>
          <a:p>
            <a:pPr algn="just"/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2446848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2640013" y="908050"/>
            <a:ext cx="7848600" cy="178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200" dirty="0">
                <a:latin typeface="Calibri" pitchFamily="34" charset="0"/>
              </a:rPr>
              <a:t>Пользователь работал с каталогом </a:t>
            </a:r>
          </a:p>
          <a:p>
            <a:pPr algn="just"/>
            <a:r>
              <a:rPr lang="ru-RU" sz="2200" b="1" i="1" dirty="0">
                <a:solidFill>
                  <a:schemeClr val="folHlink"/>
                </a:solidFill>
                <a:latin typeface="Calibri" pitchFamily="34" charset="0"/>
              </a:rPr>
              <a:t>C:\Физика\Задачи\Механика</a:t>
            </a:r>
            <a:r>
              <a:rPr lang="ru-RU" sz="2200" dirty="0">
                <a:latin typeface="Calibri" pitchFamily="34" charset="0"/>
              </a:rPr>
              <a:t>. Сначала он поднялся на один уровень вверх, затем ещё раз поднялся на один уровень вверх и после этого спустился в каталог </a:t>
            </a:r>
            <a:r>
              <a:rPr lang="ru-RU" sz="2200" b="1" i="1" dirty="0">
                <a:solidFill>
                  <a:schemeClr val="folHlink"/>
                </a:solidFill>
                <a:latin typeface="Calibri" pitchFamily="34" charset="0"/>
              </a:rPr>
              <a:t>Экзамен</a:t>
            </a:r>
            <a:r>
              <a:rPr lang="ru-RU" sz="2200" dirty="0">
                <a:latin typeface="Calibri" pitchFamily="34" charset="0"/>
              </a:rPr>
              <a:t>, в котором находится файл </a:t>
            </a:r>
            <a:r>
              <a:rPr lang="ru-RU" sz="2200" b="1" i="1" dirty="0" err="1">
                <a:solidFill>
                  <a:schemeClr val="folHlink"/>
                </a:solidFill>
                <a:latin typeface="Calibri" pitchFamily="34" charset="0"/>
              </a:rPr>
              <a:t>Вопросы.doc</a:t>
            </a:r>
            <a:r>
              <a:rPr lang="ru-RU" sz="2200" dirty="0">
                <a:latin typeface="Calibri" pitchFamily="34" charset="0"/>
              </a:rPr>
              <a:t>.  Каков путь к этому файлу?</a:t>
            </a:r>
          </a:p>
        </p:txBody>
      </p:sp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2566988" y="2997200"/>
            <a:ext cx="784860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30000"/>
              </a:spcBef>
            </a:pPr>
            <a:r>
              <a:rPr lang="ru-RU" sz="2200" b="1" i="1" u="sng">
                <a:latin typeface="Calibri" pitchFamily="34" charset="0"/>
              </a:rPr>
              <a:t>Решение:</a:t>
            </a:r>
            <a:r>
              <a:rPr lang="ru-RU" sz="2200">
                <a:latin typeface="Calibri" pitchFamily="34" charset="0"/>
              </a:rPr>
              <a:t> </a:t>
            </a:r>
            <a:endParaRPr lang="ru-RU" sz="2200" b="1" i="1">
              <a:latin typeface="Calibri" pitchFamily="34" charset="0"/>
            </a:endParaRPr>
          </a:p>
        </p:txBody>
      </p:sp>
      <p:sp>
        <p:nvSpPr>
          <p:cNvPr id="23555" name="Заголовок 2"/>
          <p:cNvSpPr>
            <a:spLocks/>
          </p:cNvSpPr>
          <p:nvPr/>
        </p:nvSpPr>
        <p:spPr bwMode="auto">
          <a:xfrm>
            <a:off x="2640013" y="188913"/>
            <a:ext cx="7643812" cy="6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2400" b="1" dirty="0">
                <a:solidFill>
                  <a:schemeClr val="tx2"/>
                </a:solidFill>
                <a:latin typeface="Calibri" pitchFamily="34" charset="0"/>
              </a:rPr>
              <a:t>Задача 1 </a:t>
            </a:r>
          </a:p>
        </p:txBody>
      </p:sp>
      <p:sp>
        <p:nvSpPr>
          <p:cNvPr id="46137" name="Text Box 57"/>
          <p:cNvSpPr txBox="1">
            <a:spLocks noChangeArrowheads="1"/>
          </p:cNvSpPr>
          <p:nvPr/>
        </p:nvSpPr>
        <p:spPr bwMode="auto">
          <a:xfrm>
            <a:off x="5808664" y="4292601"/>
            <a:ext cx="12969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latin typeface="Calibri" pitchFamily="34" charset="0"/>
              </a:rPr>
              <a:t>C</a:t>
            </a:r>
            <a:r>
              <a:rPr lang="ru-RU" sz="2000">
                <a:latin typeface="Calibri" pitchFamily="34" charset="0"/>
              </a:rPr>
              <a:t>:</a:t>
            </a:r>
          </a:p>
        </p:txBody>
      </p:sp>
      <p:grpSp>
        <p:nvGrpSpPr>
          <p:cNvPr id="7" name="Group 58"/>
          <p:cNvGrpSpPr>
            <a:grpSpLocks/>
          </p:cNvGrpSpPr>
          <p:nvPr/>
        </p:nvGrpSpPr>
        <p:grpSpPr bwMode="auto">
          <a:xfrm>
            <a:off x="5016501" y="4652964"/>
            <a:ext cx="792163" cy="515937"/>
            <a:chOff x="1338" y="618"/>
            <a:chExt cx="499" cy="325"/>
          </a:xfrm>
        </p:grpSpPr>
        <p:pic>
          <p:nvPicPr>
            <p:cNvPr id="23577" name="Picture 59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445" y="618"/>
              <a:ext cx="392" cy="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578" name="AutoShape 60"/>
            <p:cNvSpPr>
              <a:spLocks noChangeArrowheads="1"/>
            </p:cNvSpPr>
            <p:nvPr/>
          </p:nvSpPr>
          <p:spPr bwMode="auto">
            <a:xfrm flipH="1">
              <a:off x="1338" y="845"/>
              <a:ext cx="92" cy="92"/>
            </a:xfrm>
            <a:prstGeom prst="rtTriangl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</p:grpSp>
      <p:grpSp>
        <p:nvGrpSpPr>
          <p:cNvPr id="8" name="Group 61"/>
          <p:cNvGrpSpPr>
            <a:grpSpLocks/>
          </p:cNvGrpSpPr>
          <p:nvPr/>
        </p:nvGrpSpPr>
        <p:grpSpPr bwMode="auto">
          <a:xfrm>
            <a:off x="5305426" y="5229225"/>
            <a:ext cx="792163" cy="515938"/>
            <a:chOff x="1338" y="618"/>
            <a:chExt cx="499" cy="325"/>
          </a:xfrm>
        </p:grpSpPr>
        <p:pic>
          <p:nvPicPr>
            <p:cNvPr id="23575" name="Picture 6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445" y="618"/>
              <a:ext cx="392" cy="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576" name="AutoShape 63"/>
            <p:cNvSpPr>
              <a:spLocks noChangeArrowheads="1"/>
            </p:cNvSpPr>
            <p:nvPr/>
          </p:nvSpPr>
          <p:spPr bwMode="auto">
            <a:xfrm flipH="1">
              <a:off x="1338" y="845"/>
              <a:ext cx="92" cy="92"/>
            </a:xfrm>
            <a:prstGeom prst="rtTriangl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</p:grpSp>
      <p:sp>
        <p:nvSpPr>
          <p:cNvPr id="46144" name="Text Box 64"/>
          <p:cNvSpPr txBox="1">
            <a:spLocks noChangeArrowheads="1"/>
          </p:cNvSpPr>
          <p:nvPr/>
        </p:nvSpPr>
        <p:spPr bwMode="auto">
          <a:xfrm>
            <a:off x="5808664" y="4797426"/>
            <a:ext cx="12969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latin typeface="Calibri" pitchFamily="34" charset="0"/>
              </a:rPr>
              <a:t>Физика</a:t>
            </a:r>
          </a:p>
        </p:txBody>
      </p:sp>
      <p:sp>
        <p:nvSpPr>
          <p:cNvPr id="46145" name="Text Box 65"/>
          <p:cNvSpPr txBox="1">
            <a:spLocks noChangeArrowheads="1"/>
          </p:cNvSpPr>
          <p:nvPr/>
        </p:nvSpPr>
        <p:spPr bwMode="auto">
          <a:xfrm>
            <a:off x="6096000" y="5445126"/>
            <a:ext cx="12969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latin typeface="Calibri" pitchFamily="34" charset="0"/>
              </a:rPr>
              <a:t>Задачи</a:t>
            </a:r>
          </a:p>
        </p:txBody>
      </p:sp>
      <p:grpSp>
        <p:nvGrpSpPr>
          <p:cNvPr id="9" name="Group 66"/>
          <p:cNvGrpSpPr>
            <a:grpSpLocks/>
          </p:cNvGrpSpPr>
          <p:nvPr/>
        </p:nvGrpSpPr>
        <p:grpSpPr bwMode="auto">
          <a:xfrm>
            <a:off x="4656138" y="4076701"/>
            <a:ext cx="1073150" cy="581025"/>
            <a:chOff x="1701" y="2659"/>
            <a:chExt cx="676" cy="366"/>
          </a:xfrm>
        </p:grpSpPr>
        <p:sp>
          <p:nvSpPr>
            <p:cNvPr id="23573" name="AutoShape 67"/>
            <p:cNvSpPr>
              <a:spLocks noChangeArrowheads="1"/>
            </p:cNvSpPr>
            <p:nvPr/>
          </p:nvSpPr>
          <p:spPr bwMode="auto">
            <a:xfrm flipH="1">
              <a:off x="1701" y="2840"/>
              <a:ext cx="92" cy="92"/>
            </a:xfrm>
            <a:prstGeom prst="rtTriangl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pic>
          <p:nvPicPr>
            <p:cNvPr id="23574" name="Picture 68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CFCFC"/>
                </a:clrFrom>
                <a:clrTo>
                  <a:srgbClr val="FCFC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837" y="2659"/>
              <a:ext cx="540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2640013" y="3500439"/>
            <a:ext cx="784860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200">
                <a:latin typeface="Calibri" pitchFamily="34" charset="0"/>
              </a:rPr>
              <a:t>Пользователь работал с каталогом  </a:t>
            </a:r>
            <a:endParaRPr lang="ru-RU" sz="2200" b="1" i="1">
              <a:latin typeface="Calibri" pitchFamily="34" charset="0"/>
            </a:endParaRPr>
          </a:p>
        </p:txBody>
      </p:sp>
      <p:pic>
        <p:nvPicPr>
          <p:cNvPr id="46150" name="Picture 7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64201" y="5878514"/>
            <a:ext cx="620713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151" name="Text Box 71"/>
          <p:cNvSpPr txBox="1">
            <a:spLocks noChangeArrowheads="1"/>
          </p:cNvSpPr>
          <p:nvPr/>
        </p:nvSpPr>
        <p:spPr bwMode="auto">
          <a:xfrm>
            <a:off x="6311901" y="6021389"/>
            <a:ext cx="15843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latin typeface="Calibri" pitchFamily="34" charset="0"/>
              </a:rPr>
              <a:t>Механика</a:t>
            </a:r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2640013" y="3500439"/>
            <a:ext cx="78486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200">
                <a:latin typeface="Calibri" pitchFamily="34" charset="0"/>
              </a:rPr>
              <a:t>Поднявшись на один уровень вверх он оказался в каталоге:</a:t>
            </a:r>
            <a:endParaRPr lang="ru-RU" sz="2200" b="1" i="1">
              <a:latin typeface="Calibri" pitchFamily="34" charset="0"/>
            </a:endParaRP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2640013" y="3500439"/>
            <a:ext cx="78486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200">
                <a:latin typeface="Calibri" pitchFamily="34" charset="0"/>
              </a:rPr>
              <a:t>Поднявшись ещё на один уровень вверх он оказался в каталоге:</a:t>
            </a:r>
            <a:endParaRPr lang="ru-RU" sz="2200" b="1" i="1">
              <a:latin typeface="Calibri" pitchFamily="34" charset="0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2566988" y="3502025"/>
            <a:ext cx="784860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200">
                <a:latin typeface="Calibri" pitchFamily="34" charset="0"/>
              </a:rPr>
              <a:t>После этого он спустился в каталог </a:t>
            </a:r>
            <a:r>
              <a:rPr lang="ru-RU" sz="2200" b="1" i="1">
                <a:solidFill>
                  <a:schemeClr val="folHlink"/>
                </a:solidFill>
                <a:latin typeface="Calibri" pitchFamily="34" charset="0"/>
              </a:rPr>
              <a:t>Экзамен</a:t>
            </a:r>
            <a:r>
              <a:rPr lang="ru-RU" sz="2200">
                <a:latin typeface="Calibri" pitchFamily="34" charset="0"/>
              </a:rPr>
              <a:t>:</a:t>
            </a:r>
            <a:endParaRPr lang="ru-RU" sz="2200" b="1" i="1">
              <a:latin typeface="Calibri" pitchFamily="34" charset="0"/>
            </a:endParaRPr>
          </a:p>
        </p:txBody>
      </p:sp>
      <p:grpSp>
        <p:nvGrpSpPr>
          <p:cNvPr id="10" name="Group 76"/>
          <p:cNvGrpSpPr>
            <a:grpSpLocks/>
          </p:cNvGrpSpPr>
          <p:nvPr/>
        </p:nvGrpSpPr>
        <p:grpSpPr bwMode="auto">
          <a:xfrm>
            <a:off x="5305426" y="5229225"/>
            <a:ext cx="792163" cy="515938"/>
            <a:chOff x="1338" y="618"/>
            <a:chExt cx="499" cy="325"/>
          </a:xfrm>
        </p:grpSpPr>
        <p:pic>
          <p:nvPicPr>
            <p:cNvPr id="23571" name="Picture 77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445" y="618"/>
              <a:ext cx="392" cy="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572" name="AutoShape 78"/>
            <p:cNvSpPr>
              <a:spLocks noChangeArrowheads="1"/>
            </p:cNvSpPr>
            <p:nvPr/>
          </p:nvSpPr>
          <p:spPr bwMode="auto">
            <a:xfrm flipH="1">
              <a:off x="1338" y="845"/>
              <a:ext cx="92" cy="92"/>
            </a:xfrm>
            <a:prstGeom prst="rtTriangl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</p:grpSp>
      <p:sp>
        <p:nvSpPr>
          <p:cNvPr id="46159" name="Text Box 79"/>
          <p:cNvSpPr txBox="1">
            <a:spLocks noChangeArrowheads="1"/>
          </p:cNvSpPr>
          <p:nvPr/>
        </p:nvSpPr>
        <p:spPr bwMode="auto">
          <a:xfrm>
            <a:off x="6096000" y="5445126"/>
            <a:ext cx="12969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latin typeface="Calibri" pitchFamily="34" charset="0"/>
              </a:rPr>
              <a:t>Экзамен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2566988" y="6165850"/>
            <a:ext cx="784860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30000"/>
              </a:spcBef>
            </a:pPr>
            <a:r>
              <a:rPr lang="ru-RU" sz="2200">
                <a:latin typeface="Calibri" pitchFamily="34" charset="0"/>
              </a:rPr>
              <a:t>Полный путь к файлу имеет вид: </a:t>
            </a:r>
            <a:r>
              <a:rPr lang="ru-RU" sz="2200" b="1" i="1">
                <a:solidFill>
                  <a:schemeClr val="folHlink"/>
                </a:solidFill>
                <a:latin typeface="Calibri" pitchFamily="34" charset="0"/>
              </a:rPr>
              <a:t>C:\Физика\Экзамен</a:t>
            </a:r>
            <a:r>
              <a:rPr lang="ru-RU" sz="2200" b="1" i="1">
                <a:latin typeface="Calibri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00343695"/>
      </p:ext>
    </p:extLst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46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46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4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4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4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"/>
                            </p:stCondLst>
                            <p:childTnLst>
                              <p:par>
                                <p:cTn id="8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0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1000"/>
                                        <p:tgtEl>
                                          <p:spTgt spid="46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7" grpId="0"/>
      <p:bldP spid="23558" grpId="0"/>
      <p:bldP spid="46137" grpId="0"/>
      <p:bldP spid="46144" grpId="0"/>
      <p:bldP spid="46145" grpId="0"/>
      <p:bldP spid="46145" grpId="1"/>
      <p:bldP spid="2" grpId="0"/>
      <p:bldP spid="2" grpId="1"/>
      <p:bldP spid="46151" grpId="0"/>
      <p:bldP spid="46151" grpId="1"/>
      <p:bldP spid="3" grpId="0"/>
      <p:bldP spid="3" grpId="1"/>
      <p:bldP spid="4" grpId="0"/>
      <p:bldP spid="4" grpId="1"/>
      <p:bldP spid="5" grpId="0"/>
      <p:bldP spid="46159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2"/>
          <p:cNvSpPr>
            <a:spLocks/>
          </p:cNvSpPr>
          <p:nvPr/>
        </p:nvSpPr>
        <p:spPr bwMode="auto">
          <a:xfrm>
            <a:off x="2640013" y="188913"/>
            <a:ext cx="7643812" cy="6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2400" b="1" dirty="0">
                <a:solidFill>
                  <a:schemeClr val="tx2"/>
                </a:solidFill>
                <a:latin typeface="Calibri" pitchFamily="34" charset="0"/>
              </a:rPr>
              <a:t>Задача 2 </a:t>
            </a:r>
          </a:p>
        </p:txBody>
      </p:sp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2566988" y="765176"/>
            <a:ext cx="7848600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200" dirty="0">
                <a:latin typeface="Calibri" pitchFamily="34" charset="0"/>
              </a:rPr>
              <a:t>Учитель работал в каталоге</a:t>
            </a:r>
          </a:p>
          <a:p>
            <a:pPr algn="just"/>
            <a:r>
              <a:rPr lang="ru-RU" sz="2200" b="1" i="1" dirty="0">
                <a:solidFill>
                  <a:schemeClr val="folHlink"/>
                </a:solidFill>
                <a:latin typeface="Calibri" pitchFamily="34" charset="0"/>
              </a:rPr>
              <a:t>D:\Уроки\7 </a:t>
            </a:r>
            <a:r>
              <a:rPr lang="ru-RU" sz="2200" b="1" i="1" dirty="0" err="1">
                <a:solidFill>
                  <a:schemeClr val="folHlink"/>
                </a:solidFill>
                <a:latin typeface="Calibri" pitchFamily="34" charset="0"/>
              </a:rPr>
              <a:t>класс\Практические</a:t>
            </a:r>
            <a:r>
              <a:rPr lang="ru-RU" sz="2200" b="1" i="1" dirty="0">
                <a:solidFill>
                  <a:schemeClr val="folHlink"/>
                </a:solidFill>
                <a:latin typeface="Calibri" pitchFamily="34" charset="0"/>
              </a:rPr>
              <a:t> работы</a:t>
            </a:r>
            <a:r>
              <a:rPr lang="ru-RU" sz="2200" dirty="0">
                <a:latin typeface="Calibri" pitchFamily="34" charset="0"/>
              </a:rPr>
              <a:t>.  </a:t>
            </a:r>
          </a:p>
          <a:p>
            <a:pPr algn="just"/>
            <a:r>
              <a:rPr lang="ru-RU" sz="2200" dirty="0">
                <a:latin typeface="Calibri" pitchFamily="34" charset="0"/>
              </a:rPr>
              <a:t>Затем перешёл в дереве каталогов на уровень выше, спустился в подкаталог </a:t>
            </a:r>
            <a:r>
              <a:rPr lang="ru-RU" sz="2200" b="1" i="1" dirty="0">
                <a:solidFill>
                  <a:schemeClr val="folHlink"/>
                </a:solidFill>
                <a:latin typeface="Calibri" pitchFamily="34" charset="0"/>
              </a:rPr>
              <a:t>Презентации</a:t>
            </a:r>
            <a:r>
              <a:rPr lang="ru-RU" sz="2200" dirty="0">
                <a:latin typeface="Calibri" pitchFamily="34" charset="0"/>
              </a:rPr>
              <a:t> и удалил из него файл </a:t>
            </a:r>
            <a:r>
              <a:rPr lang="ru-RU" sz="2200" b="1" i="1" dirty="0" err="1">
                <a:solidFill>
                  <a:schemeClr val="folHlink"/>
                </a:solidFill>
                <a:latin typeface="Calibri" pitchFamily="34" charset="0"/>
              </a:rPr>
              <a:t>Введение.ppt</a:t>
            </a:r>
            <a:r>
              <a:rPr lang="ru-RU" sz="2200" dirty="0">
                <a:latin typeface="Calibri" pitchFamily="34" charset="0"/>
              </a:rPr>
              <a:t>. Каково полное имя файла, который удалил учитель?</a:t>
            </a:r>
          </a:p>
        </p:txBody>
      </p:sp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2640013" y="2924175"/>
            <a:ext cx="784860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30000"/>
              </a:spcBef>
            </a:pPr>
            <a:r>
              <a:rPr lang="ru-RU" sz="2200" b="1" i="1" u="sng">
                <a:latin typeface="Calibri" pitchFamily="34" charset="0"/>
              </a:rPr>
              <a:t>Решение.</a:t>
            </a:r>
            <a:r>
              <a:rPr lang="ru-RU" sz="2200">
                <a:latin typeface="Calibri" pitchFamily="34" charset="0"/>
              </a:rPr>
              <a:t> </a:t>
            </a:r>
            <a:endParaRPr lang="ru-RU" sz="2200" b="1" i="1">
              <a:latin typeface="Calibri" pitchFamily="34" charset="0"/>
            </a:endParaRPr>
          </a:p>
        </p:txBody>
      </p:sp>
      <p:sp>
        <p:nvSpPr>
          <p:cNvPr id="23560" name="Text Box 8"/>
          <p:cNvSpPr txBox="1">
            <a:spLocks noChangeArrowheads="1"/>
          </p:cNvSpPr>
          <p:nvPr/>
        </p:nvSpPr>
        <p:spPr bwMode="auto">
          <a:xfrm>
            <a:off x="2640013" y="3357564"/>
            <a:ext cx="784860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200">
                <a:latin typeface="Calibri" pitchFamily="34" charset="0"/>
              </a:rPr>
              <a:t>Пользователь работал с каталогом:</a:t>
            </a:r>
          </a:p>
        </p:txBody>
      </p:sp>
      <p:grpSp>
        <p:nvGrpSpPr>
          <p:cNvPr id="6" name="Group 9"/>
          <p:cNvGrpSpPr>
            <a:grpSpLocks/>
          </p:cNvGrpSpPr>
          <p:nvPr/>
        </p:nvGrpSpPr>
        <p:grpSpPr bwMode="auto">
          <a:xfrm>
            <a:off x="4943476" y="4581525"/>
            <a:ext cx="2016125" cy="541338"/>
            <a:chOff x="1338" y="618"/>
            <a:chExt cx="1270" cy="341"/>
          </a:xfrm>
        </p:grpSpPr>
        <p:grpSp>
          <p:nvGrpSpPr>
            <p:cNvPr id="24601" name="Group 10"/>
            <p:cNvGrpSpPr>
              <a:grpSpLocks/>
            </p:cNvGrpSpPr>
            <p:nvPr/>
          </p:nvGrpSpPr>
          <p:grpSpPr bwMode="auto">
            <a:xfrm>
              <a:off x="1338" y="618"/>
              <a:ext cx="499" cy="325"/>
              <a:chOff x="1338" y="618"/>
              <a:chExt cx="499" cy="325"/>
            </a:xfrm>
          </p:grpSpPr>
          <p:pic>
            <p:nvPicPr>
              <p:cNvPr id="24603" name="Picture 11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1445" y="618"/>
                <a:ext cx="392" cy="3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4604" name="AutoShape 12"/>
              <p:cNvSpPr>
                <a:spLocks noChangeArrowheads="1"/>
              </p:cNvSpPr>
              <p:nvPr/>
            </p:nvSpPr>
            <p:spPr bwMode="auto">
              <a:xfrm flipH="1">
                <a:off x="1338" y="845"/>
                <a:ext cx="92" cy="92"/>
              </a:xfrm>
              <a:prstGeom prst="rtTriangl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</p:grpSp>
        <p:sp>
          <p:nvSpPr>
            <p:cNvPr id="24602" name="Text Box 13"/>
            <p:cNvSpPr txBox="1">
              <a:spLocks noChangeArrowheads="1"/>
            </p:cNvSpPr>
            <p:nvPr/>
          </p:nvSpPr>
          <p:spPr bwMode="auto">
            <a:xfrm>
              <a:off x="1791" y="709"/>
              <a:ext cx="81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000">
                  <a:latin typeface="Calibri" pitchFamily="34" charset="0"/>
                </a:rPr>
                <a:t>Уроки</a:t>
              </a:r>
            </a:p>
          </p:txBody>
        </p:sp>
      </p:grpSp>
      <p:grpSp>
        <p:nvGrpSpPr>
          <p:cNvPr id="8" name="Group 14"/>
          <p:cNvGrpSpPr>
            <a:grpSpLocks/>
          </p:cNvGrpSpPr>
          <p:nvPr/>
        </p:nvGrpSpPr>
        <p:grpSpPr bwMode="auto">
          <a:xfrm>
            <a:off x="5159375" y="5157788"/>
            <a:ext cx="2089150" cy="539750"/>
            <a:chOff x="1474" y="981"/>
            <a:chExt cx="1316" cy="340"/>
          </a:xfrm>
        </p:grpSpPr>
        <p:grpSp>
          <p:nvGrpSpPr>
            <p:cNvPr id="24597" name="Group 15"/>
            <p:cNvGrpSpPr>
              <a:grpSpLocks/>
            </p:cNvGrpSpPr>
            <p:nvPr/>
          </p:nvGrpSpPr>
          <p:grpSpPr bwMode="auto">
            <a:xfrm>
              <a:off x="1474" y="981"/>
              <a:ext cx="499" cy="325"/>
              <a:chOff x="1338" y="618"/>
              <a:chExt cx="499" cy="325"/>
            </a:xfrm>
          </p:grpSpPr>
          <p:pic>
            <p:nvPicPr>
              <p:cNvPr id="24599" name="Picture 16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1445" y="618"/>
                <a:ext cx="392" cy="3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4600" name="AutoShape 17"/>
              <p:cNvSpPr>
                <a:spLocks noChangeArrowheads="1"/>
              </p:cNvSpPr>
              <p:nvPr/>
            </p:nvSpPr>
            <p:spPr bwMode="auto">
              <a:xfrm flipH="1">
                <a:off x="1338" y="845"/>
                <a:ext cx="92" cy="92"/>
              </a:xfrm>
              <a:prstGeom prst="rtTriangl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</p:grpSp>
        <p:sp>
          <p:nvSpPr>
            <p:cNvPr id="24598" name="Text Box 18"/>
            <p:cNvSpPr txBox="1">
              <a:spLocks noChangeArrowheads="1"/>
            </p:cNvSpPr>
            <p:nvPr/>
          </p:nvSpPr>
          <p:spPr bwMode="auto">
            <a:xfrm>
              <a:off x="1973" y="1071"/>
              <a:ext cx="81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000">
                  <a:latin typeface="Calibri" pitchFamily="34" charset="0"/>
                </a:rPr>
                <a:t>7 класс</a:t>
              </a:r>
            </a:p>
          </p:txBody>
        </p:sp>
      </p:grpSp>
      <p:grpSp>
        <p:nvGrpSpPr>
          <p:cNvPr id="10" name="Group 19"/>
          <p:cNvGrpSpPr>
            <a:grpSpLocks/>
          </p:cNvGrpSpPr>
          <p:nvPr/>
        </p:nvGrpSpPr>
        <p:grpSpPr bwMode="auto">
          <a:xfrm>
            <a:off x="4583114" y="4076701"/>
            <a:ext cx="2376487" cy="581025"/>
            <a:chOff x="1111" y="300"/>
            <a:chExt cx="1497" cy="366"/>
          </a:xfrm>
        </p:grpSpPr>
        <p:sp>
          <p:nvSpPr>
            <p:cNvPr id="24594" name="Text Box 20"/>
            <p:cNvSpPr txBox="1">
              <a:spLocks noChangeArrowheads="1"/>
            </p:cNvSpPr>
            <p:nvPr/>
          </p:nvSpPr>
          <p:spPr bwMode="auto">
            <a:xfrm>
              <a:off x="1791" y="391"/>
              <a:ext cx="81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>
                  <a:latin typeface="Calibri" pitchFamily="34" charset="0"/>
                </a:rPr>
                <a:t>D</a:t>
              </a:r>
              <a:r>
                <a:rPr lang="ru-RU" sz="2000">
                  <a:latin typeface="Calibri" pitchFamily="34" charset="0"/>
                </a:rPr>
                <a:t>:</a:t>
              </a:r>
            </a:p>
          </p:txBody>
        </p:sp>
        <p:sp>
          <p:nvSpPr>
            <p:cNvPr id="24595" name="AutoShape 21"/>
            <p:cNvSpPr>
              <a:spLocks noChangeArrowheads="1"/>
            </p:cNvSpPr>
            <p:nvPr/>
          </p:nvSpPr>
          <p:spPr bwMode="auto">
            <a:xfrm flipH="1">
              <a:off x="1111" y="481"/>
              <a:ext cx="92" cy="92"/>
            </a:xfrm>
            <a:prstGeom prst="rtTriangl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pic>
          <p:nvPicPr>
            <p:cNvPr id="24596" name="Picture 22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CFCFC"/>
                </a:clrFrom>
                <a:clrTo>
                  <a:srgbClr val="FCFCF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247" y="300"/>
              <a:ext cx="540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1" name="Group 23"/>
          <p:cNvGrpSpPr>
            <a:grpSpLocks/>
          </p:cNvGrpSpPr>
          <p:nvPr/>
        </p:nvGrpSpPr>
        <p:grpSpPr bwMode="auto">
          <a:xfrm>
            <a:off x="5591175" y="5734050"/>
            <a:ext cx="3600450" cy="539750"/>
            <a:chOff x="1746" y="1344"/>
            <a:chExt cx="2268" cy="340"/>
          </a:xfrm>
        </p:grpSpPr>
        <p:pic>
          <p:nvPicPr>
            <p:cNvPr id="24592" name="Picture 24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746" y="1344"/>
              <a:ext cx="391" cy="2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593" name="Text Box 25"/>
            <p:cNvSpPr txBox="1">
              <a:spLocks noChangeArrowheads="1"/>
            </p:cNvSpPr>
            <p:nvPr/>
          </p:nvSpPr>
          <p:spPr bwMode="auto">
            <a:xfrm>
              <a:off x="2154" y="1434"/>
              <a:ext cx="186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000">
                  <a:latin typeface="Calibri" pitchFamily="34" charset="0"/>
                </a:rPr>
                <a:t>Практические работы</a:t>
              </a:r>
            </a:p>
          </p:txBody>
        </p:sp>
      </p:grpSp>
      <p:sp>
        <p:nvSpPr>
          <p:cNvPr id="2" name="Text Box 8"/>
          <p:cNvSpPr txBox="1">
            <a:spLocks noChangeArrowheads="1"/>
          </p:cNvSpPr>
          <p:nvPr/>
        </p:nvSpPr>
        <p:spPr bwMode="auto">
          <a:xfrm>
            <a:off x="2566988" y="3357564"/>
            <a:ext cx="78486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200">
                <a:latin typeface="Calibri" pitchFamily="34" charset="0"/>
              </a:rPr>
              <a:t>Поднявшись на один уровень вверх он оказался в каталоге:</a:t>
            </a:r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2566988" y="3357563"/>
            <a:ext cx="7848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200">
                <a:latin typeface="Calibri" pitchFamily="34" charset="0"/>
              </a:rPr>
              <a:t>Спустившись на один уровень вниз он оказался в каталоге </a:t>
            </a:r>
            <a:r>
              <a:rPr lang="ru-RU" sz="2200" b="1" i="1">
                <a:solidFill>
                  <a:schemeClr val="folHlink"/>
                </a:solidFill>
                <a:latin typeface="Calibri" pitchFamily="34" charset="0"/>
              </a:rPr>
              <a:t>Презентации</a:t>
            </a:r>
            <a:r>
              <a:rPr lang="ru-RU" sz="2200">
                <a:latin typeface="Calibri" pitchFamily="34" charset="0"/>
              </a:rPr>
              <a:t>:</a:t>
            </a:r>
          </a:p>
        </p:txBody>
      </p:sp>
      <p:grpSp>
        <p:nvGrpSpPr>
          <p:cNvPr id="12" name="Group 34"/>
          <p:cNvGrpSpPr>
            <a:grpSpLocks/>
          </p:cNvGrpSpPr>
          <p:nvPr/>
        </p:nvGrpSpPr>
        <p:grpSpPr bwMode="auto">
          <a:xfrm>
            <a:off x="5591175" y="5734050"/>
            <a:ext cx="3600450" cy="539750"/>
            <a:chOff x="1746" y="1344"/>
            <a:chExt cx="2268" cy="340"/>
          </a:xfrm>
        </p:grpSpPr>
        <p:pic>
          <p:nvPicPr>
            <p:cNvPr id="24590" name="Picture 35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746" y="1344"/>
              <a:ext cx="391" cy="2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591" name="Text Box 36"/>
            <p:cNvSpPr txBox="1">
              <a:spLocks noChangeArrowheads="1"/>
            </p:cNvSpPr>
            <p:nvPr/>
          </p:nvSpPr>
          <p:spPr bwMode="auto">
            <a:xfrm>
              <a:off x="2154" y="1434"/>
              <a:ext cx="186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000">
                  <a:latin typeface="Calibri" pitchFamily="34" charset="0"/>
                </a:rPr>
                <a:t>Презентации</a:t>
              </a:r>
            </a:p>
          </p:txBody>
        </p:sp>
      </p:grp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2566988" y="3357564"/>
            <a:ext cx="784860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200">
                <a:latin typeface="Calibri" pitchFamily="34" charset="0"/>
              </a:rPr>
              <a:t>В каталоге </a:t>
            </a:r>
            <a:r>
              <a:rPr lang="ru-RU" sz="2200" b="1" i="1">
                <a:solidFill>
                  <a:schemeClr val="folHlink"/>
                </a:solidFill>
                <a:latin typeface="Calibri" pitchFamily="34" charset="0"/>
              </a:rPr>
              <a:t>Презентации </a:t>
            </a:r>
            <a:r>
              <a:rPr lang="ru-RU" sz="2200">
                <a:latin typeface="Calibri" pitchFamily="34" charset="0"/>
              </a:rPr>
              <a:t>он удалил файл </a:t>
            </a:r>
            <a:r>
              <a:rPr lang="ru-RU" sz="2200" b="1" i="1">
                <a:solidFill>
                  <a:schemeClr val="folHlink"/>
                </a:solidFill>
                <a:latin typeface="Calibri" pitchFamily="34" charset="0"/>
              </a:rPr>
              <a:t>Введение.</a:t>
            </a:r>
            <a:endParaRPr lang="ru-RU" sz="2200">
              <a:latin typeface="Calibri" pitchFamily="34" charset="0"/>
            </a:endParaRP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2640013" y="6096001"/>
            <a:ext cx="7848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dirty="0">
                <a:latin typeface="Calibri" pitchFamily="34" charset="0"/>
              </a:rPr>
              <a:t>Полное имя удалённого файла:</a:t>
            </a:r>
          </a:p>
          <a:p>
            <a:pPr algn="just"/>
            <a:r>
              <a:rPr lang="ru-RU" sz="2200" b="1" i="1" dirty="0">
                <a:solidFill>
                  <a:schemeClr val="folHlink"/>
                </a:solidFill>
                <a:latin typeface="Calibri" pitchFamily="34" charset="0"/>
              </a:rPr>
              <a:t>D:\Уроки\7 </a:t>
            </a:r>
            <a:r>
              <a:rPr lang="ru-RU" sz="2200" b="1" i="1" dirty="0" err="1">
                <a:solidFill>
                  <a:schemeClr val="folHlink"/>
                </a:solidFill>
                <a:latin typeface="Calibri" pitchFamily="34" charset="0"/>
              </a:rPr>
              <a:t>класс\Презентации\Введение.ppt</a:t>
            </a:r>
            <a:endParaRPr lang="ru-RU" sz="2200" b="1" i="1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3416806"/>
      </p:ext>
    </p:extLst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35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235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235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0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8" grpId="0"/>
      <p:bldP spid="23560" grpId="0"/>
      <p:bldP spid="23560" grpId="1"/>
      <p:bldP spid="2" grpId="0"/>
      <p:bldP spid="2" grpId="1"/>
      <p:bldP spid="3" grpId="0"/>
      <p:bldP spid="3" grpId="1"/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2666976" y="500043"/>
            <a:ext cx="7848600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Calibri" pitchFamily="34" charset="0"/>
              </a:rPr>
              <a:t>Пользователь работал с каталогом Школа. Сначала он поднялся на один уровень вверх, затем ещё раз поднялся на один уровень вверх, а потом спустился на один уровень вниз. В результате он оказался в каталоге С:\Катя\Информатика.</a:t>
            </a:r>
          </a:p>
          <a:p>
            <a:pPr algn="just"/>
            <a:r>
              <a:rPr lang="ru-RU" sz="2200" dirty="0">
                <a:latin typeface="Calibri" pitchFamily="34" charset="0"/>
              </a:rPr>
              <a:t> Каким может быть полный путь каталога, с которым пользователь начинал работу?</a:t>
            </a:r>
          </a:p>
          <a:p>
            <a:pPr algn="just"/>
            <a:r>
              <a:rPr lang="ru-RU" sz="2200" dirty="0">
                <a:latin typeface="Calibri" pitchFamily="34" charset="0"/>
              </a:rPr>
              <a:t>1) С:\Школа\Катя\Информатика</a:t>
            </a:r>
          </a:p>
          <a:p>
            <a:pPr algn="just"/>
            <a:r>
              <a:rPr lang="ru-RU" sz="2200" dirty="0">
                <a:latin typeface="Calibri" pitchFamily="34" charset="0"/>
              </a:rPr>
              <a:t>2) С:\Школа</a:t>
            </a:r>
          </a:p>
          <a:p>
            <a:pPr algn="just"/>
            <a:r>
              <a:rPr lang="ru-RU" sz="2200" dirty="0">
                <a:latin typeface="Calibri" pitchFamily="34" charset="0"/>
              </a:rPr>
              <a:t>3) С:\Программирование\Школа</a:t>
            </a:r>
          </a:p>
          <a:p>
            <a:pPr algn="just"/>
            <a:r>
              <a:rPr lang="ru-RU" sz="2200" dirty="0">
                <a:latin typeface="Calibri" pitchFamily="34" charset="0"/>
              </a:rPr>
              <a:t>4) С:\Катя\Информатика\Школа</a:t>
            </a:r>
          </a:p>
        </p:txBody>
      </p:sp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2738414" y="3929066"/>
            <a:ext cx="142876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30000"/>
              </a:spcBef>
            </a:pPr>
            <a:r>
              <a:rPr lang="ru-RU" sz="2200" b="1" i="1" u="sng" dirty="0">
                <a:latin typeface="Calibri" pitchFamily="34" charset="0"/>
              </a:rPr>
              <a:t>Решение:</a:t>
            </a:r>
            <a:r>
              <a:rPr lang="ru-RU" sz="2200" dirty="0">
                <a:latin typeface="Calibri" pitchFamily="34" charset="0"/>
              </a:rPr>
              <a:t> </a:t>
            </a:r>
            <a:endParaRPr lang="ru-RU" sz="2200" b="1" i="1" dirty="0">
              <a:latin typeface="Calibri" pitchFamily="34" charset="0"/>
            </a:endParaRPr>
          </a:p>
        </p:txBody>
      </p:sp>
      <p:sp>
        <p:nvSpPr>
          <p:cNvPr id="23555" name="Заголовок 2"/>
          <p:cNvSpPr>
            <a:spLocks/>
          </p:cNvSpPr>
          <p:nvPr/>
        </p:nvSpPr>
        <p:spPr bwMode="auto">
          <a:xfrm>
            <a:off x="2640013" y="188914"/>
            <a:ext cx="7643812" cy="382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2400" b="1" dirty="0">
                <a:solidFill>
                  <a:schemeClr val="tx2"/>
                </a:solidFill>
                <a:latin typeface="Calibri" pitchFamily="34" charset="0"/>
              </a:rPr>
              <a:t>Задача 3 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2809852" y="6286520"/>
            <a:ext cx="1357322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30000"/>
              </a:spcBef>
            </a:pPr>
            <a:r>
              <a:rPr lang="ru-RU" sz="2200" dirty="0">
                <a:latin typeface="Calibri" pitchFamily="34" charset="0"/>
              </a:rPr>
              <a:t>Ответ: 4</a:t>
            </a:r>
            <a:endParaRPr lang="ru-RU" sz="2200" b="1" i="1" dirty="0">
              <a:latin typeface="Calibri" pitchFamily="34" charset="0"/>
            </a:endParaRPr>
          </a:p>
        </p:txBody>
      </p:sp>
      <p:grpSp>
        <p:nvGrpSpPr>
          <p:cNvPr id="21" name="Группа 20"/>
          <p:cNvGrpSpPr/>
          <p:nvPr/>
        </p:nvGrpSpPr>
        <p:grpSpPr>
          <a:xfrm>
            <a:off x="8024827" y="2428869"/>
            <a:ext cx="2500329" cy="2471811"/>
            <a:chOff x="8024827" y="2428869"/>
            <a:chExt cx="2500329" cy="2471811"/>
          </a:xfrm>
        </p:grpSpPr>
        <p:sp>
          <p:nvSpPr>
            <p:cNvPr id="46137" name="Text Box 57"/>
            <p:cNvSpPr txBox="1">
              <a:spLocks noChangeArrowheads="1"/>
            </p:cNvSpPr>
            <p:nvPr/>
          </p:nvSpPr>
          <p:spPr bwMode="auto">
            <a:xfrm>
              <a:off x="9239273" y="2428869"/>
              <a:ext cx="642942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dirty="0">
                  <a:latin typeface="Calibri" pitchFamily="34" charset="0"/>
                </a:rPr>
                <a:t>C</a:t>
              </a:r>
              <a:r>
                <a:rPr lang="ru-RU" sz="2000" dirty="0">
                  <a:latin typeface="Calibri" pitchFamily="34" charset="0"/>
                </a:rPr>
                <a:t>:</a:t>
              </a:r>
            </a:p>
          </p:txBody>
        </p:sp>
        <p:sp>
          <p:nvSpPr>
            <p:cNvPr id="46144" name="Text Box 64"/>
            <p:cNvSpPr txBox="1">
              <a:spLocks noChangeArrowheads="1"/>
            </p:cNvSpPr>
            <p:nvPr/>
          </p:nvSpPr>
          <p:spPr bwMode="auto">
            <a:xfrm>
              <a:off x="9096396" y="4500570"/>
              <a:ext cx="107157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000" dirty="0">
                  <a:latin typeface="Calibri" pitchFamily="34" charset="0"/>
                </a:rPr>
                <a:t>Школа</a:t>
              </a:r>
            </a:p>
          </p:txBody>
        </p:sp>
        <p:grpSp>
          <p:nvGrpSpPr>
            <p:cNvPr id="9" name="Group 66"/>
            <p:cNvGrpSpPr>
              <a:grpSpLocks/>
            </p:cNvGrpSpPr>
            <p:nvPr/>
          </p:nvGrpSpPr>
          <p:grpSpPr bwMode="auto">
            <a:xfrm>
              <a:off x="8096264" y="2428869"/>
              <a:ext cx="1073150" cy="581025"/>
              <a:chOff x="1701" y="2659"/>
              <a:chExt cx="676" cy="366"/>
            </a:xfrm>
          </p:grpSpPr>
          <p:sp>
            <p:nvSpPr>
              <p:cNvPr id="23573" name="AutoShape 67"/>
              <p:cNvSpPr>
                <a:spLocks noChangeArrowheads="1"/>
              </p:cNvSpPr>
              <p:nvPr/>
            </p:nvSpPr>
            <p:spPr bwMode="auto">
              <a:xfrm flipH="1">
                <a:off x="1701" y="2840"/>
                <a:ext cx="92" cy="92"/>
              </a:xfrm>
              <a:prstGeom prst="rtTriangl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pic>
            <p:nvPicPr>
              <p:cNvPr id="23574" name="Picture 68"/>
              <p:cNvPicPr>
                <a:picLocks noChangeAspect="1" noChangeArrowheads="1"/>
              </p:cNvPicPr>
              <p:nvPr/>
            </p:nvPicPr>
            <p:blipFill>
              <a:blip r:embed="rId2">
                <a:clrChange>
                  <a:clrFrom>
                    <a:srgbClr val="FCFCFC"/>
                  </a:clrFrom>
                  <a:clrTo>
                    <a:srgbClr val="FCFCFC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837" y="2659"/>
                <a:ext cx="540" cy="3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46159" name="Text Box 79"/>
            <p:cNvSpPr txBox="1">
              <a:spLocks noChangeArrowheads="1"/>
            </p:cNvSpPr>
            <p:nvPr/>
          </p:nvSpPr>
          <p:spPr bwMode="auto">
            <a:xfrm>
              <a:off x="8810644" y="3929066"/>
              <a:ext cx="1714512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000" dirty="0">
                  <a:latin typeface="Calibri" pitchFamily="34" charset="0"/>
                </a:rPr>
                <a:t>Информатика</a:t>
              </a:r>
            </a:p>
          </p:txBody>
        </p:sp>
        <p:pic>
          <p:nvPicPr>
            <p:cNvPr id="28" name="Picture 70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8239141" y="4357695"/>
              <a:ext cx="620713" cy="4587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" name="Text Box 64"/>
            <p:cNvSpPr txBox="1">
              <a:spLocks noChangeArrowheads="1"/>
            </p:cNvSpPr>
            <p:nvPr/>
          </p:nvSpPr>
          <p:spPr bwMode="auto">
            <a:xfrm>
              <a:off x="9239272" y="3214686"/>
              <a:ext cx="857256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000" dirty="0">
                  <a:latin typeface="Calibri" pitchFamily="34" charset="0"/>
                </a:rPr>
                <a:t>Катя</a:t>
              </a:r>
            </a:p>
          </p:txBody>
        </p:sp>
        <p:grpSp>
          <p:nvGrpSpPr>
            <p:cNvPr id="32" name="Group 58"/>
            <p:cNvGrpSpPr>
              <a:grpSpLocks/>
            </p:cNvGrpSpPr>
            <p:nvPr/>
          </p:nvGrpSpPr>
          <p:grpSpPr bwMode="auto">
            <a:xfrm>
              <a:off x="8024827" y="3143249"/>
              <a:ext cx="792163" cy="515937"/>
              <a:chOff x="1338" y="618"/>
              <a:chExt cx="499" cy="325"/>
            </a:xfrm>
          </p:grpSpPr>
          <p:pic>
            <p:nvPicPr>
              <p:cNvPr id="33" name="Picture 59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1445" y="618"/>
                <a:ext cx="392" cy="3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4" name="AutoShape 60"/>
              <p:cNvSpPr>
                <a:spLocks noChangeArrowheads="1"/>
              </p:cNvSpPr>
              <p:nvPr/>
            </p:nvSpPr>
            <p:spPr bwMode="auto">
              <a:xfrm flipH="1">
                <a:off x="1338" y="845"/>
                <a:ext cx="92" cy="92"/>
              </a:xfrm>
              <a:prstGeom prst="rtTriangl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</p:grpSp>
        <p:grpSp>
          <p:nvGrpSpPr>
            <p:cNvPr id="36" name="Group 58"/>
            <p:cNvGrpSpPr>
              <a:grpSpLocks/>
            </p:cNvGrpSpPr>
            <p:nvPr/>
          </p:nvGrpSpPr>
          <p:grpSpPr bwMode="auto">
            <a:xfrm>
              <a:off x="8024827" y="3714753"/>
              <a:ext cx="792163" cy="515937"/>
              <a:chOff x="1338" y="618"/>
              <a:chExt cx="499" cy="325"/>
            </a:xfrm>
          </p:grpSpPr>
          <p:pic>
            <p:nvPicPr>
              <p:cNvPr id="37" name="Picture 59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1445" y="618"/>
                <a:ext cx="392" cy="3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8" name="AutoShape 60"/>
              <p:cNvSpPr>
                <a:spLocks noChangeArrowheads="1"/>
              </p:cNvSpPr>
              <p:nvPr/>
            </p:nvSpPr>
            <p:spPr bwMode="auto">
              <a:xfrm flipH="1">
                <a:off x="1338" y="845"/>
                <a:ext cx="92" cy="92"/>
              </a:xfrm>
              <a:prstGeom prst="rtTriangl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</p:grpSp>
      </p:grpSp>
      <p:sp>
        <p:nvSpPr>
          <p:cNvPr id="39" name="Прямоугольник 38"/>
          <p:cNvSpPr/>
          <p:nvPr/>
        </p:nvSpPr>
        <p:spPr>
          <a:xfrm>
            <a:off x="2595538" y="4357694"/>
            <a:ext cx="550072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Calibri" pitchFamily="34" charset="0"/>
              </a:rPr>
              <a:t>Из каталога С:\Катя\Информатика выполняем действия в обратном порядке – 1 раз вверх (каталог Катя), 1 раз вниз и ещё раз вверх, значит, выше каталога Катя не поднялись, и путь должен начинаться </a:t>
            </a:r>
            <a:r>
              <a:rPr lang="ru-RU" sz="2000" smtClean="0">
                <a:latin typeface="Calibri" pitchFamily="34" charset="0"/>
              </a:rPr>
              <a:t>с </a:t>
            </a:r>
            <a:r>
              <a:rPr lang="ru-RU" sz="2000" smtClean="0">
                <a:latin typeface="Calibri" pitchFamily="34" charset="0"/>
              </a:rPr>
              <a:t>С</a:t>
            </a:r>
            <a:r>
              <a:rPr lang="ru-RU" sz="2000" dirty="0" smtClean="0">
                <a:latin typeface="Calibri" pitchFamily="34" charset="0"/>
              </a:rPr>
              <a:t>:\Катя. Подходит только ответ 4.</a:t>
            </a:r>
            <a:endParaRPr lang="ru-RU" sz="20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5486928"/>
      </p:ext>
    </p:extLst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8" grpId="0"/>
      <p:bldP spid="6" grpId="0"/>
      <p:bldP spid="3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2666976" y="500043"/>
            <a:ext cx="7848600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Calibri" pitchFamily="34" charset="0"/>
              </a:rPr>
              <a:t>Перемещаясь из одного каталога в другой, пользователь последовательно посетил каталоги </a:t>
            </a:r>
            <a:r>
              <a:rPr lang="en-US" sz="2200" dirty="0">
                <a:latin typeface="Calibri" pitchFamily="34" charset="0"/>
              </a:rPr>
              <a:t>Project</a:t>
            </a:r>
            <a:r>
              <a:rPr lang="ru-RU" sz="2200" dirty="0">
                <a:latin typeface="Calibri" pitchFamily="34" charset="0"/>
              </a:rPr>
              <a:t>, </a:t>
            </a:r>
            <a:r>
              <a:rPr lang="en-US" sz="2200" dirty="0">
                <a:latin typeface="Calibri" pitchFamily="34" charset="0"/>
              </a:rPr>
              <a:t>Scheme</a:t>
            </a:r>
            <a:r>
              <a:rPr lang="ru-RU" sz="2200" dirty="0">
                <a:latin typeface="Calibri" pitchFamily="34" charset="0"/>
              </a:rPr>
              <a:t>, </a:t>
            </a:r>
            <a:r>
              <a:rPr lang="en-US" sz="2200" dirty="0">
                <a:latin typeface="Calibri" pitchFamily="34" charset="0"/>
              </a:rPr>
              <a:t>Device</a:t>
            </a:r>
            <a:r>
              <a:rPr lang="ru-RU" sz="2200" dirty="0">
                <a:latin typeface="Calibri" pitchFamily="34" charset="0"/>
              </a:rPr>
              <a:t>, </a:t>
            </a:r>
            <a:r>
              <a:rPr lang="en-US" sz="2200" dirty="0">
                <a:latin typeface="Calibri" pitchFamily="34" charset="0"/>
              </a:rPr>
              <a:t>C</a:t>
            </a:r>
            <a:r>
              <a:rPr lang="ru-RU" sz="2200" dirty="0">
                <a:latin typeface="Calibri" pitchFamily="34" charset="0"/>
              </a:rPr>
              <a:t>:\, </a:t>
            </a:r>
            <a:r>
              <a:rPr lang="en-US" sz="2200" dirty="0">
                <a:latin typeface="Calibri" pitchFamily="34" charset="0"/>
              </a:rPr>
              <a:t>Install</a:t>
            </a:r>
            <a:r>
              <a:rPr lang="ru-RU" sz="2200" dirty="0">
                <a:latin typeface="Calibri" pitchFamily="34" charset="0"/>
              </a:rPr>
              <a:t>, </a:t>
            </a:r>
            <a:r>
              <a:rPr lang="en-US" sz="2200" dirty="0">
                <a:latin typeface="Calibri" pitchFamily="34" charset="0"/>
              </a:rPr>
              <a:t>Local</a:t>
            </a:r>
            <a:r>
              <a:rPr lang="ru-RU" sz="2200" dirty="0">
                <a:latin typeface="Calibri" pitchFamily="34" charset="0"/>
              </a:rPr>
              <a:t>. При каждом перемещении пользователь либо спускался в каталог на уровень ниже, либо поднимался на уровень выше. Каково полное имя каталога, из которого начал перемещение пользователь</a:t>
            </a:r>
            <a:r>
              <a:rPr lang="en-US" sz="2200" dirty="0">
                <a:latin typeface="Calibri" pitchFamily="34" charset="0"/>
              </a:rPr>
              <a:t>?</a:t>
            </a:r>
            <a:endParaRPr lang="ru-RU" sz="2200" dirty="0">
              <a:latin typeface="Calibri" pitchFamily="34" charset="0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en-US" sz="2200" dirty="0">
                <a:latin typeface="Calibri" pitchFamily="34" charset="0"/>
              </a:rPr>
              <a:t>C:\Install</a:t>
            </a:r>
            <a:endParaRPr lang="ru-RU" sz="2200" dirty="0">
              <a:latin typeface="Calibri" pitchFamily="34" charset="0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en-US" sz="2200" dirty="0">
                <a:latin typeface="Calibri" pitchFamily="34" charset="0"/>
              </a:rPr>
              <a:t>C:\Install\Local</a:t>
            </a:r>
            <a:endParaRPr lang="ru-RU" sz="2200" dirty="0">
              <a:latin typeface="Calibri" pitchFamily="34" charset="0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en-US" sz="2200" dirty="0">
                <a:latin typeface="Calibri" pitchFamily="34" charset="0"/>
              </a:rPr>
              <a:t>C:\Project\Scheme\Device</a:t>
            </a:r>
            <a:endParaRPr lang="ru-RU" sz="2200" dirty="0">
              <a:latin typeface="Calibri" pitchFamily="34" charset="0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en-US" sz="2200" dirty="0">
                <a:latin typeface="Calibri" pitchFamily="34" charset="0"/>
              </a:rPr>
              <a:t>C:\Device\Scheme\Project</a:t>
            </a:r>
            <a:endParaRPr lang="ru-RU" sz="2200" dirty="0">
              <a:latin typeface="Calibri" pitchFamily="34" charset="0"/>
            </a:endParaRPr>
          </a:p>
        </p:txBody>
      </p:sp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2666976" y="3929066"/>
            <a:ext cx="142876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30000"/>
              </a:spcBef>
            </a:pPr>
            <a:r>
              <a:rPr lang="ru-RU" sz="2200" b="1" i="1" u="sng" dirty="0">
                <a:latin typeface="Calibri" pitchFamily="34" charset="0"/>
              </a:rPr>
              <a:t>Решение:</a:t>
            </a:r>
            <a:r>
              <a:rPr lang="ru-RU" sz="2200" dirty="0">
                <a:latin typeface="Calibri" pitchFamily="34" charset="0"/>
              </a:rPr>
              <a:t> </a:t>
            </a:r>
            <a:endParaRPr lang="ru-RU" sz="2200" b="1" i="1" dirty="0">
              <a:latin typeface="Calibri" pitchFamily="34" charset="0"/>
            </a:endParaRPr>
          </a:p>
        </p:txBody>
      </p:sp>
      <p:sp>
        <p:nvSpPr>
          <p:cNvPr id="23555" name="Заголовок 2"/>
          <p:cNvSpPr>
            <a:spLocks/>
          </p:cNvSpPr>
          <p:nvPr/>
        </p:nvSpPr>
        <p:spPr bwMode="auto">
          <a:xfrm>
            <a:off x="2640013" y="188914"/>
            <a:ext cx="7643812" cy="382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2400" b="1" dirty="0">
                <a:solidFill>
                  <a:schemeClr val="tx2"/>
                </a:solidFill>
                <a:latin typeface="Calibri" pitchFamily="34" charset="0"/>
              </a:rPr>
              <a:t>Задача 4 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2666976" y="6143644"/>
            <a:ext cx="1357322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30000"/>
              </a:spcBef>
            </a:pPr>
            <a:r>
              <a:rPr lang="ru-RU" sz="2200" dirty="0">
                <a:latin typeface="Calibri" pitchFamily="34" charset="0"/>
              </a:rPr>
              <a:t>Ответ: 4</a:t>
            </a:r>
            <a:endParaRPr lang="ru-RU" sz="2200" b="1" i="1" dirty="0">
              <a:latin typeface="Calibri" pitchFamily="34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2666976" y="4500570"/>
            <a:ext cx="578647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Calibri" pitchFamily="34" charset="0"/>
              </a:rPr>
              <a:t>Пользователь последовательно посетил каталоги </a:t>
            </a:r>
            <a:r>
              <a:rPr lang="en-US" sz="2000" dirty="0">
                <a:latin typeface="Calibri" pitchFamily="34" charset="0"/>
              </a:rPr>
              <a:t>Project</a:t>
            </a:r>
            <a:r>
              <a:rPr lang="ru-RU" sz="2000" dirty="0">
                <a:latin typeface="Calibri" pitchFamily="34" charset="0"/>
              </a:rPr>
              <a:t>, </a:t>
            </a:r>
            <a:r>
              <a:rPr lang="en-US" sz="2000" dirty="0">
                <a:latin typeface="Calibri" pitchFamily="34" charset="0"/>
              </a:rPr>
              <a:t>Scheme</a:t>
            </a:r>
            <a:r>
              <a:rPr lang="ru-RU" sz="2000" dirty="0">
                <a:latin typeface="Calibri" pitchFamily="34" charset="0"/>
              </a:rPr>
              <a:t>, </a:t>
            </a:r>
            <a:r>
              <a:rPr lang="en-US" sz="2000" dirty="0">
                <a:latin typeface="Calibri" pitchFamily="34" charset="0"/>
              </a:rPr>
              <a:t>Device</a:t>
            </a:r>
            <a:r>
              <a:rPr lang="ru-RU" sz="2000" dirty="0">
                <a:latin typeface="Calibri" pitchFamily="34" charset="0"/>
              </a:rPr>
              <a:t>, </a:t>
            </a:r>
            <a:r>
              <a:rPr lang="en-US" sz="2000" dirty="0">
                <a:latin typeface="Calibri" pitchFamily="34" charset="0"/>
              </a:rPr>
              <a:t>C</a:t>
            </a:r>
            <a:r>
              <a:rPr lang="ru-RU" sz="2000" dirty="0">
                <a:latin typeface="Calibri" pitchFamily="34" charset="0"/>
              </a:rPr>
              <a:t>:\, </a:t>
            </a:r>
            <a:r>
              <a:rPr lang="en-US" sz="2000" dirty="0">
                <a:latin typeface="Calibri" pitchFamily="34" charset="0"/>
              </a:rPr>
              <a:t>Install</a:t>
            </a:r>
            <a:r>
              <a:rPr lang="ru-RU" sz="2000" dirty="0">
                <a:latin typeface="Calibri" pitchFamily="34" charset="0"/>
              </a:rPr>
              <a:t>, </a:t>
            </a:r>
            <a:r>
              <a:rPr lang="en-US" sz="2000" dirty="0">
                <a:latin typeface="Calibri" pitchFamily="34" charset="0"/>
              </a:rPr>
              <a:t>Local</a:t>
            </a:r>
            <a:r>
              <a:rPr lang="ru-RU" sz="2000" dirty="0">
                <a:latin typeface="Calibri" pitchFamily="34" charset="0"/>
              </a:rPr>
              <a:t>. </a:t>
            </a:r>
            <a:r>
              <a:rPr lang="en-US" sz="2000" dirty="0">
                <a:latin typeface="Calibri" pitchFamily="34" charset="0"/>
              </a:rPr>
              <a:t>C</a:t>
            </a:r>
            <a:r>
              <a:rPr lang="ru-RU" sz="2000" dirty="0">
                <a:latin typeface="Calibri" pitchFamily="34" charset="0"/>
              </a:rPr>
              <a:t>:\ - корневой каталог, значит, дерево каталогов выглядит так, как на рисунке. Правильный ответ – 4.</a:t>
            </a:r>
          </a:p>
        </p:txBody>
      </p:sp>
      <p:grpSp>
        <p:nvGrpSpPr>
          <p:cNvPr id="27" name="Группа 26"/>
          <p:cNvGrpSpPr/>
          <p:nvPr/>
        </p:nvGrpSpPr>
        <p:grpSpPr>
          <a:xfrm>
            <a:off x="6881819" y="2428869"/>
            <a:ext cx="3643337" cy="2614687"/>
            <a:chOff x="6881819" y="2428869"/>
            <a:chExt cx="3643337" cy="2614687"/>
          </a:xfrm>
        </p:grpSpPr>
        <p:sp>
          <p:nvSpPr>
            <p:cNvPr id="46137" name="Text Box 57"/>
            <p:cNvSpPr txBox="1">
              <a:spLocks noChangeArrowheads="1"/>
            </p:cNvSpPr>
            <p:nvPr/>
          </p:nvSpPr>
          <p:spPr bwMode="auto">
            <a:xfrm>
              <a:off x="9239273" y="2428869"/>
              <a:ext cx="642942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dirty="0">
                  <a:latin typeface="Calibri" pitchFamily="34" charset="0"/>
                </a:rPr>
                <a:t>C</a:t>
              </a:r>
              <a:r>
                <a:rPr lang="ru-RU" sz="2000" dirty="0">
                  <a:latin typeface="Calibri" pitchFamily="34" charset="0"/>
                </a:rPr>
                <a:t>:</a:t>
              </a:r>
            </a:p>
          </p:txBody>
        </p:sp>
        <p:sp>
          <p:nvSpPr>
            <p:cNvPr id="46144" name="Text Box 64"/>
            <p:cNvSpPr txBox="1">
              <a:spLocks noChangeArrowheads="1"/>
            </p:cNvSpPr>
            <p:nvPr/>
          </p:nvSpPr>
          <p:spPr bwMode="auto">
            <a:xfrm>
              <a:off x="9596462" y="4643446"/>
              <a:ext cx="928694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dirty="0">
                  <a:latin typeface="Calibri" pitchFamily="34" charset="0"/>
                </a:rPr>
                <a:t>Project</a:t>
              </a:r>
              <a:endParaRPr lang="ru-RU" sz="2000" dirty="0">
                <a:latin typeface="Calibri" pitchFamily="34" charset="0"/>
              </a:endParaRPr>
            </a:p>
          </p:txBody>
        </p:sp>
        <p:grpSp>
          <p:nvGrpSpPr>
            <p:cNvPr id="2" name="Group 66"/>
            <p:cNvGrpSpPr>
              <a:grpSpLocks/>
            </p:cNvGrpSpPr>
            <p:nvPr/>
          </p:nvGrpSpPr>
          <p:grpSpPr bwMode="auto">
            <a:xfrm>
              <a:off x="8096264" y="2428869"/>
              <a:ext cx="1073150" cy="581025"/>
              <a:chOff x="1701" y="2659"/>
              <a:chExt cx="676" cy="366"/>
            </a:xfrm>
          </p:grpSpPr>
          <p:sp>
            <p:nvSpPr>
              <p:cNvPr id="23573" name="AutoShape 67"/>
              <p:cNvSpPr>
                <a:spLocks noChangeArrowheads="1"/>
              </p:cNvSpPr>
              <p:nvPr/>
            </p:nvSpPr>
            <p:spPr bwMode="auto">
              <a:xfrm flipH="1">
                <a:off x="1701" y="2840"/>
                <a:ext cx="92" cy="92"/>
              </a:xfrm>
              <a:prstGeom prst="rtTriangl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pic>
            <p:nvPicPr>
              <p:cNvPr id="23574" name="Picture 68"/>
              <p:cNvPicPr>
                <a:picLocks noChangeAspect="1" noChangeArrowheads="1"/>
              </p:cNvPicPr>
              <p:nvPr/>
            </p:nvPicPr>
            <p:blipFill>
              <a:blip r:embed="rId2">
                <a:clrChange>
                  <a:clrFrom>
                    <a:srgbClr val="FCFCFC"/>
                  </a:clrFrom>
                  <a:clrTo>
                    <a:srgbClr val="FCFCFC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837" y="2659"/>
                <a:ext cx="540" cy="3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46159" name="Text Box 79"/>
            <p:cNvSpPr txBox="1">
              <a:spLocks noChangeArrowheads="1"/>
            </p:cNvSpPr>
            <p:nvPr/>
          </p:nvSpPr>
          <p:spPr bwMode="auto">
            <a:xfrm>
              <a:off x="9525024" y="3929066"/>
              <a:ext cx="1000132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dirty="0">
                  <a:latin typeface="Calibri" pitchFamily="34" charset="0"/>
                </a:rPr>
                <a:t>Scheme</a:t>
              </a:r>
              <a:endParaRPr lang="ru-RU" sz="2000" dirty="0">
                <a:latin typeface="Calibri" pitchFamily="34" charset="0"/>
              </a:endParaRPr>
            </a:p>
          </p:txBody>
        </p:sp>
        <p:pic>
          <p:nvPicPr>
            <p:cNvPr id="28" name="Picture 70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8882083" y="4500571"/>
              <a:ext cx="620713" cy="4587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" name="Text Box 64"/>
            <p:cNvSpPr txBox="1">
              <a:spLocks noChangeArrowheads="1"/>
            </p:cNvSpPr>
            <p:nvPr/>
          </p:nvSpPr>
          <p:spPr bwMode="auto">
            <a:xfrm>
              <a:off x="7739074" y="3929066"/>
              <a:ext cx="857256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dirty="0">
                  <a:latin typeface="Calibri" pitchFamily="34" charset="0"/>
                </a:rPr>
                <a:t>Local</a:t>
              </a:r>
              <a:endParaRPr lang="ru-RU" sz="2000" dirty="0">
                <a:latin typeface="Calibri" pitchFamily="34" charset="0"/>
              </a:endParaRPr>
            </a:p>
          </p:txBody>
        </p:sp>
        <p:grpSp>
          <p:nvGrpSpPr>
            <p:cNvPr id="3" name="Group 58"/>
            <p:cNvGrpSpPr>
              <a:grpSpLocks/>
            </p:cNvGrpSpPr>
            <p:nvPr/>
          </p:nvGrpSpPr>
          <p:grpSpPr bwMode="auto">
            <a:xfrm>
              <a:off x="6881819" y="3143249"/>
              <a:ext cx="792163" cy="515937"/>
              <a:chOff x="1338" y="618"/>
              <a:chExt cx="499" cy="325"/>
            </a:xfrm>
          </p:grpSpPr>
          <p:pic>
            <p:nvPicPr>
              <p:cNvPr id="33" name="Picture 59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1445" y="618"/>
                <a:ext cx="392" cy="3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4" name="AutoShape 60"/>
              <p:cNvSpPr>
                <a:spLocks noChangeArrowheads="1"/>
              </p:cNvSpPr>
              <p:nvPr/>
            </p:nvSpPr>
            <p:spPr bwMode="auto">
              <a:xfrm flipH="1">
                <a:off x="1338" y="845"/>
                <a:ext cx="92" cy="92"/>
              </a:xfrm>
              <a:prstGeom prst="rtTriangl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</p:grpSp>
        <p:grpSp>
          <p:nvGrpSpPr>
            <p:cNvPr id="4" name="Group 58"/>
            <p:cNvGrpSpPr>
              <a:grpSpLocks/>
            </p:cNvGrpSpPr>
            <p:nvPr/>
          </p:nvGrpSpPr>
          <p:grpSpPr bwMode="auto">
            <a:xfrm>
              <a:off x="8667769" y="3714753"/>
              <a:ext cx="792163" cy="515937"/>
              <a:chOff x="1338" y="618"/>
              <a:chExt cx="499" cy="325"/>
            </a:xfrm>
          </p:grpSpPr>
          <p:pic>
            <p:nvPicPr>
              <p:cNvPr id="37" name="Picture 59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1445" y="618"/>
                <a:ext cx="392" cy="3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8" name="AutoShape 60"/>
              <p:cNvSpPr>
                <a:spLocks noChangeArrowheads="1"/>
              </p:cNvSpPr>
              <p:nvPr/>
            </p:nvSpPr>
            <p:spPr bwMode="auto">
              <a:xfrm flipH="1">
                <a:off x="1338" y="845"/>
                <a:ext cx="92" cy="92"/>
              </a:xfrm>
              <a:prstGeom prst="rtTriangl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</p:grpSp>
        <p:grpSp>
          <p:nvGrpSpPr>
            <p:cNvPr id="21" name="Group 58"/>
            <p:cNvGrpSpPr>
              <a:grpSpLocks/>
            </p:cNvGrpSpPr>
            <p:nvPr/>
          </p:nvGrpSpPr>
          <p:grpSpPr bwMode="auto">
            <a:xfrm>
              <a:off x="8667769" y="3071811"/>
              <a:ext cx="792163" cy="515937"/>
              <a:chOff x="1338" y="618"/>
              <a:chExt cx="499" cy="325"/>
            </a:xfrm>
          </p:grpSpPr>
          <p:pic>
            <p:nvPicPr>
              <p:cNvPr id="22" name="Picture 59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1445" y="618"/>
                <a:ext cx="392" cy="3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3" name="AutoShape 60"/>
              <p:cNvSpPr>
                <a:spLocks noChangeArrowheads="1"/>
              </p:cNvSpPr>
              <p:nvPr/>
            </p:nvSpPr>
            <p:spPr bwMode="auto">
              <a:xfrm flipH="1">
                <a:off x="1338" y="845"/>
                <a:ext cx="92" cy="92"/>
              </a:xfrm>
              <a:prstGeom prst="rtTriangl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</p:grpSp>
        <p:sp>
          <p:nvSpPr>
            <p:cNvPr id="24" name="Text Box 64"/>
            <p:cNvSpPr txBox="1">
              <a:spLocks noChangeArrowheads="1"/>
            </p:cNvSpPr>
            <p:nvPr/>
          </p:nvSpPr>
          <p:spPr bwMode="auto">
            <a:xfrm>
              <a:off x="9525024" y="3214686"/>
              <a:ext cx="1000132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dirty="0">
                  <a:latin typeface="Calibri" pitchFamily="34" charset="0"/>
                </a:rPr>
                <a:t>Device</a:t>
              </a:r>
              <a:endParaRPr lang="ru-RU" sz="2000" dirty="0">
                <a:latin typeface="Calibri" pitchFamily="34" charset="0"/>
              </a:endParaRPr>
            </a:p>
          </p:txBody>
        </p:sp>
        <p:pic>
          <p:nvPicPr>
            <p:cNvPr id="25" name="Picture 70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953257" y="3857629"/>
              <a:ext cx="620713" cy="4587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" name="Text Box 64"/>
            <p:cNvSpPr txBox="1">
              <a:spLocks noChangeArrowheads="1"/>
            </p:cNvSpPr>
            <p:nvPr/>
          </p:nvSpPr>
          <p:spPr bwMode="auto">
            <a:xfrm>
              <a:off x="7739074" y="3214686"/>
              <a:ext cx="857256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dirty="0">
                  <a:latin typeface="Calibri" pitchFamily="34" charset="0"/>
                </a:rPr>
                <a:t>Install</a:t>
              </a:r>
              <a:endParaRPr lang="ru-RU" sz="2000" dirty="0">
                <a:latin typeface="Calibri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2710623"/>
      </p:ext>
    </p:extLst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8" grpId="0"/>
      <p:bldP spid="6" grpId="0"/>
      <p:bldP spid="3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2666976" y="500043"/>
            <a:ext cx="7848600" cy="3508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just"/>
            <a:r>
              <a:rPr lang="ru-RU" sz="2200" dirty="0">
                <a:latin typeface="Calibri" pitchFamily="34" charset="0"/>
              </a:rPr>
              <a:t>Пользователь работал с каталогом Лето. Сначала он поднялся на один уровень вверх, затем спустился на один уровень вниз, потом ещё раз спустился на один уровень вниз.</a:t>
            </a:r>
          </a:p>
          <a:p>
            <a:r>
              <a:rPr lang="ru-RU" sz="2200" dirty="0">
                <a:latin typeface="Calibri" pitchFamily="34" charset="0"/>
              </a:rPr>
              <a:t>В результате он оказался в каталоге   C:\Фото\Экскурсии\Псков</a:t>
            </a:r>
          </a:p>
          <a:p>
            <a:pPr algn="just"/>
            <a:r>
              <a:rPr lang="ru-RU" sz="2200" dirty="0">
                <a:latin typeface="Calibri" pitchFamily="34" charset="0"/>
              </a:rPr>
              <a:t>Запишите полный путь каталога, с которым пользователь начинал работу.</a:t>
            </a:r>
          </a:p>
          <a:p>
            <a:r>
              <a:rPr lang="ru-RU" sz="2200" dirty="0">
                <a:latin typeface="Calibri" pitchFamily="34" charset="0"/>
              </a:rPr>
              <a:t>1) C:\Лето</a:t>
            </a:r>
          </a:p>
          <a:p>
            <a:r>
              <a:rPr lang="ru-RU" sz="2200" dirty="0">
                <a:latin typeface="Calibri" pitchFamily="34" charset="0"/>
              </a:rPr>
              <a:t>2) C:\Фото\Лето</a:t>
            </a:r>
          </a:p>
          <a:p>
            <a:r>
              <a:rPr lang="ru-RU" sz="2200" dirty="0">
                <a:latin typeface="Calibri" pitchFamily="34" charset="0"/>
              </a:rPr>
              <a:t>3) C:\Фото\Тула\Лето</a:t>
            </a:r>
          </a:p>
          <a:p>
            <a:r>
              <a:rPr lang="ru-RU" sz="2200" dirty="0">
                <a:latin typeface="Calibri" pitchFamily="34" charset="0"/>
              </a:rPr>
              <a:t>4) C:\Фото\Экскурсии\Лето</a:t>
            </a:r>
          </a:p>
        </p:txBody>
      </p:sp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2666976" y="3929066"/>
            <a:ext cx="142876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30000"/>
              </a:spcBef>
            </a:pPr>
            <a:r>
              <a:rPr lang="ru-RU" sz="2200" b="1" i="1" u="sng" dirty="0">
                <a:latin typeface="Calibri" pitchFamily="34" charset="0"/>
              </a:rPr>
              <a:t>Решение:</a:t>
            </a:r>
            <a:r>
              <a:rPr lang="ru-RU" sz="2200" dirty="0">
                <a:latin typeface="Calibri" pitchFamily="34" charset="0"/>
              </a:rPr>
              <a:t> </a:t>
            </a:r>
            <a:endParaRPr lang="ru-RU" sz="2200" b="1" i="1" dirty="0">
              <a:latin typeface="Calibri" pitchFamily="34" charset="0"/>
            </a:endParaRPr>
          </a:p>
        </p:txBody>
      </p:sp>
      <p:sp>
        <p:nvSpPr>
          <p:cNvPr id="23555" name="Заголовок 2"/>
          <p:cNvSpPr>
            <a:spLocks/>
          </p:cNvSpPr>
          <p:nvPr/>
        </p:nvSpPr>
        <p:spPr bwMode="auto">
          <a:xfrm>
            <a:off x="2640013" y="188914"/>
            <a:ext cx="7643812" cy="382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2400" b="1" dirty="0">
                <a:solidFill>
                  <a:schemeClr val="tx2"/>
                </a:solidFill>
                <a:latin typeface="Calibri" pitchFamily="34" charset="0"/>
              </a:rPr>
              <a:t>Задача </a:t>
            </a:r>
            <a:r>
              <a:rPr lang="en-US" sz="2400" b="1" dirty="0">
                <a:solidFill>
                  <a:schemeClr val="tx2"/>
                </a:solidFill>
                <a:latin typeface="Calibri" pitchFamily="34" charset="0"/>
              </a:rPr>
              <a:t>5</a:t>
            </a:r>
            <a:r>
              <a:rPr lang="ru-RU" sz="2400" b="1" dirty="0">
                <a:solidFill>
                  <a:schemeClr val="tx2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2666976" y="6143644"/>
            <a:ext cx="1357322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30000"/>
              </a:spcBef>
            </a:pPr>
            <a:r>
              <a:rPr lang="ru-RU" sz="2200" dirty="0">
                <a:latin typeface="Calibri" pitchFamily="34" charset="0"/>
              </a:rPr>
              <a:t>Ответ: </a:t>
            </a:r>
            <a:r>
              <a:rPr lang="en-US" sz="2200" dirty="0">
                <a:latin typeface="Calibri" pitchFamily="34" charset="0"/>
              </a:rPr>
              <a:t>2</a:t>
            </a:r>
            <a:endParaRPr lang="ru-RU" sz="2200" b="1" i="1" dirty="0">
              <a:latin typeface="Calibri" pitchFamily="34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2666976" y="4500571"/>
            <a:ext cx="5786478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Calibri" pitchFamily="34" charset="0"/>
              </a:rPr>
              <a:t>Из каталога C:\Фото\Экскурсии\Псков выполняем действия в обратном порядке – 2 раза вверх (каталог Фото)  и 1 раз вниз- каталог Лето. Полный путь каталога - C:\Фото\Лето</a:t>
            </a:r>
          </a:p>
        </p:txBody>
      </p:sp>
      <p:grpSp>
        <p:nvGrpSpPr>
          <p:cNvPr id="25" name="Группа 24"/>
          <p:cNvGrpSpPr/>
          <p:nvPr/>
        </p:nvGrpSpPr>
        <p:grpSpPr>
          <a:xfrm>
            <a:off x="6524629" y="2428869"/>
            <a:ext cx="4000527" cy="2400373"/>
            <a:chOff x="6524629" y="2428869"/>
            <a:chExt cx="4000527" cy="2400373"/>
          </a:xfrm>
        </p:grpSpPr>
        <p:sp>
          <p:nvSpPr>
            <p:cNvPr id="46137" name="Text Box 57"/>
            <p:cNvSpPr txBox="1">
              <a:spLocks noChangeArrowheads="1"/>
            </p:cNvSpPr>
            <p:nvPr/>
          </p:nvSpPr>
          <p:spPr bwMode="auto">
            <a:xfrm>
              <a:off x="9239273" y="2428869"/>
              <a:ext cx="642942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dirty="0">
                  <a:latin typeface="Calibri" pitchFamily="34" charset="0"/>
                </a:rPr>
                <a:t>C</a:t>
              </a:r>
              <a:r>
                <a:rPr lang="ru-RU" sz="2000" dirty="0">
                  <a:latin typeface="Calibri" pitchFamily="34" charset="0"/>
                </a:rPr>
                <a:t>:</a:t>
              </a:r>
            </a:p>
          </p:txBody>
        </p:sp>
        <p:grpSp>
          <p:nvGrpSpPr>
            <p:cNvPr id="2" name="Group 66"/>
            <p:cNvGrpSpPr>
              <a:grpSpLocks/>
            </p:cNvGrpSpPr>
            <p:nvPr/>
          </p:nvGrpSpPr>
          <p:grpSpPr bwMode="auto">
            <a:xfrm>
              <a:off x="8096264" y="2428869"/>
              <a:ext cx="1073150" cy="581025"/>
              <a:chOff x="1701" y="2659"/>
              <a:chExt cx="676" cy="366"/>
            </a:xfrm>
          </p:grpSpPr>
          <p:sp>
            <p:nvSpPr>
              <p:cNvPr id="23573" name="AutoShape 67"/>
              <p:cNvSpPr>
                <a:spLocks noChangeArrowheads="1"/>
              </p:cNvSpPr>
              <p:nvPr/>
            </p:nvSpPr>
            <p:spPr bwMode="auto">
              <a:xfrm flipH="1">
                <a:off x="1701" y="2840"/>
                <a:ext cx="92" cy="92"/>
              </a:xfrm>
              <a:prstGeom prst="rtTriangl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pic>
            <p:nvPicPr>
              <p:cNvPr id="23574" name="Picture 68"/>
              <p:cNvPicPr>
                <a:picLocks noChangeAspect="1" noChangeArrowheads="1"/>
              </p:cNvPicPr>
              <p:nvPr/>
            </p:nvPicPr>
            <p:blipFill>
              <a:blip r:embed="rId2">
                <a:clrChange>
                  <a:clrFrom>
                    <a:srgbClr val="FCFCFC"/>
                  </a:clrFrom>
                  <a:clrTo>
                    <a:srgbClr val="FCFCFC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837" y="2659"/>
                <a:ext cx="540" cy="3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46159" name="Text Box 79"/>
            <p:cNvSpPr txBox="1">
              <a:spLocks noChangeArrowheads="1"/>
            </p:cNvSpPr>
            <p:nvPr/>
          </p:nvSpPr>
          <p:spPr bwMode="auto">
            <a:xfrm>
              <a:off x="9167834" y="3714752"/>
              <a:ext cx="1357322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000" dirty="0">
                  <a:latin typeface="Calibri" pitchFamily="34" charset="0"/>
                </a:rPr>
                <a:t>Экскурсии</a:t>
              </a:r>
            </a:p>
          </p:txBody>
        </p:sp>
        <p:pic>
          <p:nvPicPr>
            <p:cNvPr id="28" name="Picture 70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8524893" y="4357695"/>
              <a:ext cx="620713" cy="4587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4" name="Group 58"/>
            <p:cNvGrpSpPr>
              <a:grpSpLocks/>
            </p:cNvGrpSpPr>
            <p:nvPr/>
          </p:nvGrpSpPr>
          <p:grpSpPr bwMode="auto">
            <a:xfrm>
              <a:off x="8310579" y="3714753"/>
              <a:ext cx="792163" cy="515937"/>
              <a:chOff x="1338" y="618"/>
              <a:chExt cx="499" cy="325"/>
            </a:xfrm>
          </p:grpSpPr>
          <p:pic>
            <p:nvPicPr>
              <p:cNvPr id="37" name="Picture 59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1445" y="618"/>
                <a:ext cx="392" cy="3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8" name="AutoShape 60"/>
              <p:cNvSpPr>
                <a:spLocks noChangeArrowheads="1"/>
              </p:cNvSpPr>
              <p:nvPr/>
            </p:nvSpPr>
            <p:spPr bwMode="auto">
              <a:xfrm flipH="1">
                <a:off x="1338" y="845"/>
                <a:ext cx="92" cy="92"/>
              </a:xfrm>
              <a:prstGeom prst="rtTriangl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</p:grpSp>
        <p:grpSp>
          <p:nvGrpSpPr>
            <p:cNvPr id="5" name="Group 58"/>
            <p:cNvGrpSpPr>
              <a:grpSpLocks/>
            </p:cNvGrpSpPr>
            <p:nvPr/>
          </p:nvGrpSpPr>
          <p:grpSpPr bwMode="auto">
            <a:xfrm>
              <a:off x="7810513" y="3071811"/>
              <a:ext cx="792163" cy="515937"/>
              <a:chOff x="1338" y="618"/>
              <a:chExt cx="499" cy="325"/>
            </a:xfrm>
          </p:grpSpPr>
          <p:pic>
            <p:nvPicPr>
              <p:cNvPr id="22" name="Picture 59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1445" y="618"/>
                <a:ext cx="392" cy="3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3" name="AutoShape 60"/>
              <p:cNvSpPr>
                <a:spLocks noChangeArrowheads="1"/>
              </p:cNvSpPr>
              <p:nvPr/>
            </p:nvSpPr>
            <p:spPr bwMode="auto">
              <a:xfrm flipH="1">
                <a:off x="1338" y="845"/>
                <a:ext cx="92" cy="92"/>
              </a:xfrm>
              <a:prstGeom prst="rtTriangl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</p:grpSp>
        <p:sp>
          <p:nvSpPr>
            <p:cNvPr id="24" name="Text Box 64"/>
            <p:cNvSpPr txBox="1">
              <a:spLocks noChangeArrowheads="1"/>
            </p:cNvSpPr>
            <p:nvPr/>
          </p:nvSpPr>
          <p:spPr bwMode="auto">
            <a:xfrm>
              <a:off x="9024958" y="3143248"/>
              <a:ext cx="1000132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000" dirty="0">
                  <a:latin typeface="Calibri" pitchFamily="34" charset="0"/>
                </a:rPr>
                <a:t>Фото</a:t>
              </a:r>
            </a:p>
          </p:txBody>
        </p:sp>
        <p:pic>
          <p:nvPicPr>
            <p:cNvPr id="30" name="Picture 70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524629" y="3786191"/>
              <a:ext cx="620713" cy="4587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2" name="Text Box 64"/>
            <p:cNvSpPr txBox="1">
              <a:spLocks noChangeArrowheads="1"/>
            </p:cNvSpPr>
            <p:nvPr/>
          </p:nvSpPr>
          <p:spPr bwMode="auto">
            <a:xfrm>
              <a:off x="9382148" y="4429132"/>
              <a:ext cx="928694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000" dirty="0">
                  <a:latin typeface="Calibri" pitchFamily="34" charset="0"/>
                </a:rPr>
                <a:t>Псков</a:t>
              </a:r>
            </a:p>
          </p:txBody>
        </p:sp>
        <p:sp>
          <p:nvSpPr>
            <p:cNvPr id="35" name="Text Box 64"/>
            <p:cNvSpPr txBox="1">
              <a:spLocks noChangeArrowheads="1"/>
            </p:cNvSpPr>
            <p:nvPr/>
          </p:nvSpPr>
          <p:spPr bwMode="auto">
            <a:xfrm>
              <a:off x="7239008" y="3857628"/>
              <a:ext cx="928694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000" dirty="0">
                  <a:latin typeface="Calibri" pitchFamily="34" charset="0"/>
                </a:rPr>
                <a:t>Лето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24562900"/>
      </p:ext>
    </p:extLst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8" grpId="0"/>
      <p:bldP spid="6" grpId="0"/>
      <p:bldP spid="3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2666976" y="500043"/>
            <a:ext cx="7848600" cy="3508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just"/>
            <a:r>
              <a:rPr lang="ru-RU" sz="2200" dirty="0">
                <a:latin typeface="Calibri" pitchFamily="34" charset="0"/>
              </a:rPr>
              <a:t>Пользователь работал с каталогом Логика. Сначала он поднялся на один уровень вверх, затем поднялся ещё на один уровень вверх, потом спустился на один уровень вниз. </a:t>
            </a:r>
          </a:p>
          <a:p>
            <a:pPr algn="just"/>
            <a:r>
              <a:rPr lang="ru-RU" sz="2200" dirty="0">
                <a:latin typeface="Calibri" pitchFamily="34" charset="0"/>
              </a:rPr>
              <a:t>В результате он оказался в каталоге    C:\Школа\Уроки\Химия.</a:t>
            </a:r>
          </a:p>
          <a:p>
            <a:pPr algn="just"/>
            <a:r>
              <a:rPr lang="ru-RU" sz="2200" dirty="0">
                <a:latin typeface="Calibri" pitchFamily="34" charset="0"/>
              </a:rPr>
              <a:t>Запишите возможный полный путь каталога, с которым пользователь начинал работу.</a:t>
            </a:r>
          </a:p>
          <a:p>
            <a:r>
              <a:rPr lang="ru-RU" sz="2200" dirty="0">
                <a:latin typeface="Calibri" pitchFamily="34" charset="0"/>
              </a:rPr>
              <a:t>1) C:\Школа\Уроки\Информатика\Логика</a:t>
            </a:r>
          </a:p>
          <a:p>
            <a:r>
              <a:rPr lang="ru-RU" sz="2200" dirty="0">
                <a:latin typeface="Calibri" pitchFamily="34" charset="0"/>
              </a:rPr>
              <a:t>2) C:\Школа\Уроки\Логика</a:t>
            </a:r>
          </a:p>
          <a:p>
            <a:r>
              <a:rPr lang="ru-RU" sz="2200" dirty="0">
                <a:latin typeface="Calibri" pitchFamily="34" charset="0"/>
              </a:rPr>
              <a:t>3) C:\Школа\Логика</a:t>
            </a:r>
          </a:p>
          <a:p>
            <a:r>
              <a:rPr lang="ru-RU" sz="2200" dirty="0">
                <a:latin typeface="Calibri" pitchFamily="34" charset="0"/>
              </a:rPr>
              <a:t>4) C:\Школа\Информатика\Логика</a:t>
            </a:r>
          </a:p>
        </p:txBody>
      </p:sp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2666976" y="3929066"/>
            <a:ext cx="142876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30000"/>
              </a:spcBef>
            </a:pPr>
            <a:r>
              <a:rPr lang="ru-RU" sz="2200" b="1" i="1" u="sng" dirty="0">
                <a:latin typeface="Calibri" pitchFamily="34" charset="0"/>
              </a:rPr>
              <a:t>Решение:</a:t>
            </a:r>
            <a:r>
              <a:rPr lang="ru-RU" sz="2200" dirty="0">
                <a:latin typeface="Calibri" pitchFamily="34" charset="0"/>
              </a:rPr>
              <a:t> </a:t>
            </a:r>
            <a:endParaRPr lang="ru-RU" sz="2200" b="1" i="1" dirty="0">
              <a:latin typeface="Calibri" pitchFamily="34" charset="0"/>
            </a:endParaRPr>
          </a:p>
        </p:txBody>
      </p:sp>
      <p:sp>
        <p:nvSpPr>
          <p:cNvPr id="23555" name="Заголовок 2"/>
          <p:cNvSpPr>
            <a:spLocks/>
          </p:cNvSpPr>
          <p:nvPr/>
        </p:nvSpPr>
        <p:spPr bwMode="auto">
          <a:xfrm>
            <a:off x="2640013" y="188914"/>
            <a:ext cx="7643812" cy="382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2400" b="1" dirty="0">
                <a:solidFill>
                  <a:schemeClr val="tx2"/>
                </a:solidFill>
                <a:latin typeface="Calibri" pitchFamily="34" charset="0"/>
              </a:rPr>
              <a:t>Задача </a:t>
            </a:r>
            <a:r>
              <a:rPr lang="en-US" sz="2400" b="1" dirty="0">
                <a:solidFill>
                  <a:schemeClr val="tx2"/>
                </a:solidFill>
                <a:latin typeface="Calibri" pitchFamily="34" charset="0"/>
              </a:rPr>
              <a:t>6</a:t>
            </a:r>
            <a:r>
              <a:rPr lang="ru-RU" sz="2400" b="1" dirty="0">
                <a:solidFill>
                  <a:schemeClr val="tx2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2666976" y="6430962"/>
            <a:ext cx="1357322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30000"/>
              </a:spcBef>
            </a:pPr>
            <a:r>
              <a:rPr lang="ru-RU" sz="2200" dirty="0">
                <a:latin typeface="Calibri" pitchFamily="34" charset="0"/>
              </a:rPr>
              <a:t>Ответ: 1</a:t>
            </a:r>
            <a:endParaRPr lang="ru-RU" sz="2200" b="1" i="1" dirty="0">
              <a:latin typeface="Calibri" pitchFamily="34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2666976" y="4357694"/>
            <a:ext cx="450059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Calibri" pitchFamily="34" charset="0"/>
              </a:rPr>
              <a:t>Из каталога C:\Школа\Уроки\Химия выполняем действия в обратном порядке – 1 раз вверх (каталог Уроки)  и 2 раза вниз - из каталога Уроки это возможно только в случае C:\Школа\Уроки\Информатика\Логика</a:t>
            </a:r>
          </a:p>
        </p:txBody>
      </p:sp>
      <p:grpSp>
        <p:nvGrpSpPr>
          <p:cNvPr id="28" name="Группа 27"/>
          <p:cNvGrpSpPr/>
          <p:nvPr/>
        </p:nvGrpSpPr>
        <p:grpSpPr>
          <a:xfrm>
            <a:off x="7310446" y="2285993"/>
            <a:ext cx="3143272" cy="3257629"/>
            <a:chOff x="7310446" y="2285993"/>
            <a:chExt cx="3143272" cy="3257629"/>
          </a:xfrm>
        </p:grpSpPr>
        <p:sp>
          <p:nvSpPr>
            <p:cNvPr id="46137" name="Text Box 57"/>
            <p:cNvSpPr txBox="1">
              <a:spLocks noChangeArrowheads="1"/>
            </p:cNvSpPr>
            <p:nvPr/>
          </p:nvSpPr>
          <p:spPr bwMode="auto">
            <a:xfrm>
              <a:off x="9239273" y="2428869"/>
              <a:ext cx="642942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dirty="0">
                  <a:latin typeface="Calibri" pitchFamily="34" charset="0"/>
                </a:rPr>
                <a:t>C</a:t>
              </a:r>
              <a:r>
                <a:rPr lang="ru-RU" sz="2000" dirty="0">
                  <a:latin typeface="Calibri" pitchFamily="34" charset="0"/>
                </a:rPr>
                <a:t>:</a:t>
              </a:r>
            </a:p>
          </p:txBody>
        </p:sp>
        <p:sp>
          <p:nvSpPr>
            <p:cNvPr id="46144" name="Text Box 64"/>
            <p:cNvSpPr txBox="1">
              <a:spLocks noChangeArrowheads="1"/>
            </p:cNvSpPr>
            <p:nvPr/>
          </p:nvSpPr>
          <p:spPr bwMode="auto">
            <a:xfrm>
              <a:off x="9382148" y="4214818"/>
              <a:ext cx="1071570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000" dirty="0" err="1">
                  <a:latin typeface="Calibri" pitchFamily="34" charset="0"/>
                </a:rPr>
                <a:t>Инфор-матика</a:t>
              </a:r>
              <a:endParaRPr lang="ru-RU" sz="2000" dirty="0">
                <a:latin typeface="Calibri" pitchFamily="34" charset="0"/>
              </a:endParaRPr>
            </a:p>
          </p:txBody>
        </p:sp>
        <p:grpSp>
          <p:nvGrpSpPr>
            <p:cNvPr id="2" name="Group 66"/>
            <p:cNvGrpSpPr>
              <a:grpSpLocks/>
            </p:cNvGrpSpPr>
            <p:nvPr/>
          </p:nvGrpSpPr>
          <p:grpSpPr bwMode="auto">
            <a:xfrm>
              <a:off x="7881950" y="2285993"/>
              <a:ext cx="1073150" cy="581025"/>
              <a:chOff x="1701" y="2659"/>
              <a:chExt cx="676" cy="366"/>
            </a:xfrm>
          </p:grpSpPr>
          <p:sp>
            <p:nvSpPr>
              <p:cNvPr id="23573" name="AutoShape 67"/>
              <p:cNvSpPr>
                <a:spLocks noChangeArrowheads="1"/>
              </p:cNvSpPr>
              <p:nvPr/>
            </p:nvSpPr>
            <p:spPr bwMode="auto">
              <a:xfrm flipH="1">
                <a:off x="1701" y="2840"/>
                <a:ext cx="92" cy="92"/>
              </a:xfrm>
              <a:prstGeom prst="rtTriangl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pic>
            <p:nvPicPr>
              <p:cNvPr id="23574" name="Picture 68"/>
              <p:cNvPicPr>
                <a:picLocks noChangeAspect="1" noChangeArrowheads="1"/>
              </p:cNvPicPr>
              <p:nvPr/>
            </p:nvPicPr>
            <p:blipFill>
              <a:blip r:embed="rId2">
                <a:clrChange>
                  <a:clrFrom>
                    <a:srgbClr val="FCFCFC"/>
                  </a:clrFrom>
                  <a:clrTo>
                    <a:srgbClr val="FCFCFC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837" y="2659"/>
                <a:ext cx="540" cy="3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46159" name="Text Box 79"/>
            <p:cNvSpPr txBox="1">
              <a:spLocks noChangeArrowheads="1"/>
            </p:cNvSpPr>
            <p:nvPr/>
          </p:nvSpPr>
          <p:spPr bwMode="auto">
            <a:xfrm>
              <a:off x="9239272" y="3643314"/>
              <a:ext cx="1000132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000" dirty="0">
                  <a:latin typeface="Calibri" pitchFamily="34" charset="0"/>
                </a:rPr>
                <a:t>Уроки</a:t>
              </a:r>
            </a:p>
          </p:txBody>
        </p:sp>
        <p:sp>
          <p:nvSpPr>
            <p:cNvPr id="31" name="Text Box 64"/>
            <p:cNvSpPr txBox="1">
              <a:spLocks noChangeArrowheads="1"/>
            </p:cNvSpPr>
            <p:nvPr/>
          </p:nvSpPr>
          <p:spPr bwMode="auto">
            <a:xfrm>
              <a:off x="7310446" y="4857760"/>
              <a:ext cx="928694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000" dirty="0">
                  <a:latin typeface="Calibri" pitchFamily="34" charset="0"/>
                </a:rPr>
                <a:t>Химия</a:t>
              </a:r>
            </a:p>
          </p:txBody>
        </p:sp>
        <p:grpSp>
          <p:nvGrpSpPr>
            <p:cNvPr id="4" name="Group 58"/>
            <p:cNvGrpSpPr>
              <a:grpSpLocks/>
            </p:cNvGrpSpPr>
            <p:nvPr/>
          </p:nvGrpSpPr>
          <p:grpSpPr bwMode="auto">
            <a:xfrm>
              <a:off x="8453455" y="4286257"/>
              <a:ext cx="792163" cy="515937"/>
              <a:chOff x="1338" y="618"/>
              <a:chExt cx="499" cy="325"/>
            </a:xfrm>
          </p:grpSpPr>
          <p:pic>
            <p:nvPicPr>
              <p:cNvPr id="37" name="Picture 59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1445" y="618"/>
                <a:ext cx="392" cy="3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8" name="AutoShape 60"/>
              <p:cNvSpPr>
                <a:spLocks noChangeArrowheads="1"/>
              </p:cNvSpPr>
              <p:nvPr/>
            </p:nvSpPr>
            <p:spPr bwMode="auto">
              <a:xfrm flipH="1">
                <a:off x="1338" y="845"/>
                <a:ext cx="92" cy="92"/>
              </a:xfrm>
              <a:prstGeom prst="rtTriangl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</p:grpSp>
        <p:grpSp>
          <p:nvGrpSpPr>
            <p:cNvPr id="5" name="Group 58"/>
            <p:cNvGrpSpPr>
              <a:grpSpLocks/>
            </p:cNvGrpSpPr>
            <p:nvPr/>
          </p:nvGrpSpPr>
          <p:grpSpPr bwMode="auto">
            <a:xfrm>
              <a:off x="8024827" y="2928935"/>
              <a:ext cx="792163" cy="515937"/>
              <a:chOff x="1338" y="618"/>
              <a:chExt cx="499" cy="325"/>
            </a:xfrm>
          </p:grpSpPr>
          <p:pic>
            <p:nvPicPr>
              <p:cNvPr id="22" name="Picture 59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1445" y="618"/>
                <a:ext cx="392" cy="3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3" name="AutoShape 60"/>
              <p:cNvSpPr>
                <a:spLocks noChangeArrowheads="1"/>
              </p:cNvSpPr>
              <p:nvPr/>
            </p:nvSpPr>
            <p:spPr bwMode="auto">
              <a:xfrm flipH="1">
                <a:off x="1338" y="845"/>
                <a:ext cx="92" cy="92"/>
              </a:xfrm>
              <a:prstGeom prst="rtTriangl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</p:grpSp>
        <p:sp>
          <p:nvSpPr>
            <p:cNvPr id="24" name="Text Box 64"/>
            <p:cNvSpPr txBox="1">
              <a:spLocks noChangeArrowheads="1"/>
            </p:cNvSpPr>
            <p:nvPr/>
          </p:nvSpPr>
          <p:spPr bwMode="auto">
            <a:xfrm>
              <a:off x="9239272" y="3071810"/>
              <a:ext cx="1000132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000" dirty="0">
                  <a:latin typeface="Calibri" pitchFamily="34" charset="0"/>
                </a:rPr>
                <a:t>Школа</a:t>
              </a:r>
            </a:p>
          </p:txBody>
        </p:sp>
        <p:pic>
          <p:nvPicPr>
            <p:cNvPr id="25" name="Picture 70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453323" y="4357695"/>
              <a:ext cx="620713" cy="4587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70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8667769" y="5072075"/>
              <a:ext cx="620713" cy="4587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29" name="Group 58"/>
            <p:cNvGrpSpPr>
              <a:grpSpLocks/>
            </p:cNvGrpSpPr>
            <p:nvPr/>
          </p:nvGrpSpPr>
          <p:grpSpPr bwMode="auto">
            <a:xfrm>
              <a:off x="8024827" y="3643315"/>
              <a:ext cx="792163" cy="515937"/>
              <a:chOff x="1338" y="618"/>
              <a:chExt cx="499" cy="325"/>
            </a:xfrm>
          </p:grpSpPr>
          <p:pic>
            <p:nvPicPr>
              <p:cNvPr id="30" name="Picture 59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1445" y="618"/>
                <a:ext cx="392" cy="3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2" name="AutoShape 60"/>
              <p:cNvSpPr>
                <a:spLocks noChangeArrowheads="1"/>
              </p:cNvSpPr>
              <p:nvPr/>
            </p:nvSpPr>
            <p:spPr bwMode="auto">
              <a:xfrm flipH="1">
                <a:off x="1338" y="845"/>
                <a:ext cx="92" cy="92"/>
              </a:xfrm>
              <a:prstGeom prst="rtTriangl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</p:grpSp>
        <p:sp>
          <p:nvSpPr>
            <p:cNvPr id="35" name="Text Box 64"/>
            <p:cNvSpPr txBox="1">
              <a:spLocks noChangeArrowheads="1"/>
            </p:cNvSpPr>
            <p:nvPr/>
          </p:nvSpPr>
          <p:spPr bwMode="auto">
            <a:xfrm>
              <a:off x="9453586" y="5143512"/>
              <a:ext cx="1000132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000" dirty="0">
                  <a:latin typeface="Calibri" pitchFamily="34" charset="0"/>
                </a:rPr>
                <a:t>Логика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50870426"/>
      </p:ext>
    </p:extLst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8" grpId="0"/>
      <p:bldP spid="6" grpId="0"/>
      <p:bldP spid="3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2666976" y="500043"/>
            <a:ext cx="7848600" cy="4185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just"/>
            <a:r>
              <a:rPr lang="ru-RU" sz="2200" dirty="0">
                <a:latin typeface="Calibri" pitchFamily="34" charset="0"/>
              </a:rPr>
              <a:t>Пользователь находился в каталоге Расписание. Сначала он поднялся на один уровень вверх, затем спустился на один уровень вниз, потом ещё раз спустился на один уровень вниз и ещё раз спустился на один уровень вниз. В результате он оказался в каталоге</a:t>
            </a:r>
          </a:p>
          <a:p>
            <a:r>
              <a:rPr lang="ru-RU" sz="2200" dirty="0">
                <a:latin typeface="Calibri" pitchFamily="34" charset="0"/>
              </a:rPr>
              <a:t>C:\учёба\информатика\ГИА</a:t>
            </a:r>
          </a:p>
          <a:p>
            <a:r>
              <a:rPr lang="ru-RU" sz="2200" dirty="0">
                <a:latin typeface="Calibri" pitchFamily="34" charset="0"/>
              </a:rPr>
              <a:t>Укажите полный путь каталога, с которым пользователь начинал работу.</a:t>
            </a:r>
          </a:p>
          <a:p>
            <a:r>
              <a:rPr lang="ru-RU" sz="2200" dirty="0">
                <a:latin typeface="Calibri" pitchFamily="34" charset="0"/>
              </a:rPr>
              <a:t>1) C:\учёба\2013\Расписание</a:t>
            </a:r>
          </a:p>
          <a:p>
            <a:r>
              <a:rPr lang="ru-RU" sz="2200" dirty="0">
                <a:latin typeface="Calibri" pitchFamily="34" charset="0"/>
              </a:rPr>
              <a:t>2) C:\учёба\Расписание</a:t>
            </a:r>
          </a:p>
          <a:p>
            <a:r>
              <a:rPr lang="ru-RU" sz="2200" dirty="0">
                <a:latin typeface="Calibri" pitchFamily="34" charset="0"/>
              </a:rPr>
              <a:t>3) C:\учёба\информатика\Расписание</a:t>
            </a:r>
          </a:p>
          <a:p>
            <a:r>
              <a:rPr lang="ru-RU" sz="2200" dirty="0">
                <a:latin typeface="Calibri" pitchFamily="34" charset="0"/>
              </a:rPr>
              <a:t>4) C:\Расписание</a:t>
            </a:r>
          </a:p>
        </p:txBody>
      </p:sp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2782235" y="4545540"/>
            <a:ext cx="142876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30000"/>
              </a:spcBef>
            </a:pPr>
            <a:r>
              <a:rPr lang="ru-RU" sz="2200" b="1" i="1" u="sng" dirty="0">
                <a:latin typeface="Calibri" pitchFamily="34" charset="0"/>
              </a:rPr>
              <a:t>Решение:</a:t>
            </a:r>
            <a:r>
              <a:rPr lang="ru-RU" sz="2200" dirty="0">
                <a:latin typeface="Calibri" pitchFamily="34" charset="0"/>
              </a:rPr>
              <a:t> </a:t>
            </a:r>
            <a:endParaRPr lang="ru-RU" sz="2200" b="1" i="1" dirty="0">
              <a:latin typeface="Calibri" pitchFamily="34" charset="0"/>
            </a:endParaRPr>
          </a:p>
        </p:txBody>
      </p:sp>
      <p:sp>
        <p:nvSpPr>
          <p:cNvPr id="23555" name="Заголовок 2"/>
          <p:cNvSpPr>
            <a:spLocks/>
          </p:cNvSpPr>
          <p:nvPr/>
        </p:nvSpPr>
        <p:spPr bwMode="auto">
          <a:xfrm>
            <a:off x="2640013" y="188914"/>
            <a:ext cx="7643812" cy="382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2400" b="1" dirty="0">
                <a:solidFill>
                  <a:schemeClr val="tx2"/>
                </a:solidFill>
                <a:latin typeface="Calibri" pitchFamily="34" charset="0"/>
              </a:rPr>
              <a:t>Задача </a:t>
            </a:r>
            <a:r>
              <a:rPr lang="en-US" sz="2400" b="1" dirty="0">
                <a:solidFill>
                  <a:schemeClr val="tx2"/>
                </a:solidFill>
                <a:latin typeface="Calibri" pitchFamily="34" charset="0"/>
              </a:rPr>
              <a:t>7</a:t>
            </a:r>
            <a:r>
              <a:rPr lang="ru-RU" sz="2400" b="1" dirty="0">
                <a:solidFill>
                  <a:schemeClr val="tx2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2666976" y="6286520"/>
            <a:ext cx="1357322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30000"/>
              </a:spcBef>
            </a:pPr>
            <a:r>
              <a:rPr lang="ru-RU" sz="2200" dirty="0">
                <a:latin typeface="Calibri" pitchFamily="34" charset="0"/>
              </a:rPr>
              <a:t>Ответ: 4</a:t>
            </a:r>
            <a:endParaRPr lang="ru-RU" sz="2200" b="1" i="1" dirty="0">
              <a:latin typeface="Calibri" pitchFamily="34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2666976" y="4929199"/>
            <a:ext cx="7643866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Calibri" pitchFamily="34" charset="0"/>
              </a:rPr>
              <a:t>Из каталога C:\учёба\информатика\ГИА выполняем действия в обратном порядке – 1 раз вверх (каталог информатика), еще раз вверх (каталог учеба), еще раз вверх (корневой каталог C:) и 1 раз вниз - C:\Расписание</a:t>
            </a:r>
          </a:p>
        </p:txBody>
      </p:sp>
    </p:spTree>
    <p:extLst>
      <p:ext uri="{BB962C8B-B14F-4D97-AF65-F5344CB8AC3E}">
        <p14:creationId xmlns:p14="http://schemas.microsoft.com/office/powerpoint/2010/main" val="2824758883"/>
      </p:ext>
    </p:extLst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8" grpId="0"/>
      <p:bldP spid="6" grpId="0"/>
      <p:bldP spid="39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Дерево">
  <a:themeElements>
    <a:clrScheme name="Дерево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Дерево">
      <a:majorFont>
        <a:latin typeface="Rockwell Condensed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Дерево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TM03090434[[fn=Дерево]]</Template>
  <TotalTime>136</TotalTime>
  <Words>718</Words>
  <Application>Microsoft Office PowerPoint</Application>
  <PresentationFormat>Широкоэкранный</PresentationFormat>
  <Paragraphs>132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Calibri</vt:lpstr>
      <vt:lpstr>Cambria</vt:lpstr>
      <vt:lpstr>Rockwell</vt:lpstr>
      <vt:lpstr>Rockwell Condensed</vt:lpstr>
      <vt:lpstr>Times New Roman</vt:lpstr>
      <vt:lpstr>Wingdings</vt:lpstr>
      <vt:lpstr>Дерево</vt:lpstr>
      <vt:lpstr> Дерево каталогов Задание №4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Источники: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Галина Богачева</dc:creator>
  <cp:lastModifiedBy>Галина Богачева</cp:lastModifiedBy>
  <cp:revision>12</cp:revision>
  <dcterms:created xsi:type="dcterms:W3CDTF">2017-04-01T08:42:37Z</dcterms:created>
  <dcterms:modified xsi:type="dcterms:W3CDTF">2017-04-11T15:49:02Z</dcterms:modified>
</cp:coreProperties>
</file>