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4" r:id="rId3"/>
    <p:sldId id="257" r:id="rId4"/>
    <p:sldId id="258" r:id="rId5"/>
    <p:sldId id="275" r:id="rId6"/>
    <p:sldId id="277" r:id="rId7"/>
    <p:sldId id="276" r:id="rId8"/>
    <p:sldId id="273" r:id="rId9"/>
    <p:sldId id="278" r:id="rId10"/>
    <p:sldId id="262" r:id="rId11"/>
    <p:sldId id="263" r:id="rId12"/>
    <p:sldId id="279" r:id="rId13"/>
    <p:sldId id="282" r:id="rId14"/>
    <p:sldId id="283" r:id="rId15"/>
    <p:sldId id="284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34D-77D4-48B8-B505-EE7C0200247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412E-D8F2-4A9A-B6E2-65CB1A69D0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34D-77D4-48B8-B505-EE7C0200247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412E-D8F2-4A9A-B6E2-65CB1A69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34D-77D4-48B8-B505-EE7C0200247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412E-D8F2-4A9A-B6E2-65CB1A69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34D-77D4-48B8-B505-EE7C0200247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412E-D8F2-4A9A-B6E2-65CB1A69D0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34D-77D4-48B8-B505-EE7C0200247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412E-D8F2-4A9A-B6E2-65CB1A69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34D-77D4-48B8-B505-EE7C0200247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412E-D8F2-4A9A-B6E2-65CB1A69D0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34D-77D4-48B8-B505-EE7C0200247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412E-D8F2-4A9A-B6E2-65CB1A69D0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34D-77D4-48B8-B505-EE7C0200247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412E-D8F2-4A9A-B6E2-65CB1A69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34D-77D4-48B8-B505-EE7C0200247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412E-D8F2-4A9A-B6E2-65CB1A69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34D-77D4-48B8-B505-EE7C0200247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412E-D8F2-4A9A-B6E2-65CB1A69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B934D-77D4-48B8-B505-EE7C0200247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D412E-D8F2-4A9A-B6E2-65CB1A69D0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8CB934D-77D4-48B8-B505-EE7C0200247B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01D412E-D8F2-4A9A-B6E2-65CB1A69D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5%D1%81%D1%82%D0%B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500990" cy="1222375"/>
          </a:xfrm>
        </p:spPr>
        <p:txBody>
          <a:bodyPr>
            <a:normAutofit fontScale="90000"/>
          </a:bodyPr>
          <a:lstStyle/>
          <a:p>
            <a:pPr marL="182880" indent="0" algn="ctr" fontAlgn="base">
              <a:spcAft>
                <a:spcPct val="0"/>
              </a:spcAft>
              <a:buNone/>
              <a:defRPr/>
            </a:pPr>
            <a:r>
              <a:rPr lang="ru-RU" i="1" dirty="0" smtClean="0">
                <a:solidFill>
                  <a:srgbClr val="C00000"/>
                </a:solidFill>
              </a:rPr>
              <a:t> </a:t>
            </a:r>
            <a:r>
              <a:rPr lang="ru-RU" sz="8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  <a:t>Изображать можно пятном</a:t>
            </a:r>
            <a:br>
              <a:rPr lang="ru-RU" sz="8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Arial" charset="0"/>
              </a:rPr>
            </a:br>
            <a:r>
              <a:rPr lang="ru-RU" b="1" dirty="0" smtClean="0">
                <a:ln w="19050">
                  <a:noFill/>
                  <a:prstDash val="solid"/>
                </a:ln>
                <a:solidFill>
                  <a:srgbClr val="002060"/>
                </a:solidFill>
                <a:cs typeface="Arial" charset="0"/>
              </a:rPr>
              <a:t>Изобразительное искусство</a:t>
            </a:r>
            <a:br>
              <a:rPr lang="ru-RU" b="1" dirty="0" smtClean="0">
                <a:ln w="19050">
                  <a:noFill/>
                  <a:prstDash val="solid"/>
                </a:ln>
                <a:solidFill>
                  <a:srgbClr val="002060"/>
                </a:solidFill>
                <a:cs typeface="Arial" charset="0"/>
              </a:rPr>
            </a:br>
            <a:r>
              <a:rPr lang="ru-RU" b="1" dirty="0" smtClean="0">
                <a:ln w="19050">
                  <a:noFill/>
                  <a:prstDash val="solid"/>
                </a:ln>
                <a:solidFill>
                  <a:srgbClr val="002060"/>
                </a:solidFill>
                <a:cs typeface="Arial" charset="0"/>
              </a:rPr>
              <a:t>1 класс</a:t>
            </a:r>
            <a:r>
              <a:rPr lang="ru-RU" b="1" dirty="0">
                <a:ln w="19050">
                  <a:noFill/>
                  <a:prstDash val="solid"/>
                </a:ln>
                <a:solidFill>
                  <a:srgbClr val="002060"/>
                </a:solidFill>
                <a:cs typeface="Arial" charset="0"/>
              </a:rPr>
              <a:t/>
            </a:r>
            <a:br>
              <a:rPr lang="ru-RU" b="1" dirty="0">
                <a:ln w="19050">
                  <a:noFill/>
                  <a:prstDash val="solid"/>
                </a:ln>
                <a:solidFill>
                  <a:srgbClr val="002060"/>
                </a:solidFill>
                <a:cs typeface="Arial" charset="0"/>
              </a:rPr>
            </a:br>
            <a:endParaRPr lang="ru-RU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1027" name="Picture 3" descr="C:\Documents and Settings\пузи\Рабочий стол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6622"/>
            <a:ext cx="9179496" cy="6884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g-fotki.yandex.ru/get/4512/ilalan1.13/0_b5d43_2f1dccbb_L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715008" y="285728"/>
            <a:ext cx="3067047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http://img1.liveinternet.ru/images/attach/c/0/44/582/44582643_5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49" r="29083" b="64844"/>
          <a:stretch>
            <a:fillRect/>
          </a:stretch>
        </p:blipFill>
        <p:spPr bwMode="auto">
          <a:xfrm>
            <a:off x="214282" y="3214686"/>
            <a:ext cx="538846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tat20.privet.ru/lr/0b2d11e44f9e7cb754c000f2e05b15fa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714356"/>
            <a:ext cx="7465541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пузи\Рабочий стол\hello_html_m19e1b2b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066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548680"/>
            <a:ext cx="8229600" cy="93537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EFEEEC"/>
              </a:clrFrom>
              <a:clrTo>
                <a:srgbClr val="EFEE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548681"/>
            <a:ext cx="7056784" cy="5742064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19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548680"/>
            <a:ext cx="8229600" cy="93537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00931" y="332656"/>
            <a:ext cx="7488832" cy="6252445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89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1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indent="-452438">
              <a:buFont typeface="+mj-lt"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Возьмите одну тёмную </a:t>
            </a:r>
            <a:r>
              <a:rPr lang="ru-RU" sz="3600" b="1" smtClean="0">
                <a:solidFill>
                  <a:srgbClr val="002060"/>
                </a:solidFill>
              </a:rPr>
              <a:t>краску            и </a:t>
            </a:r>
            <a:r>
              <a:rPr lang="ru-RU" sz="3600" b="1" dirty="0" smtClean="0">
                <a:solidFill>
                  <a:srgbClr val="002060"/>
                </a:solidFill>
              </a:rPr>
              <a:t>большую кисточку.</a:t>
            </a:r>
          </a:p>
          <a:p>
            <a:pPr marL="452438" indent="-452438">
              <a:buFont typeface="+mj-lt"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Смело сделайте большую кляксу-пятно на листе бумаги.</a:t>
            </a:r>
          </a:p>
          <a:p>
            <a:pPr marL="452438" indent="-452438">
              <a:buFont typeface="+mj-lt"/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Дорисуйте любыми краской, карандашом, ручкой, фломастером пятно так, чтобы получилась зверушка.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20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24744"/>
            <a:ext cx="69847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u="sng" dirty="0" smtClean="0">
                <a:solidFill>
                  <a:schemeClr val="accent2">
                    <a:lumMod val="75000"/>
                  </a:schemeClr>
                </a:solidFill>
              </a:rPr>
              <a:t>СПАСИБО  ЗА  ВНИМАНИЕ !</a:t>
            </a:r>
            <a:endParaRPr lang="ru-RU" sz="8800" b="1" i="1" u="sng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52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Сашка\Рабочий стол\Пятно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88363">
            <a:off x="5502637" y="3206610"/>
            <a:ext cx="3297346" cy="3297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42910" y="357166"/>
            <a:ext cx="721523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bat" pitchFamily="2" charset="0"/>
                <a:ea typeface="Times New Roman" pitchFamily="18" charset="0"/>
                <a:cs typeface="Arial" pitchFamily="34" charset="0"/>
                <a:hlinkClick r:id="rId3" tooltip="Место"/>
              </a:rPr>
              <a:t>Пятно - </a:t>
            </a:r>
            <a:r>
              <a:rPr kumimoji="0" lang="ru-RU" sz="3200" b="0" i="0" strike="noStrike" cap="none" normalizeH="0" baseline="0" dirty="0" smtClean="0">
                <a:ln>
                  <a:noFill/>
                </a:ln>
                <a:solidFill>
                  <a:srgbClr val="0B0080"/>
                </a:solidFill>
                <a:effectLst/>
                <a:latin typeface="Arbat" pitchFamily="2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bat" pitchFamily="2" charset="0"/>
                <a:ea typeface="Times New Roman" pitchFamily="18" charset="0"/>
                <a:cs typeface="Arial" pitchFamily="34" charset="0"/>
              </a:rPr>
              <a:t>место,  отличающееся по цвету от остальной поверхности.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bat" pitchFamily="2" charset="0"/>
            </a:endParaRPr>
          </a:p>
        </p:txBody>
      </p:sp>
      <p:pic>
        <p:nvPicPr>
          <p:cNvPr id="2052" name="Picture 4" descr="C:\Documents and Settings\Сашка\Рабочий стол\Пятно\0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8133827">
            <a:off x="536132" y="3494436"/>
            <a:ext cx="2827432" cy="2827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://orgs.unt.edu/asis/_themes/strtedge/water-splash-cartoon-animation-i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99485">
            <a:off x="2786050" y="1857364"/>
            <a:ext cx="2976583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C:\Documents and Settings\пузи\Рабочий стол\img9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31" y="9489"/>
            <a:ext cx="9130569" cy="684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785818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Arbat" pitchFamily="2" charset="0"/>
              </a:rPr>
              <a:t>Сказка  про  кляксу</a:t>
            </a:r>
          </a:p>
          <a:p>
            <a:r>
              <a:rPr lang="ru-RU" sz="3600" b="1" i="1" dirty="0" smtClean="0">
                <a:solidFill>
                  <a:srgbClr val="0070C0"/>
                </a:solidFill>
              </a:rPr>
              <a:t>Однажды с кисточки сорвалась большая капля, упала на бумагу и растеклась. 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6314" y="3143248"/>
            <a:ext cx="385765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3200" b="1" dirty="0" smtClean="0">
                <a:solidFill>
                  <a:srgbClr val="7030A0"/>
                </a:solidFill>
              </a:rPr>
              <a:t> </a:t>
            </a:r>
            <a:r>
              <a:rPr lang="ru-RU" sz="3200" b="1" i="1" dirty="0" smtClean="0">
                <a:solidFill>
                  <a:srgbClr val="7030A0"/>
                </a:solidFill>
              </a:rPr>
              <a:t>Фу!  - возмутилась    бумага. </a:t>
            </a:r>
            <a:endParaRPr lang="ru-RU" sz="3200" b="1" i="1" dirty="0">
              <a:solidFill>
                <a:srgbClr val="7030A0"/>
              </a:solidFill>
            </a:endParaRPr>
          </a:p>
          <a:p>
            <a:pPr>
              <a:buFontTx/>
              <a:buChar char="-"/>
            </a:pPr>
            <a:r>
              <a:rPr lang="ru-RU" sz="3200" b="1" i="1" dirty="0">
                <a:solidFill>
                  <a:srgbClr val="7030A0"/>
                </a:solidFill>
              </a:rPr>
              <a:t> </a:t>
            </a:r>
            <a:r>
              <a:rPr lang="ru-RU" sz="3200" b="1" i="1" dirty="0" smtClean="0">
                <a:solidFill>
                  <a:srgbClr val="7030A0"/>
                </a:solidFill>
              </a:rPr>
              <a:t>Как меня уродует эта клякса!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pic>
        <p:nvPicPr>
          <p:cNvPr id="6148" name="Picture 4" descr="Рисуем чудиков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000372"/>
            <a:ext cx="3357586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allpaperscraft.ru/image/pyatna_klyaksy_fon_bumaga_kraska_28267_540x9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2508243"/>
            <a:ext cx="4429157" cy="3937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85720" y="214290"/>
            <a:ext cx="571504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0070C0"/>
                </a:solidFill>
                <a:latin typeface="Arbat" pitchFamily="2" charset="0"/>
              </a:rPr>
              <a:t> </a:t>
            </a:r>
            <a:r>
              <a:rPr lang="ru-RU" sz="3200" b="1" i="1" dirty="0" smtClean="0">
                <a:solidFill>
                  <a:srgbClr val="0070C0"/>
                </a:solidFill>
                <a:latin typeface="Arbat" pitchFamily="2" charset="0"/>
              </a:rPr>
              <a:t>   </a:t>
            </a:r>
            <a:r>
              <a:rPr lang="ru-RU" sz="3600" b="1" dirty="0" smtClean="0">
                <a:solidFill>
                  <a:srgbClr val="0070C0"/>
                </a:solidFill>
                <a:latin typeface="Arbat" pitchFamily="2" charset="0"/>
              </a:rPr>
              <a:t>-    Ах, какая  я несчастная, -   подумала    клякса.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Arbat" pitchFamily="2" charset="0"/>
              </a:rPr>
              <a:t>    -    Я не  хочу  никого        огорчать.</a:t>
            </a:r>
          </a:p>
          <a:p>
            <a:pPr>
              <a:buFontTx/>
              <a:buChar char="-"/>
            </a:pPr>
            <a:endParaRPr lang="ru-RU" sz="2400" b="1" i="1" dirty="0">
              <a:solidFill>
                <a:srgbClr val="7030A0"/>
              </a:solidFill>
            </a:endParaRP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6146" name="Picture 2" descr="C:\Documents and Settings\пузи\Рабочий стол\img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0261" y="2508242"/>
            <a:ext cx="4735525" cy="393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3568" y="548680"/>
            <a:ext cx="7992888" cy="4033174"/>
          </a:xfrm>
          <a:prstGeom prst="rect">
            <a:avLst/>
          </a:prstGeom>
        </p:spPr>
        <p:txBody>
          <a:bodyPr anchor="t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3200" b="1" dirty="0" smtClean="0">
                <a:solidFill>
                  <a:srgbClr val="002060"/>
                </a:solidFill>
              </a:rPr>
              <a:t>- Не грусти, - вдруг услышала она. – Я волшебник Мастер Изображения. Я помогу тебе!</a:t>
            </a:r>
          </a:p>
          <a:p>
            <a:pPr algn="l"/>
            <a:r>
              <a:rPr lang="ru-RU" sz="3200" b="1" dirty="0" smtClean="0">
                <a:solidFill>
                  <a:srgbClr val="002060"/>
                </a:solidFill>
              </a:rPr>
              <a:t>- Клякса вскоре забыла, что она была просто пятном, ведь теперь она превратилась в … В кого?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Picture 2" descr="http://studio-amadeus.ru/site/articles/detskoe_risovanie_kak_sredstvo_ot_vzroslyh_problem/index/xudozhnik.jpg"/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1"/>
          <a:stretch/>
        </p:blipFill>
        <p:spPr bwMode="auto">
          <a:xfrm>
            <a:off x="5580112" y="2509292"/>
            <a:ext cx="3240360" cy="4145124"/>
          </a:xfrm>
          <a:prstGeom prst="rect">
            <a:avLst/>
          </a:prstGeom>
          <a:noFill/>
          <a:ln w="381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41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26815" y="548680"/>
            <a:ext cx="8229600" cy="935378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dirty="0" smtClean="0">
                <a:solidFill>
                  <a:srgbClr val="002060"/>
                </a:solidFill>
              </a:rPr>
              <a:t>Какие зверушки получились 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из обычного пятна?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41900" y="1700808"/>
            <a:ext cx="3260200" cy="4613594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355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пузи\Рабочий стол\372670-fe08c-73684324-m750x740-u510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972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ics.livejournal.com/kolyaka/pic/001k20rc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0198" y="285727"/>
            <a:ext cx="6161529" cy="4929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пузи\Рабочий стол\16031819503247098646f61a1843e89256aec8a819ab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12246"/>
            <a:ext cx="9180511" cy="6845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0102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135</TotalTime>
  <Words>147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 Изображать можно пятном Изобразительное искусство 1 класс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Изображать можно пятном</dc:title>
  <dc:creator>Генерал о_О</dc:creator>
  <cp:lastModifiedBy>www.PHILka.RU</cp:lastModifiedBy>
  <cp:revision>15</cp:revision>
  <dcterms:created xsi:type="dcterms:W3CDTF">2012-09-10T18:43:28Z</dcterms:created>
  <dcterms:modified xsi:type="dcterms:W3CDTF">2018-12-20T13:29:44Z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871640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