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53" r:id="rId1"/>
  </p:sldMasterIdLst>
  <p:sldIdLst>
    <p:sldId id="256" r:id="rId2"/>
    <p:sldId id="257" r:id="rId3"/>
    <p:sldId id="287" r:id="rId4"/>
    <p:sldId id="288" r:id="rId5"/>
    <p:sldId id="289" r:id="rId6"/>
    <p:sldId id="290" r:id="rId7"/>
    <p:sldId id="291" r:id="rId8"/>
    <p:sldId id="292" r:id="rId9"/>
    <p:sldId id="293" r:id="rId10"/>
    <p:sldId id="294" r:id="rId11"/>
    <p:sldId id="295" r:id="rId12"/>
    <p:sldId id="296" r:id="rId13"/>
    <p:sldId id="297" r:id="rId14"/>
    <p:sldId id="298" r:id="rId15"/>
    <p:sldId id="278" r:id="rId16"/>
    <p:sldId id="258" r:id="rId17"/>
    <p:sldId id="286" r:id="rId18"/>
    <p:sldId id="283" r:id="rId19"/>
    <p:sldId id="281" r:id="rId20"/>
    <p:sldId id="282" r:id="rId21"/>
    <p:sldId id="263" r:id="rId22"/>
    <p:sldId id="264" r:id="rId23"/>
    <p:sldId id="265" r:id="rId24"/>
    <p:sldId id="266" r:id="rId25"/>
    <p:sldId id="267" r:id="rId26"/>
    <p:sldId id="285" r:id="rId27"/>
    <p:sldId id="270" r:id="rId28"/>
    <p:sldId id="271" r:id="rId29"/>
    <p:sldId id="272" r:id="rId30"/>
    <p:sldId id="276" r:id="rId31"/>
    <p:sldId id="277" r:id="rId32"/>
    <p:sldId id="275" r:id="rId33"/>
  </p:sldIdLst>
  <p:sldSz cx="9144000" cy="6858000" type="screen4x3"/>
  <p:notesSz cx="7559675" cy="10691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74" autoAdjust="0"/>
    <p:restoredTop sz="94660"/>
  </p:normalViewPr>
  <p:slideViewPr>
    <p:cSldViewPr>
      <p:cViewPr varScale="1">
        <p:scale>
          <a:sx n="68" d="100"/>
          <a:sy n="6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16" name="Номер слайда 15"/>
          <p:cNvSpPr>
            <a:spLocks noGrp="1"/>
          </p:cNvSpPr>
          <p:nvPr>
            <p:ph type="sldNum" sz="quarter" idx="11"/>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4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3600"/>
            <a:ext cx="8229240" cy="1144800"/>
          </a:xfrm>
          <a:prstGeom prst="rect">
            <a:avLst/>
          </a:prstGeom>
        </p:spPr>
        <p:txBody>
          <a:bodyPr lIns="0" tIns="0" rIns="0" bIns="0" anchor="ctr"/>
          <a:lstStyle/>
          <a:p>
            <a:endParaRPr/>
          </a:p>
        </p:txBody>
      </p:sp>
      <p:sp>
        <p:nvSpPr>
          <p:cNvPr id="87"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88"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89"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90"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15" name="Номер слайда 14"/>
          <p:cNvSpPr>
            <a:spLocks noGrp="1"/>
          </p:cNvSpPr>
          <p:nvPr>
            <p:ph type="sldNum" sz="quarter" idx="15"/>
          </p:nvPr>
        </p:nvSpPr>
        <p:spPr/>
        <p:txBody>
          <a:bodyPr/>
          <a:lstStyle>
            <a:lvl1pPr algn="ctr">
              <a:defRPr/>
            </a:lvl1p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9" name="Номер слайда 8"/>
          <p:cNvSpPr>
            <a:spLocks noGrp="1"/>
          </p:cNvSpPr>
          <p:nvPr>
            <p:ph type="sldNum" sz="quarter" idx="15"/>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lgn="r">
              <a:lnSpc>
                <a:spcPct val="100000"/>
              </a:lnSpc>
            </a:pPr>
            <a:r>
              <a:rPr lang="ru-RU" sz="1000" strike="noStrike" smtClean="0">
                <a:solidFill>
                  <a:srgbClr val="666666"/>
                </a:solidFill>
                <a:latin typeface="Candara"/>
              </a:rPr>
              <a:t>5.12.17</a:t>
            </a:r>
            <a:endParaRPr lang="ru-RU"/>
          </a:p>
        </p:txBody>
      </p:sp>
      <p:sp>
        <p:nvSpPr>
          <p:cNvPr id="9" name="Номер слайда 8"/>
          <p:cNvSpPr>
            <a:spLocks noGrp="1"/>
          </p:cNvSpPr>
          <p:nvPr>
            <p:ph type="sldNum" sz="quarter" idx="11"/>
          </p:nvPr>
        </p:nvSpPr>
        <p:spPr/>
        <p:txBody>
          <a:bodyPr/>
          <a:lstStyle/>
          <a:p>
            <a:pPr algn="ctr">
              <a:lnSpc>
                <a:spcPct val="100000"/>
              </a:lnSpc>
            </a:pPr>
            <a:fld id="{05C7BCF7-CA29-465D-9D45-3CCDE46626AF}" type="slidenum">
              <a:rPr lang="ru-RU" sz="1000" strike="noStrike" smtClean="0">
                <a:solidFill>
                  <a:srgbClr val="666666"/>
                </a:solidFill>
                <a:latin typeface="Candara"/>
              </a:rPr>
              <a:pPr algn="ctr">
                <a:lnSpc>
                  <a:spcPct val="100000"/>
                </a:lnSpc>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CB97365-EBCA-4027-87D5-99FC1D4DF0BB}" type="datetimeFigureOut">
              <a:rPr lang="en-US" smtClean="0"/>
              <a:pPr/>
              <a:t>4/9/2018</a:t>
            </a:fld>
            <a:endParaRPr lang="en-US">
              <a:solidFill>
                <a:schemeClr val="tx1">
                  <a:shade val="50000"/>
                </a:schemeClr>
              </a:solidFill>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solidFill>
                <a:schemeClr val="tx1">
                  <a:shade val="50000"/>
                </a:schemeClr>
              </a:solidFill>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9E29E33-B620-47F9-BB04-8846C2A5AFCC}" type="slidenum">
              <a:rPr kumimoji="0" lang="en-US" smtClean="0"/>
              <a:pPr/>
              <a:t>‹#›</a:t>
            </a:fld>
            <a:endParaRPr kumimoji="0" lang="en-US" dirty="0">
              <a:solidFill>
                <a:schemeClr val="tx1">
                  <a:shade val="50000"/>
                </a:schemeClr>
              </a:solidFill>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207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Насекомые</a:t>
            </a:r>
          </a:p>
          <a:p>
            <a:pPr algn="ctr">
              <a:lnSpc>
                <a:spcPct val="100000"/>
              </a:lnSpc>
            </a:pPr>
            <a:r>
              <a:rPr lang="ru-RU" sz="2400" b="1" strike="noStrike" dirty="0" smtClean="0">
                <a:solidFill>
                  <a:srgbClr val="0070C0"/>
                </a:solidFill>
                <a:latin typeface="Times New Roman"/>
                <a:ea typeface="DejaVu Sans"/>
              </a:rPr>
              <a:t>Подготовила </a:t>
            </a:r>
            <a:r>
              <a:rPr lang="ru-RU" sz="2400" b="1" strike="noStrike" dirty="0">
                <a:solidFill>
                  <a:srgbClr val="0070C0"/>
                </a:solidFill>
                <a:latin typeface="Times New Roman"/>
                <a:ea typeface="DejaVu Sans"/>
              </a:rPr>
              <a:t>материал воспитатель подготовительной группы </a:t>
            </a:r>
            <a:endParaRPr>
              <a:solidFill>
                <a:srgbClr val="0070C0"/>
              </a:solidFill>
            </a:endParaRPr>
          </a:p>
          <a:p>
            <a:pPr algn="ctr">
              <a:lnSpc>
                <a:spcPct val="100000"/>
              </a:lnSpc>
            </a:pPr>
            <a:r>
              <a:rPr lang="ru-RU" sz="2400" b="1" strike="noStrike" dirty="0">
                <a:solidFill>
                  <a:srgbClr val="0070C0"/>
                </a:solidFill>
                <a:latin typeface="Times New Roman"/>
                <a:ea typeface="DejaVu Sans"/>
              </a:rPr>
              <a:t>Ревякина Ю.Ю. </a:t>
            </a:r>
            <a:endParaRPr>
              <a:solidFill>
                <a:srgbClr val="0070C0"/>
              </a:solidFill>
            </a:endParaRPr>
          </a:p>
          <a:p>
            <a:pPr algn="ctr">
              <a:lnSpc>
                <a:spcPct val="100000"/>
              </a:lnSpc>
            </a:pPr>
            <a:endParaRPr/>
          </a:p>
          <a:p>
            <a:pPr algn="ctr">
              <a:lnSpc>
                <a:spcPct val="100000"/>
              </a:lnSpc>
            </a:pPr>
            <a:endParaRPr/>
          </a:p>
        </p:txBody>
      </p:sp>
      <p:sp>
        <p:nvSpPr>
          <p:cNvPr id="97" name="CustomShape 2"/>
          <p:cNvSpPr/>
          <p:nvPr/>
        </p:nvSpPr>
        <p:spPr>
          <a:xfrm>
            <a:off x="1640880" y="426600"/>
            <a:ext cx="6814800" cy="9126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 name="Picture 2" descr="http://fotohomka.ru/images/Jan/08/c8f41259d6ec530538e6fdfb17172095/1.jpg"/>
          <p:cNvPicPr>
            <a:picLocks noChangeAspect="1" noChangeArrowheads="1"/>
          </p:cNvPicPr>
          <p:nvPr/>
        </p:nvPicPr>
        <p:blipFill>
          <a:blip r:embed="rId2"/>
          <a:srcRect t="5340"/>
          <a:stretch>
            <a:fillRect/>
          </a:stretch>
        </p:blipFill>
        <p:spPr bwMode="auto">
          <a:xfrm>
            <a:off x="0" y="2214554"/>
            <a:ext cx="9144000" cy="4643446"/>
          </a:xfrm>
          <a:prstGeom prst="rect">
            <a:avLst/>
          </a:prstGeom>
          <a:noFill/>
        </p:spPr>
      </p:pic>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Гусеница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4985980"/>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Гусеница</a:t>
            </a:r>
            <a:endParaRPr lang="ru-RU" sz="2000" dirty="0" smtClean="0">
              <a:solidFill>
                <a:srgbClr val="000000"/>
              </a:solidFill>
              <a:latin typeface="Arial" pitchFamily="34" charset="0"/>
              <a:cs typeface="Arial" pitchFamily="34" charset="0"/>
            </a:endParaRPr>
          </a:p>
          <a:p>
            <a:r>
              <a:rPr lang="ru-RU" sz="2000" dirty="0" smtClean="0">
                <a:solidFill>
                  <a:srgbClr val="000000"/>
                </a:solidFill>
                <a:latin typeface="Arial" pitchFamily="34" charset="0"/>
                <a:cs typeface="Arial" pitchFamily="34" charset="0"/>
              </a:rPr>
              <a:t>В этом разделе размещены загадки про гусениц – личинки бабочек. Многие дети их боятся, но ведь нужно понимать, что именно из них со временем вырастут прекрасные бабочки.</a:t>
            </a:r>
          </a:p>
          <a:p>
            <a:r>
              <a:rPr lang="ru-RU" sz="2000" dirty="0" smtClean="0">
                <a:solidFill>
                  <a:srgbClr val="000000"/>
                </a:solidFill>
                <a:latin typeface="Arial" pitchFamily="34" charset="0"/>
                <a:cs typeface="Arial" pitchFamily="34" charset="0"/>
              </a:rPr>
              <a:t>Конечно, не каждой гусенице суждено стать бабочкой. Их множество видов, они по-разному питаются и живут в разных местах, некоторые даже под водой. Но есть у них и общие черты. Все гусеницы умеют выделять шелк. При помощи него они передвигаются, а есть и знаменитые гусеницы-шелкопряды. Вот они – искусно производят шелк, который высоко ценится среди людей.</a:t>
            </a:r>
          </a:p>
          <a:p>
            <a:r>
              <a:rPr lang="ru-RU" sz="2000" dirty="0" smtClean="0">
                <a:solidFill>
                  <a:srgbClr val="000000"/>
                </a:solidFill>
                <a:latin typeface="Arial" pitchFamily="34" charset="0"/>
                <a:cs typeface="Arial" pitchFamily="34" charset="0"/>
              </a:rPr>
              <a:t>Некоторые гусеницы одноцветные, но существуют такие, расцветки которых божественны. Разноцветные переливы, яркие цвета. Гусеницы – символ безмятежности и спокойствия, они всегда идут по намеченному пути, не отклоняясь ни на шаг.</a:t>
            </a:r>
          </a:p>
          <a:p>
            <a:r>
              <a:rPr lang="ru-RU" sz="2000" dirty="0" smtClean="0">
                <a:solidFill>
                  <a:srgbClr val="000000"/>
                </a:solidFill>
                <a:latin typeface="Arial" pitchFamily="34" charset="0"/>
                <a:cs typeface="Arial" pitchFamily="34" charset="0"/>
              </a:rPr>
              <a:t/>
            </a:r>
            <a:br>
              <a:rPr lang="ru-RU" sz="2000" dirty="0" smtClean="0">
                <a:solidFill>
                  <a:srgbClr val="000000"/>
                </a:solidFill>
                <a:latin typeface="Arial" pitchFamily="34" charset="0"/>
                <a:cs typeface="Arial" pitchFamily="34" charset="0"/>
              </a:rPr>
            </a:br>
            <a:endParaRPr lang="ru-RU" dirty="0">
              <a:solidFill>
                <a:srgbClr val="000000"/>
              </a:solidFill>
              <a:latin typeface="Arial" pitchFamily="34" charset="0"/>
              <a:cs typeface="Arial" pitchFamily="34" charset="0"/>
            </a:endParaRPr>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Стрекоза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4678204"/>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Стрекоза </a:t>
            </a:r>
            <a:r>
              <a:rPr lang="ru-RU" sz="2000" dirty="0" smtClean="0">
                <a:solidFill>
                  <a:srgbClr val="000000"/>
                </a:solidFill>
                <a:latin typeface="Arial" pitchFamily="34" charset="0"/>
                <a:cs typeface="Arial" pitchFamily="34" charset="0"/>
              </a:rPr>
              <a:t>– это удивительное хищное насекомое. Она довольно большого размера с огромными глазами. Стрекозы могут очень быстро летать и хватать добычу на лету.</a:t>
            </a:r>
          </a:p>
          <a:p>
            <a:r>
              <a:rPr lang="ru-RU" sz="2000" dirty="0" smtClean="0">
                <a:solidFill>
                  <a:srgbClr val="000000"/>
                </a:solidFill>
                <a:latin typeface="Arial" pitchFamily="34" charset="0"/>
                <a:cs typeface="Arial" pitchFamily="34" charset="0"/>
              </a:rPr>
              <a:t>Покушать эти насекомые предпочитают комарами или мошками. Некоторые их виды очень красивы, особенно привлекают их тонкие большие крылья и выразительные глазки. Стрекоза – символ легкомысленности и пугливости. Она очень подвижна и так как видит практически полностью вокруг себя – к ней сложно подойти.</a:t>
            </a:r>
          </a:p>
          <a:p>
            <a:r>
              <a:rPr lang="ru-RU" sz="2000" dirty="0" smtClean="0">
                <a:solidFill>
                  <a:srgbClr val="000000"/>
                </a:solidFill>
                <a:latin typeface="Arial" pitchFamily="34" charset="0"/>
                <a:cs typeface="Arial" pitchFamily="34" charset="0"/>
              </a:rPr>
              <a:t>Загадки про стрекозу основываются на том, как легко и быстро она летает, на том, что рождается чаще всего в воде и на окраске во все цвета радуги. В этом разделе вы найдете только лучшие загадки про стрекоз, а если вы знаете какие-то ещё интересные загадки – вы можете прислать их нам при помощи специальной формы отправки загадок.</a:t>
            </a:r>
          </a:p>
          <a:p>
            <a:r>
              <a:rPr lang="ru-RU" sz="2000" dirty="0" smtClean="0">
                <a:solidFill>
                  <a:srgbClr val="000000"/>
                </a:solidFill>
                <a:latin typeface="Arial" pitchFamily="34" charset="0"/>
                <a:cs typeface="Arial" pitchFamily="34" charset="0"/>
              </a:rPr>
              <a:t/>
            </a:r>
            <a:br>
              <a:rPr lang="ru-RU" sz="2000" dirty="0" smtClean="0">
                <a:solidFill>
                  <a:srgbClr val="000000"/>
                </a:solidFill>
                <a:latin typeface="Arial" pitchFamily="34" charset="0"/>
                <a:cs typeface="Arial" pitchFamily="34" charset="0"/>
              </a:rPr>
            </a:br>
            <a:endParaRPr lang="ru-RU" dirty="0">
              <a:solidFill>
                <a:srgbClr val="000000"/>
              </a:solidFill>
              <a:latin typeface="Arial" pitchFamily="34" charset="0"/>
              <a:cs typeface="Arial" pitchFamily="34" charset="0"/>
            </a:endParaRPr>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Кузнечик</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293757"/>
          </a:xfrm>
          <a:prstGeom prst="rect">
            <a:avLst/>
          </a:prstGeom>
        </p:spPr>
        <p:txBody>
          <a:bodyPr wrap="square">
            <a:spAutoFit/>
          </a:bodyPr>
          <a:lstStyle/>
          <a:p>
            <a:r>
              <a:rPr lang="ru-RU" sz="2000" dirty="0" smtClean="0">
                <a:solidFill>
                  <a:srgbClr val="000000"/>
                </a:solidFill>
                <a:latin typeface="Arial" pitchFamily="34" charset="0"/>
                <a:cs typeface="Arial" pitchFamily="34" charset="0"/>
              </a:rPr>
              <a:t>С </a:t>
            </a:r>
            <a:r>
              <a:rPr lang="ru-RU" sz="2000" dirty="0" smtClean="0">
                <a:solidFill>
                  <a:srgbClr val="000000"/>
                </a:solidFill>
                <a:latin typeface="Arial" pitchFamily="34" charset="0"/>
                <a:cs typeface="Arial" pitchFamily="34" charset="0"/>
              </a:rPr>
              <a:t>кузнечиками знакомы, конечно, все, в зеленой травке – зеленые кузнечики, а по дорогам скачут – бурые. Видов кузнечиков много, но все они очень похожи друг на друга.</a:t>
            </a:r>
          </a:p>
          <a:p>
            <a:r>
              <a:rPr lang="ru-RU" sz="2000" dirty="0" smtClean="0">
                <a:solidFill>
                  <a:srgbClr val="000000"/>
                </a:solidFill>
                <a:latin typeface="Arial" pitchFamily="34" charset="0"/>
                <a:cs typeface="Arial" pitchFamily="34" charset="0"/>
              </a:rPr>
              <a:t>Кузнечика мы узнаем по тонким ножкам и усам, по длинным и ровным крылышкам, при помощи которых они стрекочут. А ещё здорово смотреть, как прыгают эти насекомые: подпрыгивают высоко-высоко, а потом при помощи крыльев парят в воздухе как парашютисты. Стоит только найти кузнечика и немножко его спугнуть, и вы увидите, как молниеносно он умеет скакать. Их раскраска позволяет им очень быстро спрятаться.</a:t>
            </a:r>
          </a:p>
          <a:p>
            <a:r>
              <a:rPr lang="ru-RU" sz="2000" dirty="0" smtClean="0">
                <a:solidFill>
                  <a:srgbClr val="000000"/>
                </a:solidFill>
                <a:latin typeface="Arial" pitchFamily="34" charset="0"/>
                <a:cs typeface="Arial" pitchFamily="34" charset="0"/>
              </a:rPr>
              <a:t>Как и у других насекомых, существуют загадки про кузнечика. Вы можете себе представить, насколько чувствительны эти ребятки, если сидя на травинке, на полянке, они способны почувствовать незначительные колебания Земли далеко за океаном? Когда ученые до конца разгадают тайну кузнечика, мы сможем точнее предсказывать места предстоящих землетрясений. А пока мы предлагаем вам разгадать веселые загадки про кузнечика.</a:t>
            </a:r>
          </a:p>
          <a:p>
            <a:endParaRPr lang="ru-RU" dirty="0">
              <a:solidFill>
                <a:srgbClr val="000000"/>
              </a:solidFill>
              <a:latin typeface="Arial" pitchFamily="34" charset="0"/>
              <a:cs typeface="Arial" pitchFamily="34" charset="0"/>
            </a:endParaRPr>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Шмель</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4985980"/>
          </a:xfrm>
          <a:prstGeom prst="rect">
            <a:avLst/>
          </a:prstGeom>
        </p:spPr>
        <p:txBody>
          <a:bodyPr wrap="square">
            <a:spAutoFit/>
          </a:bodyPr>
          <a:lstStyle/>
          <a:p>
            <a:r>
              <a:rPr lang="ru-RU" sz="2000" dirty="0" smtClean="0">
                <a:solidFill>
                  <a:srgbClr val="000000"/>
                </a:solidFill>
                <a:latin typeface="Arial" pitchFamily="34" charset="0"/>
                <a:cs typeface="Arial" pitchFamily="34" charset="0"/>
              </a:rPr>
              <a:t>Теплое </a:t>
            </a:r>
            <a:r>
              <a:rPr lang="ru-RU" sz="2000" dirty="0" smtClean="0">
                <a:solidFill>
                  <a:srgbClr val="000000"/>
                </a:solidFill>
                <a:latin typeface="Arial" pitchFamily="34" charset="0"/>
                <a:cs typeface="Arial" pitchFamily="34" charset="0"/>
              </a:rPr>
              <a:t>солнышко весной разбудит шмелей – насекомых, живущих большими дружными семьями. И почти сразу же они начинают искать первые весенние цветы, чтобы подкрепиться.</a:t>
            </a:r>
          </a:p>
          <a:p>
            <a:r>
              <a:rPr lang="ru-RU" sz="2000" dirty="0" smtClean="0">
                <a:solidFill>
                  <a:srgbClr val="000000"/>
                </a:solidFill>
                <a:latin typeface="Arial" pitchFamily="34" charset="0"/>
                <a:cs typeface="Arial" pitchFamily="34" charset="0"/>
              </a:rPr>
              <a:t>Есть некоторые загадки про шмеля, которые вызывают вопросы до сих пор. Например, по всем законам, шмель не может летать. Это насекомое настолько крупное, а крылья его слишком маленькие и совершенно не понятно, как же он поднимается с земли и летит. Возможно, дело в том, что его крылышки при полете описывают восьмерку, тем самым образуя воздушные вихри.</a:t>
            </a:r>
          </a:p>
          <a:p>
            <a:r>
              <a:rPr lang="ru-RU" sz="2000" dirty="0" smtClean="0">
                <a:solidFill>
                  <a:srgbClr val="000000"/>
                </a:solidFill>
                <a:latin typeface="Arial" pitchFamily="34" charset="0"/>
                <a:cs typeface="Arial" pitchFamily="34" charset="0"/>
              </a:rPr>
              <a:t>Шмель – социальное насекомое с четким разграничение обязанностей внутри семьи. Шмель-домработница почти всегда находится в гнезде и прибирается там, строит новые места для жилья. Шмель-дежурный способен сообщать членам своей семьи обо всем, происходящем вокруг. Самый почетный член семьи – шмель-экспедитор. Именно эти шмели собирают еду для всей семьи.</a:t>
            </a:r>
          </a:p>
          <a:p>
            <a:endParaRPr lang="ru-RU" dirty="0">
              <a:solidFill>
                <a:srgbClr val="000000"/>
              </a:solidFill>
              <a:latin typeface="Arial" pitchFamily="34" charset="0"/>
              <a:cs typeface="Arial" pitchFamily="34" charset="0"/>
            </a:endParaRPr>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Оса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016758"/>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Оса –</a:t>
            </a:r>
            <a:r>
              <a:rPr lang="ru-RU" sz="2000" dirty="0" smtClean="0">
                <a:solidFill>
                  <a:srgbClr val="000000"/>
                </a:solidFill>
                <a:latin typeface="Arial" pitchFamily="34" charset="0"/>
                <a:cs typeface="Arial" pitchFamily="34" charset="0"/>
              </a:rPr>
              <a:t> насекомое, которое известно своим жалом. Не стоит злить их или задевать, ведь укус болезнен и может проходить очень долго.</a:t>
            </a:r>
          </a:p>
          <a:p>
            <a:r>
              <a:rPr lang="ru-RU" sz="2000" dirty="0" smtClean="0">
                <a:solidFill>
                  <a:srgbClr val="000000"/>
                </a:solidFill>
                <a:latin typeface="Arial" pitchFamily="34" charset="0"/>
                <a:cs typeface="Arial" pitchFamily="34" charset="0"/>
              </a:rPr>
              <a:t>Осы могут быть одиночками, а могут жить и большими семьями, в таком случае строят крепкие гнезда, в которых могут проживать до двух тысяч особей. Некоторые ученые говорят, что пчелы и муравьи – это простые разновидности ос. Интересно, что если оса защищает себя, своих сородичей или жилье, не только использует жало, но в некоторых случаях может даже укусить обидчика. Питаются осы только нектаром, но есть и особые виды-хищники, способные полакомиться даже другими насекомыми.</a:t>
            </a:r>
          </a:p>
          <a:p>
            <a:r>
              <a:rPr lang="ru-RU" sz="2000" dirty="0" smtClean="0">
                <a:solidFill>
                  <a:srgbClr val="000000"/>
                </a:solidFill>
                <a:latin typeface="Arial" pitchFamily="34" charset="0"/>
                <a:cs typeface="Arial" pitchFamily="34" charset="0"/>
              </a:rPr>
              <a:t>Осы – частые персонажи детских мультфильмов и книг, ведь их раскраска довольно симпатичная и внешне они кажутся милыми, хотя на самом деле это не так. Оса – символ злости и язвительности, но женщинам в некоторых случаях приятно сравнение с осой, которое подразумевает осиную талию. Загадки про осу основываются на её полосатости и её опасном жале, они также могут довольно громко жужжать.</a:t>
            </a:r>
            <a:endParaRPr lang="ru-RU" sz="2000" dirty="0">
              <a:solidFill>
                <a:srgbClr val="000000"/>
              </a:solidFill>
              <a:latin typeface="Arial" pitchFamily="34" charset="0"/>
              <a:cs typeface="Arial" pitchFamily="34" charset="0"/>
            </a:endParaRPr>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ustomShape 1"/>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16" name="CustomShape 2"/>
          <p:cNvSpPr/>
          <p:nvPr/>
        </p:nvSpPr>
        <p:spPr>
          <a:xfrm>
            <a:off x="457200" y="1224000"/>
            <a:ext cx="8227440" cy="4405680"/>
          </a:xfrm>
          <a:prstGeom prst="rect">
            <a:avLst/>
          </a:prstGeom>
          <a:noFill/>
          <a:ln>
            <a:noFill/>
          </a:ln>
        </p:spPr>
        <p:style>
          <a:lnRef idx="0">
            <a:scrgbClr r="0" g="0" b="0"/>
          </a:lnRef>
          <a:fillRef idx="0">
            <a:scrgbClr r="0" g="0" b="0"/>
          </a:fillRef>
          <a:effectRef idx="0">
            <a:scrgbClr r="0" g="0" b="0"/>
          </a:effectRef>
          <a:fontRef idx="minor"/>
        </p:style>
      </p:sp>
      <p:sp>
        <p:nvSpPr>
          <p:cNvPr id="117" name="CustomShape 3"/>
          <p:cNvSpPr/>
          <p:nvPr/>
        </p:nvSpPr>
        <p:spPr>
          <a:xfrm>
            <a:off x="928800" y="214290"/>
            <a:ext cx="6714720" cy="7143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a:solidFill>
                <a:srgbClr val="FFC000"/>
              </a:solidFill>
            </a:endParaRPr>
          </a:p>
        </p:txBody>
      </p:sp>
      <p:sp>
        <p:nvSpPr>
          <p:cNvPr id="118" name="CustomShape 4"/>
          <p:cNvSpPr/>
          <p:nvPr/>
        </p:nvSpPr>
        <p:spPr>
          <a:xfrm>
            <a:off x="428596" y="2000240"/>
            <a:ext cx="8358246" cy="457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ru-RU" sz="2400" strike="noStrike" dirty="0">
                <a:solidFill>
                  <a:srgbClr val="000000"/>
                </a:solidFill>
                <a:latin typeface="+mj-lt"/>
                <a:ea typeface="DejaVu Sans"/>
              </a:rPr>
              <a:t> </a:t>
            </a:r>
            <a:endParaRPr lang="ru-RU" sz="2400" strike="noStrike" dirty="0" smtClean="0">
              <a:solidFill>
                <a:srgbClr val="000000"/>
              </a:solidFill>
              <a:latin typeface="+mj-lt"/>
              <a:ea typeface="DejaVu Sans"/>
            </a:endParaRPr>
          </a:p>
          <a:p>
            <a:pPr algn="r">
              <a:lnSpc>
                <a:spcPct val="100000"/>
              </a:lnSpc>
            </a:pPr>
            <a:endParaRPr lang="ru-RU" sz="2400" dirty="0" smtClean="0">
              <a:solidFill>
                <a:srgbClr val="000000"/>
              </a:solidFill>
              <a:latin typeface="+mj-lt"/>
              <a:ea typeface="DejaVu Sans"/>
            </a:endParaRPr>
          </a:p>
        </p:txBody>
      </p:sp>
      <p:pic>
        <p:nvPicPr>
          <p:cNvPr id="19458" name="Picture 2" descr="http://f.mypage.ru/4d711192000d7c55e81585140c01135e_bbbb5e374eb575ea52722667f5809692.jpg"/>
          <p:cNvPicPr>
            <a:picLocks noChangeAspect="1" noChangeArrowheads="1"/>
          </p:cNvPicPr>
          <p:nvPr/>
        </p:nvPicPr>
        <p:blipFill>
          <a:blip r:embed="rId2"/>
          <a:srcRect/>
          <a:stretch>
            <a:fillRect/>
          </a:stretch>
        </p:blipFill>
        <p:spPr bwMode="auto">
          <a:xfrm>
            <a:off x="0" y="0"/>
            <a:ext cx="9144000" cy="7072338"/>
          </a:xfrm>
          <a:prstGeom prst="rect">
            <a:avLst/>
          </a:prstGeom>
          <a:noFill/>
        </p:spPr>
      </p:pic>
    </p:spTree>
  </p:cSld>
  <p:clrMapOvr>
    <a:masterClrMapping/>
  </p:clrMapOvr>
  <p:transition advTm="2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CustomShape 1"/>
          <p:cNvSpPr/>
          <p:nvPr/>
        </p:nvSpPr>
        <p:spPr>
          <a:xfrm>
            <a:off x="457200" y="1000080"/>
            <a:ext cx="4013640" cy="254916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endParaRPr/>
          </a:p>
          <a:p>
            <a:r>
              <a:rPr lang="ru-RU" sz="2200" dirty="0" smtClean="0">
                <a:solidFill>
                  <a:srgbClr val="000000"/>
                </a:solidFill>
                <a:latin typeface="Arial" pitchFamily="34" charset="0"/>
                <a:cs typeface="Arial" pitchFamily="34" charset="0"/>
              </a:rPr>
              <a:t>Я по потолку ползу</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Никогда не упаду,</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Лапки чищу я всегда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Там присоски у меня (муха)</a:t>
            </a:r>
            <a:endParaRPr lang="ru-RU" sz="2200" dirty="0">
              <a:solidFill>
                <a:srgbClr val="000000"/>
              </a:solidFill>
              <a:latin typeface="Arial" pitchFamily="34" charset="0"/>
              <a:ea typeface="DejaVu Sans"/>
              <a:cs typeface="Arial" pitchFamily="34" charset="0"/>
            </a:endParaRPr>
          </a:p>
        </p:txBody>
      </p:sp>
      <p:sp>
        <p:nvSpPr>
          <p:cNvPr id="108" name="CustomShape 2"/>
          <p:cNvSpPr/>
          <p:nvPr/>
        </p:nvSpPr>
        <p:spPr>
          <a:xfrm>
            <a:off x="4674240" y="785880"/>
            <a:ext cx="4013640" cy="276336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endParaRPr/>
          </a:p>
          <a:p>
            <a:pPr>
              <a:lnSpc>
                <a:spcPct val="100000"/>
              </a:lnSpc>
              <a:buSzPct val="45000"/>
            </a:pPr>
            <a:endParaRPr lang="ru-RU" sz="2200" dirty="0" smtClean="0">
              <a:solidFill>
                <a:srgbClr val="000000"/>
              </a:solidFill>
            </a:endParaRPr>
          </a:p>
          <a:p>
            <a:pPr>
              <a:lnSpc>
                <a:spcPct val="100000"/>
              </a:lnSpc>
              <a:buSzPct val="45000"/>
            </a:pPr>
            <a:r>
              <a:rPr lang="ru-RU" sz="2200" dirty="0" smtClean="0">
                <a:solidFill>
                  <a:srgbClr val="000000"/>
                </a:solidFill>
                <a:latin typeface="Arial" pitchFamily="34" charset="0"/>
                <a:cs typeface="Arial" pitchFamily="34" charset="0"/>
              </a:rPr>
              <a:t>Я летаю, как хочу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Боком, взад, вперед лечу.</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Есть огромные глаза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Я летунья - …(стрекоза)</a:t>
            </a:r>
            <a:endParaRPr lang="ru-RU" sz="2200" dirty="0">
              <a:solidFill>
                <a:srgbClr val="000000"/>
              </a:solidFill>
              <a:latin typeface="Arial" pitchFamily="34" charset="0"/>
              <a:cs typeface="Arial" pitchFamily="34" charset="0"/>
            </a:endParaRPr>
          </a:p>
        </p:txBody>
      </p:sp>
      <p:sp>
        <p:nvSpPr>
          <p:cNvPr id="109" name="CustomShape 3"/>
          <p:cNvSpPr/>
          <p:nvPr/>
        </p:nvSpPr>
        <p:spPr>
          <a:xfrm>
            <a:off x="4674240" y="3732120"/>
            <a:ext cx="4013640" cy="1894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endParaRPr/>
          </a:p>
          <a:p>
            <a:pPr>
              <a:lnSpc>
                <a:spcPct val="100000"/>
              </a:lnSpc>
              <a:buSzPct val="45000"/>
              <a:buFont typeface="StarSymbol"/>
              <a:buChar char="l"/>
            </a:pPr>
            <a:r>
              <a:rPr lang="ru-RU" sz="2200" dirty="0" smtClean="0">
                <a:solidFill>
                  <a:srgbClr val="000000"/>
                </a:solidFill>
                <a:latin typeface="Arial" pitchFamily="34" charset="0"/>
                <a:cs typeface="Arial" pitchFamily="34" charset="0"/>
              </a:rPr>
              <a:t>Зелёная пружинка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Живет в траве густой.</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 травинки на травинку</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Он скачет день- </a:t>
            </a:r>
            <a:r>
              <a:rPr lang="ru-RU" sz="2200" dirty="0" err="1" smtClean="0">
                <a:solidFill>
                  <a:srgbClr val="000000"/>
                </a:solidFill>
                <a:latin typeface="Arial" pitchFamily="34" charset="0"/>
                <a:cs typeface="Arial" pitchFamily="34" charset="0"/>
              </a:rPr>
              <a:t>деньской</a:t>
            </a:r>
            <a:r>
              <a:rPr lang="ru-RU" sz="2200" dirty="0" smtClean="0">
                <a:solidFill>
                  <a:srgbClr val="000000"/>
                </a:solidFill>
                <a:latin typeface="Arial" pitchFamily="34" charset="0"/>
                <a:cs typeface="Arial" pitchFamily="34" charset="0"/>
              </a:rPr>
              <a:t> (кузнечик)</a:t>
            </a:r>
            <a:endParaRPr sz="2200">
              <a:solidFill>
                <a:srgbClr val="000000"/>
              </a:solidFill>
              <a:latin typeface="Arial" pitchFamily="34" charset="0"/>
              <a:cs typeface="Arial" pitchFamily="34" charset="0"/>
            </a:endParaRPr>
          </a:p>
        </p:txBody>
      </p:sp>
      <p:sp>
        <p:nvSpPr>
          <p:cNvPr id="110" name="CustomShape 4"/>
          <p:cNvSpPr/>
          <p:nvPr/>
        </p:nvSpPr>
        <p:spPr>
          <a:xfrm>
            <a:off x="457200" y="3732120"/>
            <a:ext cx="4013640" cy="1894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endParaRPr/>
          </a:p>
          <a:p>
            <a:r>
              <a:rPr lang="ru-RU" sz="2200" dirty="0" smtClean="0">
                <a:solidFill>
                  <a:srgbClr val="000000"/>
                </a:solidFill>
                <a:latin typeface="Arial" pitchFamily="34" charset="0"/>
                <a:cs typeface="Arial" pitchFamily="34" charset="0"/>
              </a:rPr>
              <a:t>Некрасивая я,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Крыльев нет у меня.</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Но я в нити завернусь,</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В бабочку я превращусь (гусеница)</a:t>
            </a:r>
            <a:endParaRPr sz="2200">
              <a:solidFill>
                <a:srgbClr val="000000"/>
              </a:solidFill>
              <a:latin typeface="Arial" pitchFamily="34" charset="0"/>
              <a:cs typeface="Arial" pitchFamily="34" charset="0"/>
            </a:endParaRPr>
          </a:p>
        </p:txBody>
      </p:sp>
    </p:spTree>
  </p:cSld>
  <p:clrMapOvr>
    <a:masterClrMapping/>
  </p:clrMapOvr>
  <p:transition advTm="2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ustomShape 1"/>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16" name="CustomShape 2"/>
          <p:cNvSpPr/>
          <p:nvPr/>
        </p:nvSpPr>
        <p:spPr>
          <a:xfrm>
            <a:off x="457200" y="1224000"/>
            <a:ext cx="8227440" cy="4405680"/>
          </a:xfrm>
          <a:prstGeom prst="rect">
            <a:avLst/>
          </a:prstGeom>
          <a:noFill/>
          <a:ln>
            <a:noFill/>
          </a:ln>
        </p:spPr>
        <p:style>
          <a:lnRef idx="0">
            <a:scrgbClr r="0" g="0" b="0"/>
          </a:lnRef>
          <a:fillRef idx="0">
            <a:scrgbClr r="0" g="0" b="0"/>
          </a:fillRef>
          <a:effectRef idx="0">
            <a:scrgbClr r="0" g="0" b="0"/>
          </a:effectRef>
          <a:fontRef idx="minor"/>
        </p:style>
      </p:sp>
      <p:sp>
        <p:nvSpPr>
          <p:cNvPr id="117" name="CustomShape 3"/>
          <p:cNvSpPr/>
          <p:nvPr/>
        </p:nvSpPr>
        <p:spPr>
          <a:xfrm>
            <a:off x="928800" y="214290"/>
            <a:ext cx="6714720" cy="7143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a:solidFill>
                <a:srgbClr val="FFC000"/>
              </a:solidFill>
            </a:endParaRPr>
          </a:p>
        </p:txBody>
      </p:sp>
      <p:sp>
        <p:nvSpPr>
          <p:cNvPr id="118" name="CustomShape 4"/>
          <p:cNvSpPr/>
          <p:nvPr/>
        </p:nvSpPr>
        <p:spPr>
          <a:xfrm>
            <a:off x="428596" y="2000240"/>
            <a:ext cx="8358246" cy="4571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ru-RU" sz="2400" strike="noStrike" dirty="0">
                <a:solidFill>
                  <a:srgbClr val="000000"/>
                </a:solidFill>
                <a:latin typeface="+mj-lt"/>
                <a:ea typeface="DejaVu Sans"/>
              </a:rPr>
              <a:t> </a:t>
            </a:r>
            <a:endParaRPr lang="ru-RU" sz="2400" strike="noStrike" dirty="0" smtClean="0">
              <a:solidFill>
                <a:srgbClr val="000000"/>
              </a:solidFill>
              <a:latin typeface="+mj-lt"/>
              <a:ea typeface="DejaVu Sans"/>
            </a:endParaRPr>
          </a:p>
          <a:p>
            <a:pPr algn="r">
              <a:lnSpc>
                <a:spcPct val="100000"/>
              </a:lnSpc>
            </a:pPr>
            <a:endParaRPr lang="ru-RU" sz="2400" dirty="0" smtClean="0">
              <a:solidFill>
                <a:srgbClr val="000000"/>
              </a:solidFill>
              <a:latin typeface="+mj-lt"/>
              <a:ea typeface="DejaVu Sans"/>
            </a:endParaRPr>
          </a:p>
        </p:txBody>
      </p:sp>
      <p:pic>
        <p:nvPicPr>
          <p:cNvPr id="35842" name="Picture 2" descr="http://detsad-kitty.ru/uploads/posts/2010-08/1282031688_nasekomy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advTm="2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ustomShape 1"/>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16" name="CustomShape 2"/>
          <p:cNvSpPr/>
          <p:nvPr/>
        </p:nvSpPr>
        <p:spPr>
          <a:xfrm>
            <a:off x="457200" y="1224000"/>
            <a:ext cx="8227440" cy="4405680"/>
          </a:xfrm>
          <a:prstGeom prst="rect">
            <a:avLst/>
          </a:prstGeom>
          <a:noFill/>
          <a:ln>
            <a:noFill/>
          </a:ln>
        </p:spPr>
        <p:style>
          <a:lnRef idx="0">
            <a:scrgbClr r="0" g="0" b="0"/>
          </a:lnRef>
          <a:fillRef idx="0">
            <a:scrgbClr r="0" g="0" b="0"/>
          </a:fillRef>
          <a:effectRef idx="0">
            <a:scrgbClr r="0" g="0" b="0"/>
          </a:effectRef>
          <a:fontRef idx="minor"/>
        </p:style>
      </p:sp>
      <p:sp>
        <p:nvSpPr>
          <p:cNvPr id="117" name="CustomShape 3"/>
          <p:cNvSpPr/>
          <p:nvPr/>
        </p:nvSpPr>
        <p:spPr>
          <a:xfrm>
            <a:off x="928800" y="648000"/>
            <a:ext cx="6714720" cy="655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r">
              <a:lnSpc>
                <a:spcPct val="100000"/>
              </a:lnSpc>
            </a:pPr>
            <a:r>
              <a:rPr lang="ru-RU" sz="4000" dirty="0" smtClean="0">
                <a:solidFill>
                  <a:srgbClr val="00B0F0"/>
                </a:solidFill>
                <a:latin typeface="Arial"/>
                <a:ea typeface="DejaVu Sans"/>
              </a:rPr>
              <a:t>Игра « Скажи ласково »</a:t>
            </a:r>
            <a:endParaRPr>
              <a:solidFill>
                <a:srgbClr val="00B0F0"/>
              </a:solidFill>
            </a:endParaRPr>
          </a:p>
        </p:txBody>
      </p:sp>
      <p:sp>
        <p:nvSpPr>
          <p:cNvPr id="118" name="CustomShape 4"/>
          <p:cNvSpPr/>
          <p:nvPr/>
        </p:nvSpPr>
        <p:spPr>
          <a:xfrm>
            <a:off x="785786" y="1428840"/>
            <a:ext cx="7572428" cy="514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lang="ru-RU" sz="2400" dirty="0" smtClean="0">
              <a:solidFill>
                <a:srgbClr val="000000"/>
              </a:solidFill>
              <a:latin typeface="Arial"/>
              <a:ea typeface="DejaVu Sans"/>
            </a:endParaRPr>
          </a:p>
          <a:p>
            <a:pPr algn="ctr"/>
            <a:r>
              <a:rPr lang="ru-RU" sz="2200" dirty="0" smtClean="0">
                <a:solidFill>
                  <a:srgbClr val="000000"/>
                </a:solidFill>
                <a:latin typeface="Arial" pitchFamily="34" charset="0"/>
                <a:cs typeface="Arial" pitchFamily="34" charset="0"/>
              </a:rPr>
              <a:t>                          Паук </a:t>
            </a:r>
            <a:r>
              <a:rPr lang="ru-RU" sz="2200" dirty="0" smtClean="0">
                <a:solidFill>
                  <a:srgbClr val="000000"/>
                </a:solidFill>
                <a:latin typeface="Arial" pitchFamily="34" charset="0"/>
                <a:cs typeface="Arial" pitchFamily="34" charset="0"/>
              </a:rPr>
              <a:t>— паучок.                             </a:t>
            </a:r>
          </a:p>
          <a:p>
            <a:pPr algn="ctr"/>
            <a:r>
              <a:rPr lang="ru-RU" sz="2200" dirty="0" smtClean="0">
                <a:solidFill>
                  <a:srgbClr val="000000"/>
                </a:solidFill>
                <a:latin typeface="Arial" pitchFamily="34" charset="0"/>
                <a:cs typeface="Arial" pitchFamily="34" charset="0"/>
              </a:rPr>
              <a:t>                                 Крылья </a:t>
            </a:r>
            <a:r>
              <a:rPr lang="ru-RU" sz="2200" dirty="0" smtClean="0">
                <a:solidFill>
                  <a:srgbClr val="000000"/>
                </a:solidFill>
                <a:latin typeface="Arial" pitchFamily="34" charset="0"/>
                <a:cs typeface="Arial" pitchFamily="34" charset="0"/>
              </a:rPr>
              <a:t>- крылышки.                           </a:t>
            </a:r>
          </a:p>
          <a:p>
            <a:pPr algn="ctr"/>
            <a:r>
              <a:rPr lang="ru-RU" sz="2200" dirty="0" smtClean="0">
                <a:solidFill>
                  <a:srgbClr val="000000"/>
                </a:solidFill>
                <a:latin typeface="Arial" pitchFamily="34" charset="0"/>
                <a:cs typeface="Arial" pitchFamily="34" charset="0"/>
              </a:rPr>
              <a:t>                            Муха </a:t>
            </a:r>
            <a:r>
              <a:rPr lang="ru-RU" sz="2200" dirty="0" smtClean="0">
                <a:solidFill>
                  <a:srgbClr val="000000"/>
                </a:solidFill>
                <a:latin typeface="Arial" pitchFamily="34" charset="0"/>
                <a:cs typeface="Arial" pitchFamily="34" charset="0"/>
              </a:rPr>
              <a:t>— мушка.                             </a:t>
            </a:r>
          </a:p>
          <a:p>
            <a:pPr algn="ctr"/>
            <a:r>
              <a:rPr lang="ru-RU" sz="2200" dirty="0" smtClean="0">
                <a:solidFill>
                  <a:srgbClr val="000000"/>
                </a:solidFill>
                <a:latin typeface="Arial" pitchFamily="34" charset="0"/>
                <a:cs typeface="Arial" pitchFamily="34" charset="0"/>
              </a:rPr>
              <a:t>  Комар </a:t>
            </a:r>
            <a:r>
              <a:rPr lang="ru-RU" sz="2200" dirty="0" smtClean="0">
                <a:solidFill>
                  <a:srgbClr val="000000"/>
                </a:solidFill>
                <a:latin typeface="Arial" pitchFamily="34" charset="0"/>
                <a:cs typeface="Arial" pitchFamily="34" charset="0"/>
              </a:rPr>
              <a:t>- комарик. </a:t>
            </a:r>
            <a:r>
              <a:rPr lang="ru-RU" sz="2200" dirty="0" smtClean="0">
                <a:solidFill>
                  <a:srgbClr val="000000"/>
                </a:solidFill>
                <a:latin typeface="Arial" pitchFamily="34" charset="0"/>
                <a:cs typeface="Arial" pitchFamily="34" charset="0"/>
              </a:rPr>
              <a:t>   </a:t>
            </a:r>
          </a:p>
          <a:p>
            <a:pPr algn="ctr"/>
            <a:r>
              <a:rPr lang="ru-RU" sz="2200" dirty="0" smtClean="0">
                <a:solidFill>
                  <a:srgbClr val="000000"/>
                </a:solidFill>
                <a:latin typeface="Arial" pitchFamily="34" charset="0"/>
                <a:cs typeface="Arial" pitchFamily="34" charset="0"/>
              </a:rPr>
              <a:t>Жук </a:t>
            </a:r>
            <a:r>
              <a:rPr lang="ru-RU" sz="2200" dirty="0" smtClean="0">
                <a:solidFill>
                  <a:srgbClr val="000000"/>
                </a:solidFill>
                <a:latin typeface="Arial" pitchFamily="34" charset="0"/>
                <a:cs typeface="Arial" pitchFamily="34" charset="0"/>
              </a:rPr>
              <a:t>- жучок. </a:t>
            </a:r>
          </a:p>
          <a:p>
            <a:pPr algn="ctr"/>
            <a:r>
              <a:rPr lang="ru-RU" sz="2200" dirty="0" smtClean="0">
                <a:solidFill>
                  <a:srgbClr val="000000"/>
                </a:solidFill>
                <a:latin typeface="Arial" pitchFamily="34" charset="0"/>
                <a:cs typeface="Arial" pitchFamily="34" charset="0"/>
              </a:rPr>
              <a:t>Усы — усики. </a:t>
            </a:r>
          </a:p>
          <a:p>
            <a:pPr algn="ctr"/>
            <a:r>
              <a:rPr lang="ru-RU" sz="2200" dirty="0" smtClean="0">
                <a:solidFill>
                  <a:srgbClr val="000000"/>
                </a:solidFill>
                <a:latin typeface="Arial" pitchFamily="34" charset="0"/>
                <a:cs typeface="Arial" pitchFamily="34" charset="0"/>
              </a:rPr>
              <a:t>Пчела — пчелка. </a:t>
            </a:r>
          </a:p>
          <a:p>
            <a:pPr algn="ctr"/>
            <a:r>
              <a:rPr lang="ru-RU" sz="2200" dirty="0" smtClean="0">
                <a:solidFill>
                  <a:srgbClr val="000000"/>
                </a:solidFill>
                <a:latin typeface="Arial" pitchFamily="34" charset="0"/>
                <a:cs typeface="Arial" pitchFamily="34" charset="0"/>
              </a:rPr>
              <a:t>Лапа — лапка.</a:t>
            </a:r>
            <a:endParaRPr lang="ru-RU" sz="2200" dirty="0">
              <a:solidFill>
                <a:srgbClr val="000000"/>
              </a:solidFill>
              <a:latin typeface="Arial" pitchFamily="34" charset="0"/>
              <a:cs typeface="Arial" pitchFamily="34" charset="0"/>
            </a:endParaRPr>
          </a:p>
        </p:txBody>
      </p:sp>
    </p:spTree>
  </p:cSld>
  <p:clrMapOvr>
    <a:masterClrMapping/>
  </p:clrMapOvr>
  <p:transition advTm="2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ustomShape 1"/>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16" name="CustomShape 2"/>
          <p:cNvSpPr/>
          <p:nvPr/>
        </p:nvSpPr>
        <p:spPr>
          <a:xfrm>
            <a:off x="457200" y="1224000"/>
            <a:ext cx="8227440" cy="4405680"/>
          </a:xfrm>
          <a:prstGeom prst="rect">
            <a:avLst/>
          </a:prstGeom>
          <a:noFill/>
          <a:ln>
            <a:noFill/>
          </a:ln>
        </p:spPr>
        <p:style>
          <a:lnRef idx="0">
            <a:scrgbClr r="0" g="0" b="0"/>
          </a:lnRef>
          <a:fillRef idx="0">
            <a:scrgbClr r="0" g="0" b="0"/>
          </a:fillRef>
          <a:effectRef idx="0">
            <a:scrgbClr r="0" g="0" b="0"/>
          </a:effectRef>
          <a:fontRef idx="minor"/>
        </p:style>
      </p:sp>
      <p:sp>
        <p:nvSpPr>
          <p:cNvPr id="117" name="CustomShape 3"/>
          <p:cNvSpPr/>
          <p:nvPr/>
        </p:nvSpPr>
        <p:spPr>
          <a:xfrm>
            <a:off x="928800" y="648000"/>
            <a:ext cx="6714720" cy="655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000" dirty="0" smtClean="0">
                <a:solidFill>
                  <a:srgbClr val="00B0F0"/>
                </a:solidFill>
                <a:latin typeface="Arial"/>
                <a:ea typeface="DejaVu Sans"/>
              </a:rPr>
              <a:t>Сосчитай до пяти </a:t>
            </a:r>
            <a:endParaRPr>
              <a:solidFill>
                <a:srgbClr val="00B0F0"/>
              </a:solidFill>
            </a:endParaRPr>
          </a:p>
        </p:txBody>
      </p:sp>
      <p:sp>
        <p:nvSpPr>
          <p:cNvPr id="118" name="CustomShape 4"/>
          <p:cNvSpPr/>
          <p:nvPr/>
        </p:nvSpPr>
        <p:spPr>
          <a:xfrm>
            <a:off x="785786" y="1428840"/>
            <a:ext cx="7572428" cy="514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2400" strike="noStrike" dirty="0">
                <a:solidFill>
                  <a:srgbClr val="000000"/>
                </a:solidFill>
                <a:latin typeface="Arial"/>
                <a:ea typeface="DejaVu Sans"/>
              </a:rPr>
              <a:t> </a:t>
            </a:r>
            <a:r>
              <a:rPr lang="ru-RU" sz="2400" strike="noStrike" dirty="0" smtClean="0">
                <a:solidFill>
                  <a:srgbClr val="000000"/>
                </a:solidFill>
                <a:latin typeface="Arial"/>
                <a:ea typeface="DejaVu Sans"/>
              </a:rPr>
              <a:t>Один </a:t>
            </a:r>
            <a:r>
              <a:rPr lang="ru-RU" sz="2200" strike="noStrike" dirty="0" smtClean="0">
                <a:solidFill>
                  <a:srgbClr val="000000"/>
                </a:solidFill>
                <a:latin typeface="Arial" pitchFamily="34" charset="0"/>
                <a:ea typeface="DejaVu Sans"/>
                <a:cs typeface="Arial" pitchFamily="34" charset="0"/>
              </a:rPr>
              <a:t>м</a:t>
            </a:r>
            <a:r>
              <a:rPr lang="ru-RU" sz="2200" dirty="0" smtClean="0">
                <a:solidFill>
                  <a:srgbClr val="000000"/>
                </a:solidFill>
                <a:latin typeface="Arial" pitchFamily="34" charset="0"/>
                <a:cs typeface="Arial" pitchFamily="34" charset="0"/>
              </a:rPr>
              <a:t>уравей, два муравья, три муравья, четыре муравья, пять муравьёв.</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Стрекоза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Жук</a:t>
            </a:r>
            <a:r>
              <a:rPr lang="ru-RU" sz="2200" dirty="0" smtClean="0">
                <a:solidFill>
                  <a:srgbClr val="000000"/>
                </a:solidFill>
                <a:latin typeface="Arial" pitchFamily="34" charset="0"/>
                <a:cs typeface="Arial" pitchFamily="34" charset="0"/>
              </a:rPr>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Усы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Муха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Крылья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Комар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Глаза </a:t>
            </a:r>
            <a:endParaRPr lang="ru-RU" sz="2200" dirty="0" smtClean="0">
              <a:solidFill>
                <a:srgbClr val="000000"/>
              </a:solidFill>
              <a:latin typeface="Arial" pitchFamily="34" charset="0"/>
              <a:ea typeface="DejaVu Sans"/>
              <a:cs typeface="Arial" pitchFamily="34" charset="0"/>
            </a:endParaRPr>
          </a:p>
        </p:txBody>
      </p:sp>
    </p:spTree>
  </p:cSld>
  <p:clrMapOvr>
    <a:masterClrMapping/>
  </p:clrMapOvr>
  <p:transition advTm="2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CustomShape 1"/>
          <p:cNvSpPr/>
          <p:nvPr/>
        </p:nvSpPr>
        <p:spPr>
          <a:xfrm>
            <a:off x="2382480" y="1596960"/>
            <a:ext cx="4788360" cy="1094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a:p>
          <a:p>
            <a:pPr>
              <a:lnSpc>
                <a:spcPct val="100000"/>
              </a:lnSpc>
            </a:pPr>
            <a:endParaRPr/>
          </a:p>
          <a:p>
            <a:pPr>
              <a:lnSpc>
                <a:spcPct val="100000"/>
              </a:lnSpc>
            </a:pPr>
            <a:endParaRPr/>
          </a:p>
        </p:txBody>
      </p:sp>
      <p:sp>
        <p:nvSpPr>
          <p:cNvPr id="101" name="CustomShape 2"/>
          <p:cNvSpPr/>
          <p:nvPr/>
        </p:nvSpPr>
        <p:spPr>
          <a:xfrm>
            <a:off x="457200" y="-14400"/>
            <a:ext cx="7388640" cy="14522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ru-RU" sz="7200" strike="noStrike" dirty="0">
                <a:solidFill>
                  <a:srgbClr val="0070C0"/>
                </a:solidFill>
                <a:latin typeface="Arial"/>
                <a:ea typeface="DejaVu Sans"/>
              </a:rPr>
              <a:t>Загадки</a:t>
            </a:r>
            <a:endParaRPr>
              <a:solidFill>
                <a:srgbClr val="0070C0"/>
              </a:solidFill>
            </a:endParaRPr>
          </a:p>
        </p:txBody>
      </p:sp>
      <p:sp>
        <p:nvSpPr>
          <p:cNvPr id="102" name="CustomShape 3"/>
          <p:cNvSpPr/>
          <p:nvPr/>
        </p:nvSpPr>
        <p:spPr>
          <a:xfrm>
            <a:off x="457200" y="1654560"/>
            <a:ext cx="4013640" cy="1894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endParaRPr/>
          </a:p>
          <a:p>
            <a:pPr algn="ctr">
              <a:lnSpc>
                <a:spcPct val="100000"/>
              </a:lnSpc>
            </a:pPr>
            <a:endParaRPr/>
          </a:p>
        </p:txBody>
      </p:sp>
      <p:sp>
        <p:nvSpPr>
          <p:cNvPr id="103" name="CustomShape 4"/>
          <p:cNvSpPr/>
          <p:nvPr/>
        </p:nvSpPr>
        <p:spPr>
          <a:xfrm>
            <a:off x="4608000" y="1416960"/>
            <a:ext cx="4013640" cy="1894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ru-RU" sz="2200" dirty="0" smtClean="0">
                <a:solidFill>
                  <a:srgbClr val="000000"/>
                </a:solidFill>
                <a:latin typeface="Arial" pitchFamily="34" charset="0"/>
                <a:cs typeface="Arial" pitchFamily="34" charset="0"/>
              </a:rPr>
              <a:t>Надо мною он кружит</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И пищит, пищит, пищит (комар)</a:t>
            </a:r>
            <a:endParaRPr lang="ru-RU" sz="2200" dirty="0" smtClean="0">
              <a:solidFill>
                <a:srgbClr val="000000"/>
              </a:solidFill>
              <a:latin typeface="Arial" pitchFamily="34" charset="0"/>
              <a:ea typeface="Tahoma"/>
              <a:cs typeface="Arial" pitchFamily="34" charset="0"/>
            </a:endParaRPr>
          </a:p>
        </p:txBody>
      </p:sp>
      <p:sp>
        <p:nvSpPr>
          <p:cNvPr id="104" name="CustomShape 5"/>
          <p:cNvSpPr/>
          <p:nvPr/>
        </p:nvSpPr>
        <p:spPr>
          <a:xfrm>
            <a:off x="4698000" y="3432960"/>
            <a:ext cx="4013640" cy="1894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endParaRPr/>
          </a:p>
          <a:p>
            <a:pPr>
              <a:lnSpc>
                <a:spcPct val="100000"/>
              </a:lnSpc>
            </a:pPr>
            <a:r>
              <a:rPr lang="ru-RU" sz="2200" dirty="0" smtClean="0">
                <a:solidFill>
                  <a:srgbClr val="000000"/>
                </a:solidFill>
                <a:latin typeface="Arial" pitchFamily="34" charset="0"/>
                <a:cs typeface="Arial" pitchFamily="34" charset="0"/>
              </a:rPr>
              <a:t>Кузнечик, бабочка, пчела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И муравей, и стрекоза.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Мы даже муху позовем,</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Но как мы всех их назовем? (насекомые)</a:t>
            </a:r>
            <a:endParaRPr lang="ru-RU" sz="2200" dirty="0">
              <a:solidFill>
                <a:srgbClr val="000000"/>
              </a:solidFill>
              <a:latin typeface="Arial" pitchFamily="34" charset="0"/>
              <a:ea typeface="Tahoma"/>
              <a:cs typeface="Arial" pitchFamily="34" charset="0"/>
            </a:endParaRPr>
          </a:p>
        </p:txBody>
      </p:sp>
      <p:sp>
        <p:nvSpPr>
          <p:cNvPr id="105" name="CustomShape 6"/>
          <p:cNvSpPr/>
          <p:nvPr/>
        </p:nvSpPr>
        <p:spPr>
          <a:xfrm>
            <a:off x="457200" y="3714752"/>
            <a:ext cx="4013640" cy="235745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ru-RU" sz="2200" dirty="0" smtClean="0">
                <a:solidFill>
                  <a:srgbClr val="000000"/>
                </a:solidFill>
                <a:latin typeface="Arial" pitchFamily="34" charset="0"/>
                <a:cs typeface="Arial" pitchFamily="34" charset="0"/>
              </a:rPr>
              <a:t>Этот малыш, сильнее слона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Веточки носит он без труда (муравей)</a:t>
            </a:r>
            <a:endParaRPr lang="ru-RU" sz="2200" dirty="0" smtClean="0">
              <a:solidFill>
                <a:srgbClr val="000000"/>
              </a:solidFill>
              <a:latin typeface="Arial" pitchFamily="34" charset="0"/>
              <a:ea typeface="Tahoma"/>
              <a:cs typeface="Arial" pitchFamily="34" charset="0"/>
            </a:endParaRPr>
          </a:p>
        </p:txBody>
      </p:sp>
      <p:sp>
        <p:nvSpPr>
          <p:cNvPr id="106" name="CustomShape 7"/>
          <p:cNvSpPr/>
          <p:nvPr/>
        </p:nvSpPr>
        <p:spPr>
          <a:xfrm>
            <a:off x="504000" y="1515960"/>
            <a:ext cx="3853686" cy="193968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ru-RU" sz="2200" dirty="0" smtClean="0">
                <a:solidFill>
                  <a:srgbClr val="000000"/>
                </a:solidFill>
                <a:latin typeface="Arial" pitchFamily="34" charset="0"/>
                <a:cs typeface="Arial" pitchFamily="34" charset="0"/>
              </a:rPr>
              <a:t>Маленькая модница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Села на ладошки.</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Красненькое платьице</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 черными горошками (божья коровка)</a:t>
            </a:r>
            <a:endParaRPr sz="2200">
              <a:solidFill>
                <a:srgbClr val="000000"/>
              </a:solidFill>
              <a:latin typeface="Arial" pitchFamily="34" charset="0"/>
              <a:cs typeface="Arial" pitchFamily="34" charset="0"/>
            </a:endParaRPr>
          </a:p>
        </p:txBody>
      </p:sp>
    </p:spTree>
  </p:cSld>
  <p:clrMapOvr>
    <a:masterClrMapping/>
  </p:clrMapOvr>
  <p:transition advTm="1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CustomShape 1"/>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16" name="CustomShape 2"/>
          <p:cNvSpPr/>
          <p:nvPr/>
        </p:nvSpPr>
        <p:spPr>
          <a:xfrm>
            <a:off x="457200" y="1224000"/>
            <a:ext cx="8227440" cy="4405680"/>
          </a:xfrm>
          <a:prstGeom prst="rect">
            <a:avLst/>
          </a:prstGeom>
          <a:noFill/>
          <a:ln>
            <a:noFill/>
          </a:ln>
        </p:spPr>
        <p:style>
          <a:lnRef idx="0">
            <a:scrgbClr r="0" g="0" b="0"/>
          </a:lnRef>
          <a:fillRef idx="0">
            <a:scrgbClr r="0" g="0" b="0"/>
          </a:fillRef>
          <a:effectRef idx="0">
            <a:scrgbClr r="0" g="0" b="0"/>
          </a:effectRef>
          <a:fontRef idx="minor"/>
        </p:style>
      </p:sp>
      <p:sp>
        <p:nvSpPr>
          <p:cNvPr id="117" name="CustomShape 3"/>
          <p:cNvSpPr/>
          <p:nvPr/>
        </p:nvSpPr>
        <p:spPr>
          <a:xfrm>
            <a:off x="285720" y="648000"/>
            <a:ext cx="8501122" cy="655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4000" dirty="0" smtClean="0">
                <a:solidFill>
                  <a:srgbClr val="00B0F0"/>
                </a:solidFill>
                <a:latin typeface="Arial"/>
                <a:ea typeface="DejaVu Sans"/>
              </a:rPr>
              <a:t>Игра </a:t>
            </a:r>
            <a:r>
              <a:rPr lang="ru-RU" sz="4000" dirty="0" smtClean="0">
                <a:solidFill>
                  <a:srgbClr val="00B0F0"/>
                </a:solidFill>
                <a:latin typeface="Arial"/>
                <a:ea typeface="DejaVu Sans"/>
              </a:rPr>
              <a:t>«Кто как передвигается?»</a:t>
            </a:r>
            <a:endParaRPr>
              <a:solidFill>
                <a:srgbClr val="00B0F0"/>
              </a:solidFill>
            </a:endParaRPr>
          </a:p>
        </p:txBody>
      </p:sp>
      <p:sp>
        <p:nvSpPr>
          <p:cNvPr id="118" name="CustomShape 4"/>
          <p:cNvSpPr/>
          <p:nvPr/>
        </p:nvSpPr>
        <p:spPr>
          <a:xfrm>
            <a:off x="785786" y="1428840"/>
            <a:ext cx="7572428" cy="5143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2200" strike="noStrike" dirty="0">
                <a:solidFill>
                  <a:srgbClr val="000000"/>
                </a:solidFill>
                <a:latin typeface="Arial"/>
                <a:ea typeface="DejaVu Sans"/>
              </a:rPr>
              <a:t> </a:t>
            </a:r>
            <a:endParaRPr lang="ru-RU" sz="2200" strike="noStrike" dirty="0" smtClean="0">
              <a:solidFill>
                <a:srgbClr val="000000"/>
              </a:solidFill>
              <a:latin typeface="Arial"/>
              <a:ea typeface="DejaVu Sans"/>
            </a:endParaRPr>
          </a:p>
          <a:p>
            <a:endParaRPr lang="ru-RU" sz="2400" dirty="0" smtClean="0"/>
          </a:p>
          <a:p>
            <a:pPr algn="ctr"/>
            <a:r>
              <a:rPr lang="ru-RU" sz="2200" dirty="0" smtClean="0">
                <a:solidFill>
                  <a:srgbClr val="000000"/>
                </a:solidFill>
                <a:latin typeface="Arial" pitchFamily="34" charset="0"/>
                <a:cs typeface="Arial" pitchFamily="34" charset="0"/>
              </a:rPr>
              <a:t>Клоп  ползает, а кузнечик... (</a:t>
            </a:r>
            <a:r>
              <a:rPr lang="ru-RU" sz="2200" i="1" dirty="0" smtClean="0">
                <a:solidFill>
                  <a:srgbClr val="000000"/>
                </a:solidFill>
                <a:latin typeface="Arial" pitchFamily="34" charset="0"/>
                <a:cs typeface="Arial" pitchFamily="34" charset="0"/>
              </a:rPr>
              <a:t>прыгает</a:t>
            </a:r>
            <a:r>
              <a:rPr lang="ru-RU" sz="2200" dirty="0" smtClean="0">
                <a:solidFill>
                  <a:srgbClr val="000000"/>
                </a:solidFill>
                <a:latin typeface="Arial" pitchFamily="34" charset="0"/>
                <a:cs typeface="Arial" pitchFamily="34" charset="0"/>
              </a:rPr>
              <a:t>). </a:t>
            </a:r>
          </a:p>
          <a:p>
            <a:pPr algn="ctr"/>
            <a:r>
              <a:rPr lang="ru-RU" sz="2200" dirty="0" smtClean="0">
                <a:solidFill>
                  <a:srgbClr val="000000"/>
                </a:solidFill>
                <a:latin typeface="Arial" pitchFamily="34" charset="0"/>
                <a:cs typeface="Arial" pitchFamily="34" charset="0"/>
              </a:rPr>
              <a:t>Бабочка летает, а  сороконожка…(</a:t>
            </a:r>
            <a:r>
              <a:rPr lang="ru-RU" sz="2200" i="1" dirty="0" smtClean="0">
                <a:solidFill>
                  <a:srgbClr val="000000"/>
                </a:solidFill>
                <a:latin typeface="Arial" pitchFamily="34" charset="0"/>
                <a:cs typeface="Arial" pitchFamily="34" charset="0"/>
              </a:rPr>
              <a:t>ползает</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Муравей ползает, а бабочка…(</a:t>
            </a:r>
            <a:r>
              <a:rPr lang="ru-RU" sz="2200" i="1" dirty="0" smtClean="0">
                <a:solidFill>
                  <a:srgbClr val="000000"/>
                </a:solidFill>
                <a:latin typeface="Arial" pitchFamily="34" charset="0"/>
                <a:cs typeface="Arial" pitchFamily="34" charset="0"/>
              </a:rPr>
              <a:t>порхает</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Сороконожка ползает, а стрекоза... (</a:t>
            </a:r>
            <a:r>
              <a:rPr lang="ru-RU" sz="2200" i="1" dirty="0" smtClean="0">
                <a:solidFill>
                  <a:srgbClr val="000000"/>
                </a:solidFill>
                <a:latin typeface="Arial" pitchFamily="34" charset="0"/>
                <a:cs typeface="Arial" pitchFamily="34" charset="0"/>
              </a:rPr>
              <a:t>летает</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Комар летает, а таракан… (</a:t>
            </a:r>
            <a:r>
              <a:rPr lang="ru-RU" sz="2200" i="1" dirty="0" smtClean="0">
                <a:solidFill>
                  <a:srgbClr val="000000"/>
                </a:solidFill>
                <a:latin typeface="Arial" pitchFamily="34" charset="0"/>
                <a:cs typeface="Arial" pitchFamily="34" charset="0"/>
              </a:rPr>
              <a:t>ползает</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 Бабочка порхает, а муха… (</a:t>
            </a:r>
            <a:r>
              <a:rPr lang="ru-RU" sz="2200" i="1" dirty="0" smtClean="0">
                <a:solidFill>
                  <a:srgbClr val="000000"/>
                </a:solidFill>
                <a:latin typeface="Arial" pitchFamily="34" charset="0"/>
                <a:cs typeface="Arial" pitchFamily="34" charset="0"/>
              </a:rPr>
              <a:t>летает</a:t>
            </a:r>
            <a:r>
              <a:rPr lang="ru-RU" sz="2200" dirty="0" smtClean="0">
                <a:solidFill>
                  <a:srgbClr val="000000"/>
                </a:solidFill>
                <a:latin typeface="Arial" pitchFamily="34" charset="0"/>
                <a:cs typeface="Arial" pitchFamily="34" charset="0"/>
              </a:rPr>
              <a:t>).</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Шмель летает, а муравей…(</a:t>
            </a:r>
            <a:r>
              <a:rPr lang="ru-RU" sz="2200" i="1" dirty="0" smtClean="0">
                <a:solidFill>
                  <a:srgbClr val="000000"/>
                </a:solidFill>
                <a:latin typeface="Arial" pitchFamily="34" charset="0"/>
                <a:cs typeface="Arial" pitchFamily="34" charset="0"/>
              </a:rPr>
              <a:t>ползает</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Кузнечик прыгает, а оса... (</a:t>
            </a:r>
            <a:r>
              <a:rPr lang="ru-RU" sz="2200" i="1" dirty="0" smtClean="0">
                <a:solidFill>
                  <a:srgbClr val="000000"/>
                </a:solidFill>
                <a:latin typeface="Arial" pitchFamily="34" charset="0"/>
                <a:cs typeface="Arial" pitchFamily="34" charset="0"/>
              </a:rPr>
              <a:t>летает</a:t>
            </a:r>
            <a:r>
              <a:rPr lang="ru-RU" sz="2200" dirty="0" smtClean="0">
                <a:solidFill>
                  <a:srgbClr val="000000"/>
                </a:solidFill>
                <a:latin typeface="Arial" pitchFamily="34" charset="0"/>
                <a:cs typeface="Arial" pitchFamily="34" charset="0"/>
              </a:rPr>
              <a:t>).</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Божья коровка летает, а клоп... (</a:t>
            </a:r>
            <a:r>
              <a:rPr lang="ru-RU" sz="2200" i="1" dirty="0" smtClean="0">
                <a:solidFill>
                  <a:srgbClr val="000000"/>
                </a:solidFill>
                <a:latin typeface="Arial" pitchFamily="34" charset="0"/>
                <a:cs typeface="Arial" pitchFamily="34" charset="0"/>
              </a:rPr>
              <a:t>ползает</a:t>
            </a:r>
            <a:r>
              <a:rPr lang="ru-RU" sz="2200" dirty="0" smtClean="0">
                <a:solidFill>
                  <a:srgbClr val="000000"/>
                </a:solidFill>
                <a:latin typeface="Arial" pitchFamily="34" charset="0"/>
                <a:cs typeface="Arial" pitchFamily="34" charset="0"/>
              </a:rPr>
              <a:t>).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Таракан ползает, а сверчок... (</a:t>
            </a:r>
            <a:r>
              <a:rPr lang="ru-RU" sz="2200" i="1" dirty="0" smtClean="0">
                <a:solidFill>
                  <a:srgbClr val="000000"/>
                </a:solidFill>
                <a:latin typeface="Arial" pitchFamily="34" charset="0"/>
                <a:cs typeface="Arial" pitchFamily="34" charset="0"/>
              </a:rPr>
              <a:t>прыгает</a:t>
            </a:r>
            <a:r>
              <a:rPr lang="ru-RU" sz="2200" dirty="0" smtClean="0">
                <a:solidFill>
                  <a:srgbClr val="000000"/>
                </a:solidFill>
                <a:latin typeface="Arial" pitchFamily="34" charset="0"/>
                <a:cs typeface="Arial" pitchFamily="34" charset="0"/>
              </a:rPr>
              <a:t>). </a:t>
            </a:r>
            <a:endParaRPr lang="ru-RU" sz="2200" dirty="0">
              <a:solidFill>
                <a:srgbClr val="000000"/>
              </a:solidFill>
              <a:latin typeface="Arial" pitchFamily="34" charset="0"/>
              <a:cs typeface="Arial" pitchFamily="34" charset="0"/>
            </a:endParaRPr>
          </a:p>
        </p:txBody>
      </p:sp>
    </p:spTree>
  </p:cSld>
  <p:clrMapOvr>
    <a:masterClrMapping/>
  </p:clrMapOvr>
  <p:transition advTm="2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CustomShape 1"/>
          <p:cNvSpPr/>
          <p:nvPr/>
        </p:nvSpPr>
        <p:spPr>
          <a:xfrm>
            <a:off x="685800" y="576000"/>
            <a:ext cx="7769880" cy="645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Пальчиковая гимнастика</a:t>
            </a:r>
            <a:endParaRPr>
              <a:solidFill>
                <a:srgbClr val="00B0F0"/>
              </a:solidFill>
            </a:endParaRPr>
          </a:p>
        </p:txBody>
      </p:sp>
      <p:sp>
        <p:nvSpPr>
          <p:cNvPr id="126" name="CustomShape 2"/>
          <p:cNvSpPr/>
          <p:nvPr/>
        </p:nvSpPr>
        <p:spPr>
          <a:xfrm>
            <a:off x="792000" y="1512000"/>
            <a:ext cx="7125840" cy="3743280"/>
          </a:xfrm>
          <a:prstGeom prst="rect">
            <a:avLst/>
          </a:prstGeom>
          <a:noFill/>
          <a:ln>
            <a:noFill/>
          </a:ln>
        </p:spPr>
        <p:style>
          <a:lnRef idx="0">
            <a:scrgbClr r="0" g="0" b="0"/>
          </a:lnRef>
          <a:fillRef idx="0">
            <a:scrgbClr r="0" g="0" b="0"/>
          </a:fillRef>
          <a:effectRef idx="0">
            <a:scrgbClr r="0" g="0" b="0"/>
          </a:effectRef>
          <a:fontRef idx="minor"/>
        </p:style>
      </p:sp>
      <p:sp>
        <p:nvSpPr>
          <p:cNvPr id="127" name="CustomShape 3"/>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28" name="CustomShape 4"/>
          <p:cNvSpPr/>
          <p:nvPr/>
        </p:nvSpPr>
        <p:spPr>
          <a:xfrm>
            <a:off x="0" y="1285860"/>
            <a:ext cx="9144000" cy="39139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2200" dirty="0" smtClean="0">
                <a:solidFill>
                  <a:srgbClr val="000000"/>
                </a:solidFill>
                <a:latin typeface="Arial" pitchFamily="34" charset="0"/>
                <a:cs typeface="Arial" pitchFamily="34" charset="0"/>
              </a:rPr>
              <a:t>                    Прилетела </a:t>
            </a:r>
            <a:r>
              <a:rPr lang="ru-RU" sz="2200" dirty="0" smtClean="0">
                <a:solidFill>
                  <a:srgbClr val="000000"/>
                </a:solidFill>
                <a:latin typeface="Arial" pitchFamily="34" charset="0"/>
                <a:cs typeface="Arial" pitchFamily="34" charset="0"/>
              </a:rPr>
              <a:t>к нам вчера                      </a:t>
            </a:r>
            <a:endParaRPr lang="ru-RU" sz="2200" dirty="0" smtClean="0">
              <a:solidFill>
                <a:srgbClr val="000000"/>
              </a:solidFill>
              <a:latin typeface="Arial" pitchFamily="34" charset="0"/>
              <a:cs typeface="Arial" pitchFamily="34" charset="0"/>
            </a:endParaRPr>
          </a:p>
          <a:p>
            <a:pPr algn="ctr"/>
            <a:r>
              <a:rPr lang="ru-RU" dirty="0" smtClean="0">
                <a:solidFill>
                  <a:srgbClr val="000000"/>
                </a:solidFill>
                <a:latin typeface="Arial" pitchFamily="34" charset="0"/>
                <a:cs typeface="Arial" pitchFamily="34" charset="0"/>
              </a:rPr>
              <a:t> </a:t>
            </a:r>
            <a:r>
              <a:rPr lang="ru-RU" dirty="0" smtClean="0">
                <a:solidFill>
                  <a:srgbClr val="000000"/>
                </a:solidFill>
                <a:latin typeface="Arial" pitchFamily="34" charset="0"/>
                <a:cs typeface="Arial" pitchFamily="34" charset="0"/>
              </a:rPr>
              <a:t>(Машут ладошками.)</a:t>
            </a:r>
          </a:p>
          <a:p>
            <a:pPr algn="ctr"/>
            <a:r>
              <a:rPr lang="ru-RU" sz="2200" dirty="0" smtClean="0">
                <a:solidFill>
                  <a:srgbClr val="000000"/>
                </a:solidFill>
                <a:latin typeface="Arial" pitchFamily="34" charset="0"/>
                <a:cs typeface="Arial" pitchFamily="34" charset="0"/>
              </a:rPr>
              <a:t>Полосатая пчела.</a:t>
            </a:r>
          </a:p>
          <a:p>
            <a:pPr algn="ctr"/>
            <a:r>
              <a:rPr lang="ru-RU" sz="2200" dirty="0" smtClean="0">
                <a:solidFill>
                  <a:srgbClr val="000000"/>
                </a:solidFill>
                <a:latin typeface="Arial" pitchFamily="34" charset="0"/>
                <a:cs typeface="Arial" pitchFamily="34" charset="0"/>
              </a:rPr>
              <a:t>А за нею шмель - </a:t>
            </a:r>
            <a:r>
              <a:rPr lang="ru-RU" sz="2200" dirty="0" err="1" smtClean="0">
                <a:solidFill>
                  <a:srgbClr val="000000"/>
                </a:solidFill>
                <a:latin typeface="Arial" pitchFamily="34" charset="0"/>
                <a:cs typeface="Arial" pitchFamily="34" charset="0"/>
              </a:rPr>
              <a:t>шмелек</a:t>
            </a:r>
            <a:r>
              <a:rPr lang="ru-RU" sz="2200" dirty="0" smtClean="0">
                <a:solidFill>
                  <a:srgbClr val="000000"/>
                </a:solidFill>
                <a:latin typeface="Arial" pitchFamily="34" charset="0"/>
                <a:cs typeface="Arial" pitchFamily="34" charset="0"/>
              </a:rPr>
              <a:t>       </a:t>
            </a: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 </a:t>
            </a:r>
            <a:r>
              <a:rPr lang="ru-RU" dirty="0" smtClean="0">
                <a:solidFill>
                  <a:srgbClr val="000000"/>
                </a:solidFill>
                <a:latin typeface="Arial" pitchFamily="34" charset="0"/>
                <a:cs typeface="Arial" pitchFamily="34" charset="0"/>
              </a:rPr>
              <a:t>(На каждое название насекомого </a:t>
            </a:r>
            <a:r>
              <a:rPr lang="ru-RU" dirty="0" smtClean="0">
                <a:solidFill>
                  <a:srgbClr val="000000"/>
                </a:solidFill>
                <a:latin typeface="Arial" pitchFamily="34" charset="0"/>
                <a:cs typeface="Arial" pitchFamily="34" charset="0"/>
              </a:rPr>
              <a:t>загибают </a:t>
            </a:r>
            <a:r>
              <a:rPr lang="ru-RU" dirty="0" smtClean="0">
                <a:solidFill>
                  <a:srgbClr val="000000"/>
                </a:solidFill>
                <a:latin typeface="Arial" pitchFamily="34" charset="0"/>
                <a:cs typeface="Arial" pitchFamily="34" charset="0"/>
              </a:rPr>
              <a:t>один пальчик.)</a:t>
            </a:r>
          </a:p>
          <a:p>
            <a:pPr algn="ctr"/>
            <a:r>
              <a:rPr lang="ru-RU" sz="2200" dirty="0" smtClean="0">
                <a:solidFill>
                  <a:srgbClr val="000000"/>
                </a:solidFill>
                <a:latin typeface="Arial" pitchFamily="34" charset="0"/>
                <a:cs typeface="Arial" pitchFamily="34" charset="0"/>
              </a:rPr>
              <a:t>И веселый мотылек,    </a:t>
            </a:r>
          </a:p>
          <a:p>
            <a:pPr algn="ctr"/>
            <a:r>
              <a:rPr lang="ru-RU" sz="2200" dirty="0" smtClean="0">
                <a:solidFill>
                  <a:srgbClr val="000000"/>
                </a:solidFill>
                <a:latin typeface="Arial" pitchFamily="34" charset="0"/>
                <a:cs typeface="Arial" pitchFamily="34" charset="0"/>
              </a:rPr>
              <a:t>Два жука и стрекоза,</a:t>
            </a:r>
          </a:p>
          <a:p>
            <a:pPr algn="ctr"/>
            <a:r>
              <a:rPr lang="ru-RU" sz="2200" dirty="0" smtClean="0">
                <a:solidFill>
                  <a:srgbClr val="000000"/>
                </a:solidFill>
                <a:latin typeface="Arial" pitchFamily="34" charset="0"/>
                <a:cs typeface="Arial" pitchFamily="34" charset="0"/>
              </a:rPr>
              <a:t>Как фонарики глаза.     </a:t>
            </a: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 </a:t>
            </a:r>
            <a:r>
              <a:rPr lang="ru-RU" sz="2200" dirty="0" smtClean="0">
                <a:solidFill>
                  <a:srgbClr val="00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Делают   кружочки   из   пальчиков   и</a:t>
            </a:r>
          </a:p>
          <a:p>
            <a:pPr algn="ctr"/>
            <a:r>
              <a:rPr lang="ru-RU" dirty="0" smtClean="0">
                <a:solidFill>
                  <a:srgbClr val="000000"/>
                </a:solidFill>
                <a:latin typeface="Arial" pitchFamily="34" charset="0"/>
                <a:cs typeface="Arial" pitchFamily="34" charset="0"/>
              </a:rPr>
              <a:t>подносят к глазам.)</a:t>
            </a:r>
          </a:p>
          <a:p>
            <a:pPr algn="ctr"/>
            <a:r>
              <a:rPr lang="ru-RU" sz="2200" dirty="0" smtClean="0">
                <a:solidFill>
                  <a:srgbClr val="000000"/>
                </a:solidFill>
                <a:latin typeface="Arial" pitchFamily="34" charset="0"/>
                <a:cs typeface="Arial" pitchFamily="34" charset="0"/>
              </a:rPr>
              <a:t>                         Пожужжали</a:t>
            </a:r>
            <a:r>
              <a:rPr lang="ru-RU" sz="2200" dirty="0" smtClean="0">
                <a:solidFill>
                  <a:srgbClr val="000000"/>
                </a:solidFill>
                <a:latin typeface="Arial" pitchFamily="34" charset="0"/>
                <a:cs typeface="Arial" pitchFamily="34" charset="0"/>
              </a:rPr>
              <a:t>, полетали,                           </a:t>
            </a:r>
            <a:endParaRPr lang="ru-RU" sz="2200" dirty="0" smtClean="0">
              <a:solidFill>
                <a:srgbClr val="000000"/>
              </a:solidFill>
              <a:latin typeface="Arial" pitchFamily="34" charset="0"/>
              <a:cs typeface="Arial" pitchFamily="34" charset="0"/>
            </a:endParaRPr>
          </a:p>
          <a:p>
            <a:pPr algn="ctr"/>
            <a:r>
              <a:rPr lang="ru-RU" dirty="0" smtClean="0">
                <a:solidFill>
                  <a:srgbClr val="000000"/>
                </a:solidFill>
                <a:latin typeface="Arial" pitchFamily="34" charset="0"/>
                <a:cs typeface="Arial" pitchFamily="34" charset="0"/>
              </a:rPr>
              <a:t>(</a:t>
            </a:r>
            <a:r>
              <a:rPr lang="ru-RU" dirty="0" smtClean="0">
                <a:solidFill>
                  <a:srgbClr val="000000"/>
                </a:solidFill>
                <a:latin typeface="Arial" pitchFamily="34" charset="0"/>
                <a:cs typeface="Arial" pitchFamily="34" charset="0"/>
              </a:rPr>
              <a:t>Машут ладошками.)</a:t>
            </a:r>
          </a:p>
          <a:p>
            <a:pPr algn="ctr"/>
            <a:r>
              <a:rPr lang="ru-RU" sz="2200" dirty="0" smtClean="0">
                <a:solidFill>
                  <a:srgbClr val="000000"/>
                </a:solidFill>
                <a:latin typeface="Arial" pitchFamily="34" charset="0"/>
                <a:cs typeface="Arial" pitchFamily="34" charset="0"/>
              </a:rPr>
              <a:t>                  От </a:t>
            </a:r>
            <a:r>
              <a:rPr lang="ru-RU" sz="2200" dirty="0" smtClean="0">
                <a:solidFill>
                  <a:srgbClr val="000000"/>
                </a:solidFill>
                <a:latin typeface="Arial" pitchFamily="34" charset="0"/>
                <a:cs typeface="Arial" pitchFamily="34" charset="0"/>
              </a:rPr>
              <a:t>усталости упали.                    </a:t>
            </a:r>
            <a:endParaRPr lang="ru-RU" sz="2200" dirty="0" smtClean="0">
              <a:solidFill>
                <a:srgbClr val="000000"/>
              </a:solidFill>
              <a:latin typeface="Arial" pitchFamily="34" charset="0"/>
              <a:cs typeface="Arial" pitchFamily="34" charset="0"/>
            </a:endParaRPr>
          </a:p>
          <a:p>
            <a:pPr algn="ctr"/>
            <a:r>
              <a:rPr lang="ru-RU" dirty="0" smtClean="0">
                <a:solidFill>
                  <a:srgbClr val="000000"/>
                </a:solidFill>
                <a:latin typeface="Arial" pitchFamily="34" charset="0"/>
                <a:cs typeface="Arial" pitchFamily="34" charset="0"/>
              </a:rPr>
              <a:t>(Роняют </a:t>
            </a:r>
            <a:r>
              <a:rPr lang="ru-RU" dirty="0" smtClean="0">
                <a:solidFill>
                  <a:srgbClr val="000000"/>
                </a:solidFill>
                <a:latin typeface="Arial" pitchFamily="34" charset="0"/>
                <a:cs typeface="Arial" pitchFamily="34" charset="0"/>
              </a:rPr>
              <a:t>ладони на стол.)</a:t>
            </a:r>
            <a:endParaRPr lang="ru-RU" dirty="0">
              <a:solidFill>
                <a:srgbClr val="000000"/>
              </a:solidFill>
              <a:latin typeface="Arial" pitchFamily="34" charset="0"/>
              <a:cs typeface="Arial" pitchFamily="34" charset="0"/>
            </a:endParaRPr>
          </a:p>
        </p:txBody>
      </p:sp>
    </p:spTree>
  </p:cSld>
  <p:clrMapOvr>
    <a:masterClrMapping/>
  </p:clrMapOvr>
  <p:transition advTm="21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CustomShape 1"/>
          <p:cNvSpPr/>
          <p:nvPr/>
        </p:nvSpPr>
        <p:spPr>
          <a:xfrm>
            <a:off x="685800" y="214290"/>
            <a:ext cx="7769880" cy="57150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Пальчиковая гимнастика</a:t>
            </a:r>
            <a:endParaRPr>
              <a:solidFill>
                <a:srgbClr val="00B0F0"/>
              </a:solidFill>
            </a:endParaRPr>
          </a:p>
        </p:txBody>
      </p:sp>
      <p:sp>
        <p:nvSpPr>
          <p:cNvPr id="130" name="CustomShape 2"/>
          <p:cNvSpPr/>
          <p:nvPr/>
        </p:nvSpPr>
        <p:spPr>
          <a:xfrm>
            <a:off x="792000" y="1512000"/>
            <a:ext cx="7125840" cy="3743280"/>
          </a:xfrm>
          <a:prstGeom prst="rect">
            <a:avLst/>
          </a:prstGeom>
          <a:noFill/>
          <a:ln>
            <a:noFill/>
          </a:ln>
        </p:spPr>
        <p:style>
          <a:lnRef idx="0">
            <a:scrgbClr r="0" g="0" b="0"/>
          </a:lnRef>
          <a:fillRef idx="0">
            <a:scrgbClr r="0" g="0" b="0"/>
          </a:fillRef>
          <a:effectRef idx="0">
            <a:scrgbClr r="0" g="0" b="0"/>
          </a:effectRef>
          <a:fontRef idx="minor"/>
        </p:style>
      </p:sp>
      <p:sp>
        <p:nvSpPr>
          <p:cNvPr id="131" name="CustomShape 3"/>
          <p:cNvSpPr/>
          <p:nvPr/>
        </p:nvSpPr>
        <p:spPr>
          <a:xfrm rot="10800000" flipV="1">
            <a:off x="59885640" y="7386480"/>
            <a:ext cx="8455680" cy="697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trike="noStrike">
                <a:solidFill>
                  <a:srgbClr val="000000"/>
                </a:solidFill>
                <a:latin typeface="Calibri"/>
                <a:ea typeface="DejaVu Sans"/>
              </a:rPr>
              <a:t> </a:t>
            </a:r>
            <a:r>
              <a:rPr lang="ru-RU" sz="4000" strike="noStrike">
                <a:solidFill>
                  <a:srgbClr val="181717"/>
                </a:solidFill>
                <a:latin typeface="Calibri"/>
                <a:ea typeface="DejaVu Sans"/>
              </a:rPr>
              <a:t>.</a:t>
            </a:r>
            <a:endParaRPr/>
          </a:p>
        </p:txBody>
      </p:sp>
      <p:sp>
        <p:nvSpPr>
          <p:cNvPr id="132" name="CustomShape 4"/>
          <p:cNvSpPr/>
          <p:nvPr/>
        </p:nvSpPr>
        <p:spPr>
          <a:xfrm>
            <a:off x="642910" y="714356"/>
            <a:ext cx="7929618" cy="614364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2200" dirty="0" smtClean="0">
                <a:solidFill>
                  <a:srgbClr val="000000"/>
                </a:solidFill>
                <a:latin typeface="Arial" pitchFamily="34" charset="0"/>
                <a:cs typeface="Arial" pitchFamily="34" charset="0"/>
              </a:rPr>
              <a:t>У тропинки под рябиной</a:t>
            </a:r>
          </a:p>
          <a:p>
            <a:pPr algn="ctr"/>
            <a:r>
              <a:rPr lang="ru-RU" sz="2200" i="1" dirty="0" smtClean="0">
                <a:solidFill>
                  <a:srgbClr val="000000"/>
                </a:solidFill>
                <a:latin typeface="Arial" pitchFamily="34" charset="0"/>
                <a:cs typeface="Arial" pitchFamily="34" charset="0"/>
              </a:rPr>
              <a:t>(сжимают и разжимают пальцы)</a:t>
            </a: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Сеть раскинул паучок,</a:t>
            </a:r>
          </a:p>
          <a:p>
            <a:pPr algn="ctr"/>
            <a:r>
              <a:rPr lang="ru-RU" sz="2200" i="1" dirty="0" smtClean="0">
                <a:solidFill>
                  <a:srgbClr val="000000"/>
                </a:solidFill>
                <a:latin typeface="Arial" pitchFamily="34" charset="0"/>
                <a:cs typeface="Arial" pitchFamily="34" charset="0"/>
              </a:rPr>
              <a:t>(стучат пальцами по столу)</a:t>
            </a: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Нить прозрачной паутины</a:t>
            </a:r>
          </a:p>
          <a:p>
            <a:pPr algn="ctr"/>
            <a:r>
              <a:rPr lang="ru-RU" sz="2200" i="1" dirty="0" smtClean="0">
                <a:solidFill>
                  <a:srgbClr val="000000"/>
                </a:solidFill>
                <a:latin typeface="Arial" pitchFamily="34" charset="0"/>
                <a:cs typeface="Arial" pitchFamily="34" charset="0"/>
              </a:rPr>
              <a:t>(держат в пальцах воображаемую нить)</a:t>
            </a: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Намотал на кулачок.</a:t>
            </a:r>
          </a:p>
          <a:p>
            <a:pPr algn="ctr"/>
            <a:r>
              <a:rPr lang="ru-RU" sz="2200" i="1" dirty="0" smtClean="0">
                <a:solidFill>
                  <a:srgbClr val="000000"/>
                </a:solidFill>
                <a:latin typeface="Arial" pitchFamily="34" charset="0"/>
                <a:cs typeface="Arial" pitchFamily="34" charset="0"/>
              </a:rPr>
              <a:t>(наматывают воображаемую нить на кулак)</a:t>
            </a: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
            </a:r>
            <a:br>
              <a:rPr lang="ru-RU" sz="2200" dirty="0" smtClean="0">
                <a:solidFill>
                  <a:srgbClr val="000000"/>
                </a:solidFill>
                <a:latin typeface="Arial" pitchFamily="34" charset="0"/>
                <a:cs typeface="Arial" pitchFamily="34" charset="0"/>
              </a:rPr>
            </a:br>
            <a:endParaRPr lang="ru-RU" sz="2200" dirty="0" smtClean="0">
              <a:solidFill>
                <a:srgbClr val="000000"/>
              </a:solidFill>
              <a:latin typeface="Arial" pitchFamily="34" charset="0"/>
              <a:cs typeface="Arial" pitchFamily="34" charset="0"/>
            </a:endParaRPr>
          </a:p>
          <a:p>
            <a:pPr algn="ctr" fontAlgn="base"/>
            <a:endParaRPr lang="ru-RU" sz="2400" dirty="0" smtClean="0">
              <a:latin typeface="Arial" pitchFamily="34" charset="0"/>
              <a:cs typeface="Arial" pitchFamily="34" charset="0"/>
            </a:endParaRPr>
          </a:p>
          <a:p>
            <a:r>
              <a:rPr lang="ru-RU" sz="2400" dirty="0" smtClean="0">
                <a:latin typeface="Arial" pitchFamily="34" charset="0"/>
                <a:cs typeface="Arial" pitchFamily="34" charset="0"/>
              </a:rPr>
              <a:t/>
            </a:r>
            <a:br>
              <a:rPr lang="ru-RU" sz="2400" dirty="0" smtClean="0">
                <a:latin typeface="Arial" pitchFamily="34" charset="0"/>
                <a:cs typeface="Arial" pitchFamily="34" charset="0"/>
              </a:rPr>
            </a:br>
            <a:endParaRPr sz="2400">
              <a:latin typeface="Arial" pitchFamily="34" charset="0"/>
              <a:cs typeface="Arial" pitchFamily="34" charset="0"/>
            </a:endParaRPr>
          </a:p>
        </p:txBody>
      </p:sp>
    </p:spTree>
  </p:cSld>
  <p:clrMapOvr>
    <a:masterClrMapping/>
  </p:clrMapOvr>
  <p:transition advTm="3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CustomShape 1"/>
          <p:cNvSpPr/>
          <p:nvPr/>
        </p:nvSpPr>
        <p:spPr>
          <a:xfrm>
            <a:off x="457200" y="261000"/>
            <a:ext cx="8227440" cy="816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b="1" dirty="0" smtClean="0">
                <a:solidFill>
                  <a:srgbClr val="00B0F0"/>
                </a:solidFill>
                <a:latin typeface="Calibri Light"/>
                <a:ea typeface="DejaVu Sans"/>
              </a:rPr>
              <a:t>«Четвертый лишний»</a:t>
            </a:r>
            <a:endParaRPr b="1">
              <a:solidFill>
                <a:srgbClr val="00B0F0"/>
              </a:solidFill>
            </a:endParaRPr>
          </a:p>
        </p:txBody>
      </p:sp>
      <p:sp>
        <p:nvSpPr>
          <p:cNvPr id="134" name="CustomShape 2"/>
          <p:cNvSpPr/>
          <p:nvPr/>
        </p:nvSpPr>
        <p:spPr>
          <a:xfrm>
            <a:off x="2521080" y="0"/>
            <a:ext cx="4628880" cy="912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5400" b="1" strike="noStrike">
                <a:solidFill>
                  <a:srgbClr val="FF0000"/>
                </a:solidFill>
                <a:latin typeface="Calibri"/>
                <a:ea typeface="DejaVu Sans"/>
              </a:rPr>
              <a:t> </a:t>
            </a:r>
            <a:endParaRPr/>
          </a:p>
        </p:txBody>
      </p:sp>
      <p:sp>
        <p:nvSpPr>
          <p:cNvPr id="135" name="CustomShape 3"/>
          <p:cNvSpPr/>
          <p:nvPr/>
        </p:nvSpPr>
        <p:spPr>
          <a:xfrm>
            <a:off x="0" y="1142984"/>
            <a:ext cx="9144000" cy="5715016"/>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r>
              <a:rPr lang="ru-RU" sz="2200" dirty="0" smtClean="0">
                <a:solidFill>
                  <a:srgbClr val="000000"/>
                </a:solidFill>
                <a:latin typeface="Arial" pitchFamily="34" charset="0"/>
                <a:cs typeface="Arial" pitchFamily="34" charset="0"/>
              </a:rPr>
              <a:t>(назови </a:t>
            </a:r>
            <a:r>
              <a:rPr lang="ru-RU" sz="2200" dirty="0" smtClean="0">
                <a:solidFill>
                  <a:srgbClr val="000000"/>
                </a:solidFill>
                <a:latin typeface="Arial" pitchFamily="34" charset="0"/>
                <a:cs typeface="Arial" pitchFamily="34" charset="0"/>
              </a:rPr>
              <a:t>лишний предмет</a:t>
            </a:r>
            <a:r>
              <a:rPr lang="ru-RU" sz="2200" dirty="0" smtClean="0">
                <a:solidFill>
                  <a:srgbClr val="000000"/>
                </a:solidFill>
                <a:latin typeface="Arial" pitchFamily="34" charset="0"/>
                <a:cs typeface="Arial" pitchFamily="34" charset="0"/>
              </a:rPr>
              <a:t>, объясни </a:t>
            </a:r>
            <a:r>
              <a:rPr lang="ru-RU" sz="2200" dirty="0" smtClean="0">
                <a:solidFill>
                  <a:srgbClr val="000000"/>
                </a:solidFill>
                <a:latin typeface="Arial" pitchFamily="34" charset="0"/>
                <a:cs typeface="Arial" pitchFamily="34" charset="0"/>
              </a:rPr>
              <a:t>свой выбор, используя слова </a:t>
            </a:r>
            <a:r>
              <a:rPr lang="ru-RU" sz="2200" b="1" i="1" dirty="0" smtClean="0">
                <a:solidFill>
                  <a:srgbClr val="000000"/>
                </a:solidFill>
                <a:latin typeface="Arial" pitchFamily="34" charset="0"/>
                <a:cs typeface="Arial" pitchFamily="34" charset="0"/>
              </a:rPr>
              <a:t>«потому что»</a:t>
            </a:r>
            <a:r>
              <a:rPr lang="ru-RU" sz="2200" dirty="0" smtClean="0">
                <a:solidFill>
                  <a:srgbClr val="000000"/>
                </a:solidFill>
                <a:latin typeface="Arial" pitchFamily="34" charset="0"/>
                <a:cs typeface="Arial" pitchFamily="34" charset="0"/>
              </a:rPr>
              <a:t>)</a:t>
            </a:r>
            <a:br>
              <a:rPr lang="ru-RU" sz="2200" dirty="0" smtClean="0">
                <a:solidFill>
                  <a:srgbClr val="000000"/>
                </a:solidFill>
                <a:latin typeface="Arial" pitchFamily="34" charset="0"/>
                <a:cs typeface="Arial" pitchFamily="34" charset="0"/>
              </a:rPr>
            </a:br>
            <a:endParaRPr lang="ru-RU" sz="2200"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Муха</a:t>
            </a:r>
            <a:r>
              <a:rPr lang="ru-RU" sz="2200" dirty="0" smtClean="0">
                <a:solidFill>
                  <a:srgbClr val="000000"/>
                </a:solidFill>
                <a:latin typeface="Arial" pitchFamily="34" charset="0"/>
                <a:cs typeface="Arial" pitchFamily="34" charset="0"/>
              </a:rPr>
              <a:t>, муравей, грач, пчела.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Стрекоза, жук, гусеница, собака.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Паук, голубь, синица, сорока.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Бабочка, таракан, муха, комар.</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Тля, моль, пчела, гусеница.</a:t>
            </a:r>
            <a:endParaRPr lang="ru-RU" sz="2200" dirty="0">
              <a:solidFill>
                <a:srgbClr val="000000"/>
              </a:solidFill>
              <a:latin typeface="Arial" pitchFamily="34" charset="0"/>
              <a:cs typeface="Arial" pitchFamily="34" charset="0"/>
            </a:endParaRPr>
          </a:p>
        </p:txBody>
      </p:sp>
    </p:spTree>
  </p:cSld>
  <p:clrMapOvr>
    <a:masterClrMapping/>
  </p:clrMapOvr>
  <p:transition advTm="2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CustomShape 1"/>
          <p:cNvSpPr/>
          <p:nvPr/>
        </p:nvSpPr>
        <p:spPr>
          <a:xfrm>
            <a:off x="214282" y="285728"/>
            <a:ext cx="8715436" cy="92869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dirty="0" smtClean="0">
                <a:solidFill>
                  <a:srgbClr val="00B0F0"/>
                </a:solidFill>
                <a:latin typeface="Arial"/>
                <a:ea typeface="DejaVu Sans"/>
              </a:rPr>
              <a:t>Игра </a:t>
            </a:r>
            <a:r>
              <a:rPr lang="ru-RU" sz="4000" dirty="0" smtClean="0">
                <a:solidFill>
                  <a:srgbClr val="00B0F0"/>
                </a:solidFill>
                <a:latin typeface="Arial"/>
                <a:ea typeface="DejaVu Sans"/>
              </a:rPr>
              <a:t>«Подбери словечко"</a:t>
            </a:r>
            <a:endParaRPr>
              <a:solidFill>
                <a:srgbClr val="00B0F0"/>
              </a:solidFill>
            </a:endParaRPr>
          </a:p>
        </p:txBody>
      </p:sp>
      <p:sp>
        <p:nvSpPr>
          <p:cNvPr id="137" name="CustomShape 2"/>
          <p:cNvSpPr/>
          <p:nvPr/>
        </p:nvSpPr>
        <p:spPr>
          <a:xfrm>
            <a:off x="357158" y="1142984"/>
            <a:ext cx="8286808" cy="447085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2400" dirty="0" smtClean="0"/>
              <a:t/>
            </a:r>
            <a:br>
              <a:rPr lang="ru-RU" sz="2400" dirty="0" smtClean="0"/>
            </a:br>
            <a:r>
              <a:rPr lang="ru-RU" sz="2400" dirty="0" smtClean="0"/>
              <a:t/>
            </a:r>
            <a:br>
              <a:rPr lang="ru-RU" sz="2400" dirty="0" smtClean="0"/>
            </a:br>
            <a:r>
              <a:rPr lang="ru-RU" sz="2200" dirty="0" smtClean="0">
                <a:solidFill>
                  <a:srgbClr val="000000"/>
                </a:solidFill>
                <a:latin typeface="Arial" pitchFamily="34" charset="0"/>
                <a:cs typeface="Arial" pitchFamily="34" charset="0"/>
              </a:rPr>
              <a:t>Бабочка какая? – красивая, разноцветная, лёгкая, быстрая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Муравей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Пчела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Комар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Божья коровка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Майский жук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Кузнечик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Стрекоза –</a:t>
            </a:r>
            <a:endParaRPr sz="2200">
              <a:solidFill>
                <a:srgbClr val="000000"/>
              </a:solidFill>
              <a:latin typeface="Arial" pitchFamily="34" charset="0"/>
              <a:cs typeface="Arial" pitchFamily="34" charset="0"/>
            </a:endParaRPr>
          </a:p>
        </p:txBody>
      </p:sp>
    </p:spTree>
  </p:cSld>
  <p:clrMapOvr>
    <a:masterClrMapping/>
  </p:clrMapOvr>
  <p:transition advTm="3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685800" y="357120"/>
            <a:ext cx="7769880" cy="856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Игра </a:t>
            </a:r>
            <a:r>
              <a:rPr lang="ru-RU" sz="4000" dirty="0" smtClean="0">
                <a:solidFill>
                  <a:srgbClr val="00B0F0"/>
                </a:solidFill>
                <a:latin typeface="Arial"/>
                <a:ea typeface="DejaVu Sans"/>
              </a:rPr>
              <a:t>«Что делает?»</a:t>
            </a:r>
            <a:endParaRPr>
              <a:solidFill>
                <a:srgbClr val="00B0F0"/>
              </a:solidFill>
            </a:endParaRPr>
          </a:p>
        </p:txBody>
      </p:sp>
      <p:sp>
        <p:nvSpPr>
          <p:cNvPr id="139" name="CustomShape 2"/>
          <p:cNvSpPr/>
          <p:nvPr/>
        </p:nvSpPr>
        <p:spPr>
          <a:xfrm>
            <a:off x="361800" y="1512000"/>
            <a:ext cx="8277840" cy="410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2200" dirty="0" smtClean="0">
                <a:solidFill>
                  <a:srgbClr val="000000"/>
                </a:solidFill>
                <a:latin typeface="Arial" pitchFamily="34" charset="0"/>
                <a:cs typeface="Arial" pitchFamily="34" charset="0"/>
              </a:rPr>
              <a:t>Бабочка что делает? – летает, опыляет, прячется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Муравей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Пчела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Комар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Божья коровка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Майский жук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Кузнечик –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Стрекоза –</a:t>
            </a:r>
            <a:endParaRPr lang="ru-RU" sz="2200" dirty="0" smtClean="0">
              <a:solidFill>
                <a:srgbClr val="000000"/>
              </a:solidFill>
              <a:latin typeface="Arial" pitchFamily="34" charset="0"/>
              <a:cs typeface="Arial" pitchFamily="34" charset="0"/>
            </a:endParaRPr>
          </a:p>
        </p:txBody>
      </p:sp>
    </p:spTree>
  </p:cSld>
  <p:clrMapOvr>
    <a:masterClrMapping/>
  </p:clrMapOvr>
  <p:transition advTm="3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685800" y="357120"/>
            <a:ext cx="7769880" cy="856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Игра </a:t>
            </a:r>
            <a:r>
              <a:rPr lang="ru-RU" sz="4000" dirty="0" smtClean="0">
                <a:solidFill>
                  <a:srgbClr val="00B0F0"/>
                </a:solidFill>
                <a:latin typeface="Arial"/>
                <a:ea typeface="DejaVu Sans"/>
              </a:rPr>
              <a:t>« </a:t>
            </a:r>
            <a:r>
              <a:rPr lang="ru-RU" sz="4000" dirty="0" smtClean="0">
                <a:solidFill>
                  <a:srgbClr val="00B0F0"/>
                </a:solidFill>
                <a:latin typeface="Arial"/>
                <a:ea typeface="DejaVu Sans"/>
              </a:rPr>
              <a:t>Составь предложение»</a:t>
            </a:r>
            <a:endParaRPr>
              <a:solidFill>
                <a:srgbClr val="00B0F0"/>
              </a:solidFill>
            </a:endParaRPr>
          </a:p>
        </p:txBody>
      </p:sp>
      <p:sp>
        <p:nvSpPr>
          <p:cNvPr id="139" name="CustomShape 2"/>
          <p:cNvSpPr/>
          <p:nvPr/>
        </p:nvSpPr>
        <p:spPr>
          <a:xfrm>
            <a:off x="361800" y="1512000"/>
            <a:ext cx="8277840" cy="410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2400" dirty="0" smtClean="0"/>
              <a:t/>
            </a:r>
            <a:br>
              <a:rPr lang="ru-RU" sz="2400" dirty="0" smtClean="0"/>
            </a:br>
            <a:r>
              <a:rPr lang="ru-RU" sz="2200" dirty="0" smtClean="0">
                <a:solidFill>
                  <a:srgbClr val="000000"/>
                </a:solidFill>
                <a:latin typeface="Arial" pitchFamily="34" charset="0"/>
                <a:cs typeface="Arial" pitchFamily="34" charset="0"/>
              </a:rPr>
              <a:t>Цветок, села, на , бабочка.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По, ветка, ползает, гусеница.</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Листок, под, жук, спрятался.</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Червяк, из, выползает, земля.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Через, перепрыгнул, кузнечик, кочка. </a:t>
            </a:r>
            <a:br>
              <a:rPr lang="ru-RU" sz="2200" dirty="0" smtClean="0">
                <a:solidFill>
                  <a:srgbClr val="000000"/>
                </a:solidFill>
                <a:latin typeface="Arial" pitchFamily="34" charset="0"/>
                <a:cs typeface="Arial" pitchFamily="34" charset="0"/>
              </a:rPr>
            </a:br>
            <a:r>
              <a:rPr lang="ru-RU" sz="2200" dirty="0" smtClean="0">
                <a:solidFill>
                  <a:srgbClr val="000000"/>
                </a:solidFill>
                <a:latin typeface="Arial" pitchFamily="34" charset="0"/>
                <a:cs typeface="Arial" pitchFamily="34" charset="0"/>
              </a:rPr>
              <a:t>Паутина, муха, в, попалась.</a:t>
            </a:r>
            <a:br>
              <a:rPr lang="ru-RU" sz="2200" dirty="0" smtClean="0">
                <a:solidFill>
                  <a:srgbClr val="000000"/>
                </a:solidFill>
                <a:latin typeface="Arial" pitchFamily="34" charset="0"/>
                <a:cs typeface="Arial" pitchFamily="34" charset="0"/>
              </a:rPr>
            </a:br>
            <a:endParaRPr lang="ru-RU" sz="2200" dirty="0" smtClean="0">
              <a:solidFill>
                <a:srgbClr val="000000"/>
              </a:solidFill>
              <a:latin typeface="Arial" pitchFamily="34" charset="0"/>
              <a:cs typeface="Arial" pitchFamily="34" charset="0"/>
            </a:endParaRPr>
          </a:p>
          <a:p>
            <a:r>
              <a:rPr lang="ru-RU" sz="2400" dirty="0" smtClean="0"/>
              <a:t/>
            </a:r>
            <a:br>
              <a:rPr lang="ru-RU" sz="2400" dirty="0" smtClean="0"/>
            </a:br>
            <a:endParaRPr lang="ru-RU" sz="2400" dirty="0" smtClean="0">
              <a:solidFill>
                <a:srgbClr val="000000"/>
              </a:solidFill>
              <a:latin typeface="Arial" pitchFamily="34" charset="0"/>
              <a:cs typeface="Arial" pitchFamily="34" charset="0"/>
            </a:endParaRPr>
          </a:p>
        </p:txBody>
      </p:sp>
    </p:spTree>
  </p:cSld>
  <p:clrMapOvr>
    <a:masterClrMapping/>
  </p:clrMapOvr>
  <p:transition advTm="3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CustomShape 1"/>
          <p:cNvSpPr/>
          <p:nvPr/>
        </p:nvSpPr>
        <p:spPr>
          <a:xfrm>
            <a:off x="507960" y="214200"/>
            <a:ext cx="7769880" cy="785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a:t>
            </a:r>
            <a:r>
              <a:rPr lang="ru-RU" sz="4000" strike="noStrike" dirty="0" err="1">
                <a:solidFill>
                  <a:srgbClr val="00B0F0"/>
                </a:solidFill>
                <a:latin typeface="Arial"/>
                <a:ea typeface="DejaVu Sans"/>
              </a:rPr>
              <a:t>Физминутка</a:t>
            </a:r>
            <a:r>
              <a:rPr lang="ru-RU" sz="4000" strike="noStrike" dirty="0">
                <a:solidFill>
                  <a:srgbClr val="00B0F0"/>
                </a:solidFill>
                <a:latin typeface="Arial"/>
                <a:ea typeface="DejaVu Sans"/>
              </a:rPr>
              <a:t>»</a:t>
            </a:r>
            <a:endParaRPr>
              <a:solidFill>
                <a:srgbClr val="00B0F0"/>
              </a:solidFill>
            </a:endParaRPr>
          </a:p>
        </p:txBody>
      </p:sp>
      <p:sp>
        <p:nvSpPr>
          <p:cNvPr id="145" name="CustomShape 2"/>
          <p:cNvSpPr/>
          <p:nvPr/>
        </p:nvSpPr>
        <p:spPr>
          <a:xfrm>
            <a:off x="500040" y="1071720"/>
            <a:ext cx="8277840" cy="4542120"/>
          </a:xfrm>
          <a:prstGeom prst="rect">
            <a:avLst/>
          </a:prstGeom>
          <a:noFill/>
          <a:ln>
            <a:noFill/>
          </a:ln>
        </p:spPr>
        <p:style>
          <a:lnRef idx="0">
            <a:scrgbClr r="0" g="0" b="0"/>
          </a:lnRef>
          <a:fillRef idx="0">
            <a:scrgbClr r="0" g="0" b="0"/>
          </a:fillRef>
          <a:effectRef idx="0">
            <a:scrgbClr r="0" g="0" b="0"/>
          </a:effectRef>
          <a:fontRef idx="minor"/>
        </p:style>
      </p:sp>
      <p:sp>
        <p:nvSpPr>
          <p:cNvPr id="146" name="CustomShape 3"/>
          <p:cNvSpPr/>
          <p:nvPr/>
        </p:nvSpPr>
        <p:spPr>
          <a:xfrm>
            <a:off x="642960" y="1428840"/>
            <a:ext cx="8286480" cy="7039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2200" dirty="0" err="1" smtClean="0">
                <a:solidFill>
                  <a:srgbClr val="000000"/>
                </a:solidFill>
                <a:latin typeface="Arial" pitchFamily="34" charset="0"/>
                <a:cs typeface="Arial" pitchFamily="34" charset="0"/>
              </a:rPr>
              <a:t>Чок</a:t>
            </a:r>
            <a:r>
              <a:rPr lang="ru-RU" sz="2200" dirty="0" smtClean="0">
                <a:solidFill>
                  <a:srgbClr val="000000"/>
                </a:solidFill>
                <a:latin typeface="Arial" pitchFamily="34" charset="0"/>
                <a:cs typeface="Arial" pitchFamily="34" charset="0"/>
              </a:rPr>
              <a:t> – </a:t>
            </a:r>
            <a:r>
              <a:rPr lang="ru-RU" sz="2200" dirty="0" err="1" smtClean="0">
                <a:solidFill>
                  <a:srgbClr val="000000"/>
                </a:solidFill>
                <a:latin typeface="Arial" pitchFamily="34" charset="0"/>
                <a:cs typeface="Arial" pitchFamily="34" charset="0"/>
              </a:rPr>
              <a:t>чок</a:t>
            </a:r>
            <a:r>
              <a:rPr lang="ru-RU" sz="2200" dirty="0" smtClean="0">
                <a:solidFill>
                  <a:srgbClr val="000000"/>
                </a:solidFill>
                <a:latin typeface="Arial" pitchFamily="34" charset="0"/>
                <a:cs typeface="Arial" pitchFamily="34" charset="0"/>
              </a:rPr>
              <a:t>, каблучок!</a:t>
            </a:r>
          </a:p>
          <a:p>
            <a:pPr algn="ctr"/>
            <a:r>
              <a:rPr lang="ru-RU" i="1" dirty="0" smtClean="0">
                <a:solidFill>
                  <a:srgbClr val="000000"/>
                </a:solidFill>
                <a:latin typeface="Arial" pitchFamily="34" charset="0"/>
                <a:cs typeface="Arial" pitchFamily="34" charset="0"/>
              </a:rPr>
              <a:t>(потопать ногами)</a:t>
            </a:r>
            <a:endParaRPr lang="ru-RU"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В танце кружится сверчок.</a:t>
            </a:r>
          </a:p>
          <a:p>
            <a:pPr algn="ctr"/>
            <a:r>
              <a:rPr lang="ru-RU" i="1" dirty="0" smtClean="0">
                <a:solidFill>
                  <a:srgbClr val="000000"/>
                </a:solidFill>
                <a:latin typeface="Arial" pitchFamily="34" charset="0"/>
                <a:cs typeface="Arial" pitchFamily="34" charset="0"/>
              </a:rPr>
              <a:t>(покружиться)</a:t>
            </a:r>
            <a:endParaRPr lang="ru-RU"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А кузнечик без ошибки</a:t>
            </a:r>
          </a:p>
          <a:p>
            <a:pPr algn="ctr"/>
            <a:r>
              <a:rPr lang="ru-RU" sz="2200" dirty="0" smtClean="0">
                <a:solidFill>
                  <a:srgbClr val="000000"/>
                </a:solidFill>
                <a:latin typeface="Arial" pitchFamily="34" charset="0"/>
                <a:cs typeface="Arial" pitchFamily="34" charset="0"/>
              </a:rPr>
              <a:t>Исполняет вальс на скрипке.</a:t>
            </a:r>
          </a:p>
          <a:p>
            <a:pPr algn="ctr"/>
            <a:r>
              <a:rPr lang="ru-RU" i="1" dirty="0" smtClean="0">
                <a:solidFill>
                  <a:srgbClr val="000000"/>
                </a:solidFill>
                <a:latin typeface="Arial" pitchFamily="34" charset="0"/>
                <a:cs typeface="Arial" pitchFamily="34" charset="0"/>
              </a:rPr>
              <a:t>(движения руками, как при игре на скрипке)</a:t>
            </a:r>
            <a:endParaRPr lang="ru-RU"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Крылья бабочки мелькают –</a:t>
            </a:r>
          </a:p>
          <a:p>
            <a:pPr algn="ctr"/>
            <a:r>
              <a:rPr lang="ru-RU" i="1" dirty="0" smtClean="0">
                <a:solidFill>
                  <a:srgbClr val="000000"/>
                </a:solidFill>
                <a:latin typeface="Arial" pitchFamily="34" charset="0"/>
                <a:cs typeface="Arial" pitchFamily="34" charset="0"/>
              </a:rPr>
              <a:t>(движения руками, как крыльями)</a:t>
            </a:r>
            <a:endParaRPr lang="ru-RU"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С муравьем она порхает.</a:t>
            </a:r>
          </a:p>
          <a:p>
            <a:pPr algn="ctr"/>
            <a:r>
              <a:rPr lang="ru-RU" i="1" dirty="0" smtClean="0">
                <a:solidFill>
                  <a:srgbClr val="000000"/>
                </a:solidFill>
                <a:latin typeface="Arial" pitchFamily="34" charset="0"/>
                <a:cs typeface="Arial" pitchFamily="34" charset="0"/>
              </a:rPr>
              <a:t>(покружиться парами)</a:t>
            </a:r>
            <a:endParaRPr lang="ru-RU"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Звонко хлопают ладошки!</a:t>
            </a:r>
          </a:p>
          <a:p>
            <a:pPr algn="ctr"/>
            <a:r>
              <a:rPr lang="ru-RU" i="1" dirty="0" smtClean="0">
                <a:solidFill>
                  <a:srgbClr val="000000"/>
                </a:solidFill>
                <a:latin typeface="Arial" pitchFamily="34" charset="0"/>
                <a:cs typeface="Arial" pitchFamily="34" charset="0"/>
              </a:rPr>
              <a:t>(похлопать в ладоши)</a:t>
            </a:r>
            <a:endParaRPr lang="ru-RU" dirty="0" smtClean="0">
              <a:solidFill>
                <a:srgbClr val="000000"/>
              </a:solidFill>
              <a:latin typeface="Arial" pitchFamily="34" charset="0"/>
              <a:cs typeface="Arial" pitchFamily="34" charset="0"/>
            </a:endParaRPr>
          </a:p>
          <a:p>
            <a:pPr algn="ctr"/>
            <a:r>
              <a:rPr lang="ru-RU" sz="2200" dirty="0" smtClean="0">
                <a:solidFill>
                  <a:srgbClr val="000000"/>
                </a:solidFill>
                <a:latin typeface="Arial" pitchFamily="34" charset="0"/>
                <a:cs typeface="Arial" pitchFamily="34" charset="0"/>
              </a:rPr>
              <a:t>Всё! Устали ножки!</a:t>
            </a:r>
            <a:endParaRPr lang="ru-RU" sz="2200" dirty="0">
              <a:solidFill>
                <a:srgbClr val="000000"/>
              </a:solidFill>
              <a:latin typeface="Arial" pitchFamily="34" charset="0"/>
              <a:cs typeface="Arial" pitchFamily="34" charset="0"/>
            </a:endParaRPr>
          </a:p>
        </p:txBody>
      </p:sp>
    </p:spTree>
  </p:cSld>
  <p:clrMapOvr>
    <a:masterClrMapping/>
  </p:clrMapOvr>
  <p:transition advTm="2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CustomShape 1"/>
          <p:cNvSpPr/>
          <p:nvPr/>
        </p:nvSpPr>
        <p:spPr>
          <a:xfrm>
            <a:off x="507960" y="214290"/>
            <a:ext cx="7769880" cy="78581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a:t>
            </a:r>
            <a:r>
              <a:rPr lang="ru-RU" sz="4000" strike="noStrike" dirty="0" err="1">
                <a:solidFill>
                  <a:srgbClr val="00B0F0"/>
                </a:solidFill>
                <a:latin typeface="Arial"/>
                <a:ea typeface="DejaVu Sans"/>
              </a:rPr>
              <a:t>Физминутка</a:t>
            </a:r>
            <a:r>
              <a:rPr lang="ru-RU" sz="4000" strike="noStrike" dirty="0">
                <a:solidFill>
                  <a:srgbClr val="00B0F0"/>
                </a:solidFill>
                <a:latin typeface="Arial"/>
                <a:ea typeface="DejaVu Sans"/>
              </a:rPr>
              <a:t>»</a:t>
            </a:r>
            <a:endParaRPr>
              <a:solidFill>
                <a:srgbClr val="00B0F0"/>
              </a:solidFill>
            </a:endParaRPr>
          </a:p>
        </p:txBody>
      </p:sp>
      <p:sp>
        <p:nvSpPr>
          <p:cNvPr id="148" name="CustomShape 2"/>
          <p:cNvSpPr/>
          <p:nvPr/>
        </p:nvSpPr>
        <p:spPr>
          <a:xfrm>
            <a:off x="504000" y="1512000"/>
            <a:ext cx="8277840" cy="410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a:p>
          <a:p>
            <a:pPr algn="ctr">
              <a:lnSpc>
                <a:spcPct val="100000"/>
              </a:lnSpc>
            </a:pPr>
            <a:endParaRPr/>
          </a:p>
        </p:txBody>
      </p:sp>
      <p:sp>
        <p:nvSpPr>
          <p:cNvPr id="149" name="CustomShape 3"/>
          <p:cNvSpPr/>
          <p:nvPr/>
        </p:nvSpPr>
        <p:spPr>
          <a:xfrm>
            <a:off x="642960" y="1142984"/>
            <a:ext cx="8001006" cy="542928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ru-RU" sz="2400" dirty="0" smtClean="0">
                <a:solidFill>
                  <a:srgbClr val="000000"/>
                </a:solidFill>
                <a:latin typeface="Arial" pitchFamily="34" charset="0"/>
                <a:cs typeface="Arial" pitchFamily="34" charset="0"/>
              </a:rPr>
              <a:t>Вот на ветках посмотри,</a:t>
            </a:r>
            <a:r>
              <a:rPr lang="ru-RU" dirty="0" smtClean="0">
                <a:solidFill>
                  <a:srgbClr val="000000"/>
                </a:solidFill>
                <a:latin typeface="Arial" pitchFamily="34" charset="0"/>
                <a:cs typeface="Arial" pitchFamily="34" charset="0"/>
              </a:rPr>
              <a:t> </a:t>
            </a:r>
          </a:p>
          <a:p>
            <a:pPr algn="ctr">
              <a:lnSpc>
                <a:spcPct val="100000"/>
              </a:lnSpc>
            </a:pPr>
            <a:r>
              <a:rPr lang="ru-RU" dirty="0" smtClean="0">
                <a:solidFill>
                  <a:srgbClr val="000000"/>
                </a:solidFill>
                <a:latin typeface="Arial" pitchFamily="34" charset="0"/>
                <a:cs typeface="Arial" pitchFamily="34" charset="0"/>
              </a:rPr>
              <a:t>(Хлопать руками по бокам.)</a:t>
            </a:r>
          </a:p>
          <a:p>
            <a:pPr algn="ctr">
              <a:lnSpc>
                <a:spcPct val="100000"/>
              </a:lnSpc>
            </a:pPr>
            <a:r>
              <a:rPr lang="ru-RU" sz="2400" dirty="0" smtClean="0">
                <a:solidFill>
                  <a:srgbClr val="000000"/>
                </a:solidFill>
                <a:latin typeface="Arial" pitchFamily="34" charset="0"/>
                <a:cs typeface="Arial" pitchFamily="34" charset="0"/>
              </a:rPr>
              <a:t>В красных майках снегири.</a:t>
            </a:r>
          </a:p>
          <a:p>
            <a:pPr algn="ctr">
              <a:lnSpc>
                <a:spcPct val="100000"/>
              </a:lnSpc>
            </a:pPr>
            <a:r>
              <a:rPr lang="ru-RU" sz="2400" dirty="0" smtClean="0">
                <a:solidFill>
                  <a:srgbClr val="000000"/>
                </a:solidFill>
                <a:latin typeface="Arial" pitchFamily="34" charset="0"/>
                <a:cs typeface="Arial" pitchFamily="34" charset="0"/>
              </a:rPr>
              <a:t> </a:t>
            </a:r>
            <a:r>
              <a:rPr lang="ru-RU" dirty="0" smtClean="0">
                <a:solidFill>
                  <a:srgbClr val="000000"/>
                </a:solidFill>
                <a:latin typeface="Arial" pitchFamily="34" charset="0"/>
                <a:cs typeface="Arial" pitchFamily="34" charset="0"/>
              </a:rPr>
              <a:t>(Наклонять голову в сторону.)</a:t>
            </a:r>
          </a:p>
          <a:p>
            <a:pPr algn="ctr">
              <a:lnSpc>
                <a:spcPct val="100000"/>
              </a:lnSpc>
            </a:pPr>
            <a:r>
              <a:rPr lang="ru-RU" sz="2400" dirty="0" smtClean="0">
                <a:solidFill>
                  <a:srgbClr val="000000"/>
                </a:solidFill>
                <a:latin typeface="Arial" pitchFamily="34" charset="0"/>
                <a:cs typeface="Arial" pitchFamily="34" charset="0"/>
              </a:rPr>
              <a:t>Распушили пёрышки</a:t>
            </a:r>
            <a:r>
              <a:rPr lang="ru-RU" dirty="0" smtClean="0">
                <a:solidFill>
                  <a:srgbClr val="000000"/>
                </a:solidFill>
                <a:latin typeface="Arial" pitchFamily="34" charset="0"/>
                <a:cs typeface="Arial" pitchFamily="34" charset="0"/>
              </a:rPr>
              <a:t>,</a:t>
            </a:r>
          </a:p>
          <a:p>
            <a:pPr algn="ctr">
              <a:lnSpc>
                <a:spcPct val="100000"/>
              </a:lnSpc>
            </a:pPr>
            <a:r>
              <a:rPr lang="ru-RU" dirty="0" smtClean="0">
                <a:solidFill>
                  <a:srgbClr val="000000"/>
                </a:solidFill>
                <a:latin typeface="Arial" pitchFamily="34" charset="0"/>
                <a:cs typeface="Arial" pitchFamily="34" charset="0"/>
              </a:rPr>
              <a:t>( На первое слово каждой строчки частое потряхивание руками, на второе-хлопок по бокам)</a:t>
            </a:r>
          </a:p>
          <a:p>
            <a:pPr algn="ctr">
              <a:lnSpc>
                <a:spcPct val="100000"/>
              </a:lnSpc>
            </a:pPr>
            <a:r>
              <a:rPr lang="ru-RU" sz="2400" dirty="0" smtClean="0">
                <a:solidFill>
                  <a:srgbClr val="000000"/>
                </a:solidFill>
                <a:latin typeface="Arial" pitchFamily="34" charset="0"/>
                <a:cs typeface="Arial" pitchFamily="34" charset="0"/>
              </a:rPr>
              <a:t>Греются на солнышке..</a:t>
            </a:r>
          </a:p>
          <a:p>
            <a:pPr algn="ctr">
              <a:lnSpc>
                <a:spcPct val="100000"/>
              </a:lnSpc>
            </a:pPr>
            <a:r>
              <a:rPr lang="ru-RU" sz="2400" dirty="0" smtClean="0">
                <a:solidFill>
                  <a:srgbClr val="000000"/>
                </a:solidFill>
                <a:latin typeface="Arial" pitchFamily="34" charset="0"/>
                <a:cs typeface="Arial" pitchFamily="34" charset="0"/>
              </a:rPr>
              <a:t>Головой вертят, улететь хотят</a:t>
            </a:r>
            <a:r>
              <a:rPr lang="ru-RU" dirty="0" smtClean="0">
                <a:solidFill>
                  <a:srgbClr val="000000"/>
                </a:solidFill>
                <a:latin typeface="Arial" pitchFamily="34" charset="0"/>
                <a:cs typeface="Arial" pitchFamily="34" charset="0"/>
              </a:rPr>
              <a:t>.</a:t>
            </a:r>
          </a:p>
          <a:p>
            <a:pPr algn="ctr">
              <a:lnSpc>
                <a:spcPct val="100000"/>
              </a:lnSpc>
            </a:pPr>
            <a:r>
              <a:rPr lang="ru-RU" dirty="0" smtClean="0">
                <a:solidFill>
                  <a:srgbClr val="000000"/>
                </a:solidFill>
                <a:latin typeface="Arial" pitchFamily="34" charset="0"/>
                <a:cs typeface="Arial" pitchFamily="34" charset="0"/>
              </a:rPr>
              <a:t>( Повороты головы.)</a:t>
            </a:r>
          </a:p>
          <a:p>
            <a:pPr algn="ctr">
              <a:lnSpc>
                <a:spcPct val="100000"/>
              </a:lnSpc>
            </a:pPr>
            <a:r>
              <a:rPr lang="ru-RU" sz="2400" dirty="0" smtClean="0">
                <a:solidFill>
                  <a:srgbClr val="000000"/>
                </a:solidFill>
                <a:latin typeface="Arial" pitchFamily="34" charset="0"/>
                <a:cs typeface="Arial" pitchFamily="34" charset="0"/>
              </a:rPr>
              <a:t>Кыш! Кыш! Улетели! </a:t>
            </a:r>
          </a:p>
          <a:p>
            <a:pPr algn="ctr">
              <a:lnSpc>
                <a:spcPct val="100000"/>
              </a:lnSpc>
            </a:pPr>
            <a:r>
              <a:rPr lang="ru-RU" sz="2400" dirty="0" smtClean="0">
                <a:solidFill>
                  <a:srgbClr val="000000"/>
                </a:solidFill>
                <a:latin typeface="Arial" pitchFamily="34" charset="0"/>
                <a:cs typeface="Arial" pitchFamily="34" charset="0"/>
              </a:rPr>
              <a:t>За метелью! За метелью!</a:t>
            </a:r>
          </a:p>
          <a:p>
            <a:pPr algn="ctr">
              <a:lnSpc>
                <a:spcPct val="100000"/>
              </a:lnSpc>
            </a:pPr>
            <a:r>
              <a:rPr lang="ru-RU" dirty="0" smtClean="0">
                <a:solidFill>
                  <a:srgbClr val="000000"/>
                </a:solidFill>
                <a:latin typeface="Arial" pitchFamily="34" charset="0"/>
                <a:cs typeface="Arial" pitchFamily="34" charset="0"/>
              </a:rPr>
              <a:t> (Дети разбегаются по комнате, взмахивая руками, как крыльями.)</a:t>
            </a:r>
            <a:endParaRPr>
              <a:solidFill>
                <a:srgbClr val="000000"/>
              </a:solidFill>
              <a:latin typeface="Arial" pitchFamily="34" charset="0"/>
              <a:cs typeface="Arial" pitchFamily="34" charset="0"/>
            </a:endParaRPr>
          </a:p>
        </p:txBody>
      </p:sp>
    </p:spTree>
  </p:cSld>
  <p:clrMapOvr>
    <a:masterClrMapping/>
  </p:clrMapOvr>
  <p:transition advTm="31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CustomShape 1"/>
          <p:cNvSpPr/>
          <p:nvPr/>
        </p:nvSpPr>
        <p:spPr>
          <a:xfrm>
            <a:off x="142844" y="214290"/>
            <a:ext cx="9001156" cy="78581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dirty="0">
                <a:solidFill>
                  <a:srgbClr val="00B0F0"/>
                </a:solidFill>
              </a:rPr>
              <a:t>Игра </a:t>
            </a:r>
            <a:r>
              <a:rPr lang="ru-RU" sz="4000" dirty="0" smtClean="0">
                <a:solidFill>
                  <a:srgbClr val="00B0F0"/>
                </a:solidFill>
              </a:rPr>
              <a:t>«Почини слово»</a:t>
            </a:r>
            <a:endParaRPr>
              <a:solidFill>
                <a:srgbClr val="00B0F0"/>
              </a:solidFill>
            </a:endParaRPr>
          </a:p>
        </p:txBody>
      </p:sp>
      <p:sp>
        <p:nvSpPr>
          <p:cNvPr id="151" name="CustomShape 2"/>
          <p:cNvSpPr/>
          <p:nvPr/>
        </p:nvSpPr>
        <p:spPr>
          <a:xfrm>
            <a:off x="285720" y="1643050"/>
            <a:ext cx="8641920" cy="411659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ru-RU" sz="2200" dirty="0" smtClean="0">
                <a:solidFill>
                  <a:srgbClr val="000000"/>
                </a:solidFill>
                <a:latin typeface="Arial" pitchFamily="34" charset="0"/>
                <a:cs typeface="Arial" pitchFamily="34" charset="0"/>
              </a:rPr>
              <a:t>ХА-МУ </a:t>
            </a:r>
            <a:r>
              <a:rPr lang="ru-RU" sz="2200" dirty="0" smtClean="0">
                <a:solidFill>
                  <a:srgbClr val="000000"/>
                </a:solidFill>
                <a:latin typeface="Arial" pitchFamily="34" charset="0"/>
                <a:cs typeface="Arial" pitchFamily="34" charset="0"/>
              </a:rPr>
              <a:t>— муха</a:t>
            </a:r>
          </a:p>
          <a:p>
            <a:pPr algn="ctr"/>
            <a:r>
              <a:rPr lang="ru-RU" sz="2200" dirty="0" smtClean="0">
                <a:solidFill>
                  <a:srgbClr val="000000"/>
                </a:solidFill>
                <a:latin typeface="Arial" pitchFamily="34" charset="0"/>
                <a:cs typeface="Arial" pitchFamily="34" charset="0"/>
              </a:rPr>
              <a:t>РА-ВЕЙ-МУ — муравей</a:t>
            </a:r>
          </a:p>
          <a:p>
            <a:pPr algn="ctr"/>
            <a:r>
              <a:rPr lang="ru-RU" sz="2200" dirty="0" smtClean="0">
                <a:solidFill>
                  <a:srgbClr val="000000"/>
                </a:solidFill>
                <a:latin typeface="Arial" pitchFamily="34" charset="0"/>
                <a:cs typeface="Arial" pitchFamily="34" charset="0"/>
              </a:rPr>
              <a:t>ЛА-ПЧЕ — пчела</a:t>
            </a:r>
          </a:p>
          <a:p>
            <a:pPr algn="ctr"/>
            <a:r>
              <a:rPr lang="ru-RU" sz="2200" dirty="0" smtClean="0">
                <a:solidFill>
                  <a:srgbClr val="000000"/>
                </a:solidFill>
                <a:latin typeface="Arial" pitchFamily="34" charset="0"/>
                <a:cs typeface="Arial" pitchFamily="34" charset="0"/>
              </a:rPr>
              <a:t>МАР-КО — комар</a:t>
            </a:r>
          </a:p>
          <a:p>
            <a:pPr algn="ctr"/>
            <a:r>
              <a:rPr lang="ru-RU" sz="2200" dirty="0" smtClean="0">
                <a:solidFill>
                  <a:srgbClr val="000000"/>
                </a:solidFill>
                <a:latin typeface="Arial" pitchFamily="34" charset="0"/>
                <a:cs typeface="Arial" pitchFamily="34" charset="0"/>
              </a:rPr>
              <a:t>ЧОК-ЖУ — жучок</a:t>
            </a:r>
          </a:p>
          <a:p>
            <a:pPr algn="ctr"/>
            <a:r>
              <a:rPr lang="ru-RU" sz="2200" dirty="0" smtClean="0">
                <a:solidFill>
                  <a:srgbClr val="000000"/>
                </a:solidFill>
                <a:latin typeface="Arial" pitchFamily="34" charset="0"/>
                <a:cs typeface="Arial" pitchFamily="34" charset="0"/>
              </a:rPr>
              <a:t>ЗА-СТРЕ-КО — стрекоза</a:t>
            </a:r>
            <a:endParaRPr lang="ru-RU" sz="2200" dirty="0">
              <a:solidFill>
                <a:srgbClr val="000000"/>
              </a:solidFill>
              <a:latin typeface="Arial" pitchFamily="34" charset="0"/>
              <a:cs typeface="Arial" pitchFamily="34" charset="0"/>
            </a:endParaRPr>
          </a:p>
        </p:txBody>
      </p:sp>
    </p:spTree>
  </p:cSld>
  <p:clrMapOvr>
    <a:masterClrMapping/>
  </p:clrMapOvr>
  <p:transition advTm="20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Бабочка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6494085"/>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Бабочки </a:t>
            </a:r>
            <a:r>
              <a:rPr lang="ru-RU" sz="2000" dirty="0" smtClean="0">
                <a:solidFill>
                  <a:srgbClr val="000000"/>
                </a:solidFill>
                <a:latin typeface="Arial" pitchFamily="34" charset="0"/>
                <a:cs typeface="Arial" pitchFamily="34" charset="0"/>
              </a:rPr>
              <a:t>– это насекомые с полным превращением. Их вид очень разнообразен, а их представителей можно встретить практически в любой точке планеты.</a:t>
            </a:r>
          </a:p>
          <a:p>
            <a:r>
              <a:rPr lang="ru-RU" sz="2000" dirty="0" smtClean="0">
                <a:solidFill>
                  <a:srgbClr val="000000"/>
                </a:solidFill>
                <a:latin typeface="Arial" pitchFamily="34" charset="0"/>
                <a:cs typeface="Arial" pitchFamily="34" charset="0"/>
              </a:rPr>
              <a:t>Порхающая бабочка как частичка неба, упавшая на </a:t>
            </a:r>
            <a:r>
              <a:rPr lang="ru-RU" sz="2000" dirty="0" err="1" smtClean="0">
                <a:solidFill>
                  <a:srgbClr val="000000"/>
                </a:solidFill>
                <a:latin typeface="Arial" pitchFamily="34" charset="0"/>
                <a:cs typeface="Arial" pitchFamily="34" charset="0"/>
              </a:rPr>
              <a:t>землю.Загадки</a:t>
            </a:r>
            <a:r>
              <a:rPr lang="ru-RU" sz="2000" dirty="0" smtClean="0">
                <a:solidFill>
                  <a:srgbClr val="000000"/>
                </a:solidFill>
                <a:latin typeface="Arial" pitchFamily="34" charset="0"/>
                <a:cs typeface="Arial" pitchFamily="34" charset="0"/>
              </a:rPr>
              <a:t> про бабочку основываются на красоте, которую подарила им природа. Даже римляне говорили, что они словно цветы, сорванные ветром и парящие по небу.</a:t>
            </a:r>
          </a:p>
          <a:p>
            <a:r>
              <a:rPr lang="ru-RU" sz="2000" dirty="0" smtClean="0">
                <a:solidFill>
                  <a:srgbClr val="000000"/>
                </a:solidFill>
                <a:latin typeface="Arial" pitchFamily="34" charset="0"/>
                <a:cs typeface="Arial" pitchFamily="34" charset="0"/>
              </a:rPr>
              <a:t>Наверняка вы обращали внимание на то, что у бабочек рисунок на крылышках одинаковый – зеркальное отражение изображения. Кушают бабочки цветочный нектар, но некоторые виды могут питаться фруктами и мёдом. В общем, бабочки – сладкоежки. Не так давно были разгаданы некоторые загадки про бабочек. Например, некоторые бабочки в течение своей жизни вообще ничего не кушают. Представляете? Оказалось, что они живут за счёт запасов с тех времен, когда ещё были гусеницами.</a:t>
            </a:r>
          </a:p>
          <a:p>
            <a:r>
              <a:rPr lang="ru-RU" sz="2000" dirty="0" smtClean="0">
                <a:solidFill>
                  <a:srgbClr val="000000"/>
                </a:solidFill>
                <a:latin typeface="Arial" pitchFamily="34" charset="0"/>
                <a:cs typeface="Arial" pitchFamily="34" charset="0"/>
              </a:rPr>
              <a:t>Бабочка ассоциируется с влюбленностью, с жарким летом, а у некоторых народов является символом бессмертия. Дарить украшения и игрушки в виде бабочек – значит желать здоровья и долголетия. Только вот у славянских народов когда-то давно считалось, что бабочки – это на самом деле души ведьм, предвестники несчастий.</a:t>
            </a:r>
          </a:p>
          <a:p>
            <a:r>
              <a:rPr lang="ru-RU" dirty="0" smtClean="0"/>
              <a:t/>
            </a:r>
            <a:br>
              <a:rPr lang="ru-RU" dirty="0" smtClean="0"/>
            </a:br>
            <a:endParaRPr lang="ru-RU" dirty="0"/>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CustomShape 1"/>
          <p:cNvSpPr/>
          <p:nvPr/>
        </p:nvSpPr>
        <p:spPr>
          <a:xfrm>
            <a:off x="0" y="357166"/>
            <a:ext cx="9144000" cy="157163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r>
              <a:rPr lang="ru-RU" sz="4000" strike="noStrike" dirty="0" smtClean="0">
                <a:solidFill>
                  <a:srgbClr val="FF0000"/>
                </a:solidFill>
                <a:latin typeface="Arial"/>
                <a:ea typeface="DejaVu Sans"/>
              </a:rPr>
              <a:t> </a:t>
            </a:r>
            <a:r>
              <a:rPr lang="ru-RU" sz="4000" strike="noStrike" dirty="0" smtClean="0">
                <a:solidFill>
                  <a:srgbClr val="00B0F0"/>
                </a:solidFill>
                <a:latin typeface="Arial"/>
                <a:ea typeface="DejaVu Sans"/>
              </a:rPr>
              <a:t>Послушай, запомни и </a:t>
            </a:r>
            <a:r>
              <a:rPr lang="ru-RU" sz="4000" dirty="0" smtClean="0">
                <a:solidFill>
                  <a:srgbClr val="00B0F0"/>
                </a:solidFill>
                <a:ea typeface="DejaVu Sans"/>
              </a:rPr>
              <a:t>перескажи. </a:t>
            </a:r>
            <a:r>
              <a:rPr lang="ru-RU" sz="4000" dirty="0" smtClean="0">
                <a:solidFill>
                  <a:srgbClr val="00B0F0"/>
                </a:solidFill>
                <a:ea typeface="DejaVu Sans"/>
              </a:rPr>
              <a:t>«</a:t>
            </a:r>
            <a:r>
              <a:rPr lang="ru-RU" sz="4000" b="1" dirty="0" smtClean="0"/>
              <a:t>СТРЕКОЗА И </a:t>
            </a:r>
            <a:r>
              <a:rPr lang="ru-RU" sz="4000" b="1" dirty="0" smtClean="0"/>
              <a:t>МУРАВЬИ</a:t>
            </a:r>
            <a:r>
              <a:rPr lang="ru-RU" sz="4000" dirty="0" smtClean="0">
                <a:solidFill>
                  <a:srgbClr val="00B0F0"/>
                </a:solidFill>
                <a:ea typeface="DejaVu Sans"/>
              </a:rPr>
              <a:t>».</a:t>
            </a:r>
            <a:endParaRPr>
              <a:solidFill>
                <a:srgbClr val="00B0F0"/>
              </a:solidFill>
            </a:endParaRPr>
          </a:p>
        </p:txBody>
      </p:sp>
      <p:sp>
        <p:nvSpPr>
          <p:cNvPr id="153" name="CustomShape 2"/>
          <p:cNvSpPr/>
          <p:nvPr/>
        </p:nvSpPr>
        <p:spPr>
          <a:xfrm>
            <a:off x="214282" y="2071678"/>
            <a:ext cx="8713358" cy="368796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ru-RU" sz="2200" dirty="0" smtClean="0">
                <a:solidFill>
                  <a:srgbClr val="000000"/>
                </a:solidFill>
                <a:latin typeface="Arial" pitchFamily="34" charset="0"/>
                <a:cs typeface="Arial" pitchFamily="34" charset="0"/>
              </a:rPr>
              <a:t>Осенью </a:t>
            </a:r>
            <a:r>
              <a:rPr lang="ru-RU" sz="2200" dirty="0" smtClean="0">
                <a:solidFill>
                  <a:srgbClr val="000000"/>
                </a:solidFill>
                <a:latin typeface="Arial" pitchFamily="34" charset="0"/>
                <a:cs typeface="Arial" pitchFamily="34" charset="0"/>
              </a:rPr>
              <a:t>у муравьев подмокла пшеница, они её сушили.</a:t>
            </a:r>
          </a:p>
          <a:p>
            <a:r>
              <a:rPr lang="ru-RU" sz="2200" dirty="0" smtClean="0">
                <a:solidFill>
                  <a:srgbClr val="000000"/>
                </a:solidFill>
                <a:latin typeface="Arial" pitchFamily="34" charset="0"/>
                <a:cs typeface="Arial" pitchFamily="34" charset="0"/>
              </a:rPr>
              <a:t>Голодная стрекоза попросила у них корму. Муравьи сказали:</a:t>
            </a:r>
          </a:p>
          <a:p>
            <a:r>
              <a:rPr lang="ru-RU" sz="2200" dirty="0" smtClean="0">
                <a:solidFill>
                  <a:srgbClr val="000000"/>
                </a:solidFill>
                <a:latin typeface="Arial" pitchFamily="34" charset="0"/>
                <a:cs typeface="Arial" pitchFamily="34" charset="0"/>
              </a:rPr>
              <a:t>— Что ж ты летом не собрала корму?</a:t>
            </a:r>
          </a:p>
          <a:p>
            <a:r>
              <a:rPr lang="ru-RU" sz="2200" dirty="0" smtClean="0">
                <a:solidFill>
                  <a:srgbClr val="000000"/>
                </a:solidFill>
                <a:latin typeface="Arial" pitchFamily="34" charset="0"/>
                <a:cs typeface="Arial" pitchFamily="34" charset="0"/>
              </a:rPr>
              <a:t>Она сказала:</a:t>
            </a:r>
          </a:p>
          <a:p>
            <a:r>
              <a:rPr lang="ru-RU" sz="2200" dirty="0" smtClean="0">
                <a:solidFill>
                  <a:srgbClr val="000000"/>
                </a:solidFill>
                <a:latin typeface="Arial" pitchFamily="34" charset="0"/>
                <a:cs typeface="Arial" pitchFamily="34" charset="0"/>
              </a:rPr>
              <a:t>— Недосуг было: песни пела.</a:t>
            </a:r>
          </a:p>
          <a:p>
            <a:r>
              <a:rPr lang="ru-RU" sz="2200" dirty="0" smtClean="0">
                <a:solidFill>
                  <a:srgbClr val="000000"/>
                </a:solidFill>
                <a:latin typeface="Arial" pitchFamily="34" charset="0"/>
                <a:cs typeface="Arial" pitchFamily="34" charset="0"/>
              </a:rPr>
              <a:t>Они засмеялись и говорят:</a:t>
            </a:r>
          </a:p>
          <a:p>
            <a:r>
              <a:rPr lang="ru-RU" sz="2200" dirty="0" smtClean="0">
                <a:solidFill>
                  <a:srgbClr val="000000"/>
                </a:solidFill>
                <a:latin typeface="Arial" pitchFamily="34" charset="0"/>
                <a:cs typeface="Arial" pitchFamily="34" charset="0"/>
              </a:rPr>
              <a:t>— Если летом пела, зимой пляши.</a:t>
            </a:r>
            <a:endParaRPr lang="ru-RU" sz="2200" dirty="0">
              <a:solidFill>
                <a:srgbClr val="000000"/>
              </a:solidFill>
              <a:latin typeface="Arial" pitchFamily="34" charset="0"/>
              <a:cs typeface="Arial" pitchFamily="34" charset="0"/>
            </a:endParaRPr>
          </a:p>
        </p:txBody>
      </p:sp>
    </p:spTree>
  </p:cSld>
  <p:clrMapOvr>
    <a:masterClrMapping/>
  </p:clrMapOvr>
  <p:transition advTm="39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CustomShape 1"/>
          <p:cNvSpPr/>
          <p:nvPr/>
        </p:nvSpPr>
        <p:spPr>
          <a:xfrm>
            <a:off x="507960" y="357166"/>
            <a:ext cx="7769880" cy="7143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FF0000"/>
                </a:solidFill>
                <a:latin typeface="Arial"/>
                <a:ea typeface="DejaVu Sans"/>
              </a:rPr>
              <a:t> </a:t>
            </a:r>
            <a:r>
              <a:rPr lang="ru-RU" sz="4000" dirty="0" smtClean="0">
                <a:solidFill>
                  <a:srgbClr val="00B0F0"/>
                </a:solidFill>
              </a:rPr>
              <a:t>Вопросы для пересказа</a:t>
            </a:r>
            <a:r>
              <a:rPr lang="ru-RU" sz="4000" strike="noStrike" dirty="0" smtClean="0">
                <a:solidFill>
                  <a:srgbClr val="00B0F0"/>
                </a:solidFill>
                <a:latin typeface="Arial"/>
                <a:ea typeface="DejaVu Sans"/>
              </a:rPr>
              <a:t>.</a:t>
            </a:r>
            <a:endParaRPr>
              <a:solidFill>
                <a:srgbClr val="00B0F0"/>
              </a:solidFill>
            </a:endParaRPr>
          </a:p>
        </p:txBody>
      </p:sp>
      <p:sp>
        <p:nvSpPr>
          <p:cNvPr id="153" name="CustomShape 2"/>
          <p:cNvSpPr/>
          <p:nvPr/>
        </p:nvSpPr>
        <p:spPr>
          <a:xfrm>
            <a:off x="649800" y="1285860"/>
            <a:ext cx="8277840" cy="44737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ru-RU" sz="2400" dirty="0" smtClean="0"/>
          </a:p>
          <a:p>
            <a:pPr algn="ctr"/>
            <a:r>
              <a:rPr lang="ru-RU" sz="2200" dirty="0" smtClean="0">
                <a:solidFill>
                  <a:srgbClr val="000000"/>
                </a:solidFill>
                <a:latin typeface="Arial" pitchFamily="34" charset="0"/>
                <a:cs typeface="Arial" pitchFamily="34" charset="0"/>
              </a:rPr>
              <a:t>Что </a:t>
            </a:r>
            <a:r>
              <a:rPr lang="ru-RU" sz="2200" dirty="0" smtClean="0">
                <a:solidFill>
                  <a:srgbClr val="000000"/>
                </a:solidFill>
                <a:latin typeface="Arial" pitchFamily="34" charset="0"/>
                <a:cs typeface="Arial" pitchFamily="34" charset="0"/>
              </a:rPr>
              <a:t>случилось у муравьев осенью?</a:t>
            </a:r>
          </a:p>
          <a:p>
            <a:pPr algn="ctr"/>
            <a:r>
              <a:rPr lang="ru-RU" sz="2200" dirty="0" smtClean="0">
                <a:solidFill>
                  <a:srgbClr val="000000"/>
                </a:solidFill>
                <a:latin typeface="Arial" pitchFamily="34" charset="0"/>
                <a:cs typeface="Arial" pitchFamily="34" charset="0"/>
              </a:rPr>
              <a:t>Чего просила стрекоза у муравьев?</a:t>
            </a:r>
          </a:p>
          <a:p>
            <a:pPr algn="ctr"/>
            <a:r>
              <a:rPr lang="ru-RU" sz="2200" dirty="0" smtClean="0">
                <a:solidFill>
                  <a:srgbClr val="000000"/>
                </a:solidFill>
                <a:latin typeface="Arial" pitchFamily="34" charset="0"/>
                <a:cs typeface="Arial" pitchFamily="34" charset="0"/>
              </a:rPr>
              <a:t>Почему стрекоза не запасла корм летом?</a:t>
            </a:r>
          </a:p>
          <a:p>
            <a:pPr algn="ctr"/>
            <a:r>
              <a:rPr lang="ru-RU" sz="2200" dirty="0" smtClean="0">
                <a:solidFill>
                  <a:srgbClr val="000000"/>
                </a:solidFill>
                <a:latin typeface="Arial" pitchFamily="34" charset="0"/>
                <a:cs typeface="Arial" pitchFamily="34" charset="0"/>
              </a:rPr>
              <a:t>Что ответили муравьи на просьбу стрекозы?</a:t>
            </a:r>
          </a:p>
          <a:p>
            <a:pPr algn="ctr"/>
            <a:r>
              <a:rPr lang="ru-RU" sz="2400" dirty="0" smtClean="0"/>
              <a:t/>
            </a:r>
            <a:br>
              <a:rPr lang="ru-RU" sz="2400" dirty="0" smtClean="0"/>
            </a:br>
            <a:endParaRPr lang="ru-RU" sz="2400" dirty="0" smtClean="0">
              <a:solidFill>
                <a:srgbClr val="000000"/>
              </a:solidFill>
              <a:ea typeface="Tahoma"/>
            </a:endParaRPr>
          </a:p>
        </p:txBody>
      </p:sp>
    </p:spTree>
  </p:cSld>
  <p:clrMapOvr>
    <a:masterClrMapping/>
  </p:clrMapOvr>
  <p:transition advTm="39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507960" y="576000"/>
            <a:ext cx="7769880" cy="717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ru-RU" sz="4000" strike="noStrike" dirty="0">
                <a:solidFill>
                  <a:srgbClr val="00B0F0"/>
                </a:solidFill>
                <a:latin typeface="Arial"/>
                <a:ea typeface="DejaVu Sans"/>
              </a:rPr>
              <a:t>Спасибо за внимания!</a:t>
            </a:r>
            <a:endParaRPr>
              <a:solidFill>
                <a:srgbClr val="00B0F0"/>
              </a:solidFill>
            </a:endParaRPr>
          </a:p>
        </p:txBody>
      </p:sp>
      <p:sp>
        <p:nvSpPr>
          <p:cNvPr id="159" name="CustomShape 2"/>
          <p:cNvSpPr/>
          <p:nvPr/>
        </p:nvSpPr>
        <p:spPr>
          <a:xfrm>
            <a:off x="504000" y="1512000"/>
            <a:ext cx="8277840" cy="4101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2800" strike="noStrike" dirty="0">
                <a:solidFill>
                  <a:srgbClr val="000000"/>
                </a:solidFill>
                <a:latin typeface="Arial"/>
                <a:ea typeface="DejaVu Sans"/>
              </a:rPr>
              <a:t>Наше занятия подошло к концу</a:t>
            </a:r>
            <a:r>
              <a:rPr lang="ru-RU" sz="2800" strike="noStrike" dirty="0" smtClean="0">
                <a:solidFill>
                  <a:srgbClr val="000000"/>
                </a:solidFill>
                <a:latin typeface="Arial"/>
                <a:ea typeface="DejaVu Sans"/>
              </a:rPr>
              <a:t>.</a:t>
            </a:r>
          </a:p>
          <a:p>
            <a:pPr algn="ctr">
              <a:lnSpc>
                <a:spcPct val="100000"/>
              </a:lnSpc>
            </a:pPr>
            <a:r>
              <a:rPr lang="ru-RU" sz="2800" dirty="0" smtClean="0">
                <a:solidFill>
                  <a:srgbClr val="000000"/>
                </a:solidFill>
                <a:latin typeface="Arial"/>
              </a:rPr>
              <a:t>Про что мы сегодня с вами говорили?</a:t>
            </a:r>
          </a:p>
          <a:p>
            <a:pPr algn="ctr">
              <a:lnSpc>
                <a:spcPct val="100000"/>
              </a:lnSpc>
            </a:pPr>
            <a:r>
              <a:rPr lang="ru-RU" sz="2800" dirty="0" smtClean="0">
                <a:solidFill>
                  <a:srgbClr val="000000"/>
                </a:solidFill>
              </a:rPr>
              <a:t>Чьи ответы понравились больше всего? Почему?</a:t>
            </a:r>
          </a:p>
          <a:p>
            <a:pPr algn="ctr">
              <a:lnSpc>
                <a:spcPct val="100000"/>
              </a:lnSpc>
            </a:pPr>
            <a:endParaRPr lang="ru-RU" sz="2800" dirty="0" smtClean="0"/>
          </a:p>
          <a:p>
            <a:pPr algn="ctr">
              <a:lnSpc>
                <a:spcPct val="100000"/>
              </a:lnSpc>
            </a:pPr>
            <a:endParaRPr sz="2800"/>
          </a:p>
        </p:txBody>
      </p:sp>
    </p:spTree>
  </p:cSld>
  <p:clrMapOvr>
    <a:masterClrMapping/>
  </p:clrMapOvr>
  <p:transition advTm="5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Муравьи</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940088"/>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Муравьи </a:t>
            </a:r>
            <a:r>
              <a:rPr lang="ru-RU" sz="2000" dirty="0" smtClean="0">
                <a:solidFill>
                  <a:srgbClr val="000000"/>
                </a:solidFill>
                <a:latin typeface="Arial" pitchFamily="34" charset="0"/>
                <a:cs typeface="Arial" pitchFamily="34" charset="0"/>
              </a:rPr>
              <a:t>– насекомые с долгой историей и фантастически высокой самоорганизацией. Эти маленькие жители встречаются во всех уголках Земли и известны всем без исключения детям и взрослым.</a:t>
            </a:r>
          </a:p>
          <a:p>
            <a:r>
              <a:rPr lang="ru-RU" sz="2000" dirty="0" smtClean="0">
                <a:solidFill>
                  <a:srgbClr val="000000"/>
                </a:solidFill>
                <a:latin typeface="Arial" pitchFamily="34" charset="0"/>
                <a:cs typeface="Arial" pitchFamily="34" charset="0"/>
              </a:rPr>
              <a:t>Существует три группы муравьев: самки, самцы и рабочие, причем распределение обязанностей, отношения между собой у них очень развиты. Эти маленькие насекомые живут своей семьей как единым целым, способны совместно решать сложные задачи и передавать информацию друг другу.</a:t>
            </a:r>
          </a:p>
          <a:p>
            <a:r>
              <a:rPr lang="ru-RU" sz="2000" dirty="0" smtClean="0">
                <a:solidFill>
                  <a:srgbClr val="000000"/>
                </a:solidFill>
                <a:latin typeface="Arial" pitchFamily="34" charset="0"/>
                <a:cs typeface="Arial" pitchFamily="34" charset="0"/>
              </a:rPr>
              <a:t>Загадки про муравья уже давно волнуют ученых, ведь их самоорганизация похожа на организацию общества людей. Интересно, что в течение всего одного года муравейник полностью сменяется новыми особями, а вот их королева может жить и двадцать лет.</a:t>
            </a:r>
          </a:p>
          <a:p>
            <a:r>
              <a:rPr lang="ru-RU" sz="2000" dirty="0" smtClean="0">
                <a:solidFill>
                  <a:srgbClr val="000000"/>
                </a:solidFill>
                <a:latin typeface="Arial" pitchFamily="34" charset="0"/>
                <a:cs typeface="Arial" pitchFamily="34" charset="0"/>
              </a:rPr>
              <a:t>Муравей – символ трудолюбия, взаимопомощи, про него написано много басен и сказок. Много раз эти насекомые упоминаются в верованиях индейцев как добытчики золота, а в Библии говорится, что нет у муравья начальника, но он всё равно непрерывно работает и что ленивцам есть чему у него поучиться.</a:t>
            </a:r>
          </a:p>
          <a:p>
            <a:r>
              <a:rPr lang="ru-RU" sz="2000" dirty="0" smtClean="0">
                <a:solidFill>
                  <a:srgbClr val="000000"/>
                </a:solidFill>
                <a:latin typeface="Arial" pitchFamily="34" charset="0"/>
                <a:cs typeface="Arial" pitchFamily="34" charset="0"/>
              </a:rPr>
              <a:t/>
            </a:r>
            <a:br>
              <a:rPr lang="ru-RU" sz="2000" dirty="0" smtClean="0">
                <a:solidFill>
                  <a:srgbClr val="000000"/>
                </a:solidFill>
                <a:latin typeface="Arial" pitchFamily="34" charset="0"/>
                <a:cs typeface="Arial" pitchFamily="34" charset="0"/>
              </a:rPr>
            </a:br>
            <a:endParaRPr lang="ru-RU" sz="2000" dirty="0">
              <a:solidFill>
                <a:srgbClr val="000000"/>
              </a:solidFill>
              <a:latin typeface="Arial" pitchFamily="34" charset="0"/>
              <a:cs typeface="Arial" pitchFamily="34" charset="0"/>
            </a:endParaRPr>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Божья коровка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878532"/>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Божья коровка</a:t>
            </a:r>
            <a:r>
              <a:rPr lang="ru-RU" sz="2000" dirty="0" smtClean="0">
                <a:solidFill>
                  <a:srgbClr val="000000"/>
                </a:solidFill>
                <a:latin typeface="Arial" pitchFamily="34" charset="0"/>
                <a:cs typeface="Arial" pitchFamily="34" charset="0"/>
              </a:rPr>
              <a:t> – это на самом деле жук, просто вот с такой особенной раскраской в крапинку. Самые известные божьи коровки – те, у которых 7 черных точек на спинке.</a:t>
            </a:r>
          </a:p>
          <a:p>
            <a:r>
              <a:rPr lang="ru-RU" sz="2000" dirty="0" smtClean="0">
                <a:solidFill>
                  <a:srgbClr val="000000"/>
                </a:solidFill>
                <a:latin typeface="Arial" pitchFamily="34" charset="0"/>
                <a:cs typeface="Arial" pitchFamily="34" charset="0"/>
              </a:rPr>
              <a:t>Загадки про божью коровку начинаются с первого знакомства с ней и со стишка: “Божья коровка лети на небо, там твои детки кушают конфетки”. Иногда ещё добавляют: “Всем по одной, а тебе ни одной”. Если в это время держать коровку и подуть на неё – она должна улететь, что будет означать, что она поверила в песенку.</a:t>
            </a:r>
          </a:p>
          <a:p>
            <a:r>
              <a:rPr lang="ru-RU" sz="2000" dirty="0" smtClean="0">
                <a:solidFill>
                  <a:srgbClr val="000000"/>
                </a:solidFill>
                <a:latin typeface="Arial" pitchFamily="34" charset="0"/>
                <a:cs typeface="Arial" pitchFamily="34" charset="0"/>
              </a:rPr>
              <a:t>Само имя этого жука говорит о том, что наши предки считали его таинственным персонажем, даже божественным. Божья коровка борется с тлей и клещами и это очень важно. К тому же у многих народов есть поверье, что её нельзя ни в коем случае убивать, потому что это насекомое от бога.</a:t>
            </a:r>
          </a:p>
          <a:p>
            <a:r>
              <a:rPr lang="ru-RU" sz="2000" dirty="0" smtClean="0">
                <a:solidFill>
                  <a:srgbClr val="000000"/>
                </a:solidFill>
                <a:latin typeface="Arial" pitchFamily="34" charset="0"/>
                <a:cs typeface="Arial" pitchFamily="34" charset="0"/>
              </a:rPr>
              <a:t>Дети часто спрашивают, от чего зависит количество черных пятнышек на красной спинке? Нет, не от возраста, как часто отвечают родители. Количество зависит от того, какого вида коровка. А видов этих не менее четырех тысяч</a:t>
            </a:r>
          </a:p>
          <a:p>
            <a:r>
              <a:rPr lang="ru-RU" dirty="0" smtClean="0"/>
              <a:t/>
            </a:r>
            <a:br>
              <a:rPr lang="ru-RU" dirty="0" smtClean="0"/>
            </a:br>
            <a:endParaRPr lang="ru-RU" dirty="0"/>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Пчела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6155531"/>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Пчела</a:t>
            </a:r>
            <a:r>
              <a:rPr lang="ru-RU" sz="2000" dirty="0" smtClean="0">
                <a:solidFill>
                  <a:srgbClr val="000000"/>
                </a:solidFill>
                <a:latin typeface="Arial" pitchFamily="34" charset="0"/>
                <a:cs typeface="Arial" pitchFamily="34" charset="0"/>
              </a:rPr>
              <a:t> – летающее насекомое, близкая родственница осы и муравья. Кушают пчелки цветочную пыльцу и нектар. Нам они также известны по сладкому меду.</a:t>
            </a:r>
          </a:p>
          <a:p>
            <a:r>
              <a:rPr lang="ru-RU" sz="2000" dirty="0" smtClean="0">
                <a:solidFill>
                  <a:srgbClr val="000000"/>
                </a:solidFill>
                <a:latin typeface="Arial" pitchFamily="34" charset="0"/>
                <a:cs typeface="Arial" pitchFamily="34" charset="0"/>
              </a:rPr>
              <a:t>Говоря в общем, пчелы – это те же осы и происходят, скорее всего, от них. Живут эти насекомые семьями, ищут еду и воду вместе, вместе защищают свой дом от врагов в случае необходимости, воспитывают подрастающие поколение, но есть и пчелки-одиночки. Загадки про пчелу основаны на её раскраске, на том, как </a:t>
            </a:r>
            <a:r>
              <a:rPr lang="ru-RU" sz="2000" dirty="0" err="1" smtClean="0">
                <a:solidFill>
                  <a:srgbClr val="000000"/>
                </a:solidFill>
                <a:latin typeface="Arial" pitchFamily="34" charset="0"/>
                <a:cs typeface="Arial" pitchFamily="34" charset="0"/>
              </a:rPr>
              <a:t>болезненен</a:t>
            </a:r>
            <a:r>
              <a:rPr lang="ru-RU" sz="2000" dirty="0" smtClean="0">
                <a:solidFill>
                  <a:srgbClr val="000000"/>
                </a:solidFill>
                <a:latin typeface="Arial" pitchFamily="34" charset="0"/>
                <a:cs typeface="Arial" pitchFamily="34" charset="0"/>
              </a:rPr>
              <a:t> её укус ну и конечно на том, что именно эта труженица приносит нам мёд.</a:t>
            </a:r>
          </a:p>
          <a:p>
            <a:r>
              <a:rPr lang="ru-RU" sz="2000" dirty="0" smtClean="0">
                <a:solidFill>
                  <a:srgbClr val="000000"/>
                </a:solidFill>
                <a:latin typeface="Arial" pitchFamily="34" charset="0"/>
                <a:cs typeface="Arial" pitchFamily="34" charset="0"/>
              </a:rPr>
              <a:t>С самых древних времен пчелок уважали и почитали их труд. С ними связаны легенды и мифы у многих народов. К примеру, древние египтяне считали, что когда человек умирает, его душа превращается в пчелу. Богиня Артемида, которая была покровительницей всех животных, часто изображалась в виде пчелы. Пчела, как и муравей, является символом трудолюбия и часто она символизирует покорность и усердие. Говорят же про работящего человека “трудится как пчелка”, а это значит, что работает помногу и с отдачей.</a:t>
            </a:r>
          </a:p>
          <a:p>
            <a:r>
              <a:rPr lang="ru-RU" sz="2000" dirty="0" smtClean="0"/>
              <a:t/>
            </a:r>
            <a:br>
              <a:rPr lang="ru-RU" sz="2000" dirty="0" smtClean="0"/>
            </a:br>
            <a:r>
              <a:rPr lang="ru-RU" dirty="0" smtClean="0"/>
              <a:t/>
            </a:r>
            <a:br>
              <a:rPr lang="ru-RU" dirty="0" smtClean="0"/>
            </a:br>
            <a:endParaRPr lang="ru-RU" dirty="0"/>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Муха</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262979"/>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Муха </a:t>
            </a:r>
            <a:r>
              <a:rPr lang="ru-RU" sz="2000" dirty="0" smtClean="0">
                <a:solidFill>
                  <a:srgbClr val="000000"/>
                </a:solidFill>
                <a:latin typeface="Arial" pitchFamily="34" charset="0"/>
                <a:cs typeface="Arial" pitchFamily="34" charset="0"/>
              </a:rPr>
              <a:t>– наверное, самое нелюбимое насекомое среди людей. Они постоянно где-то рядом с нами, кажется, что очень привязаны к людям.</a:t>
            </a:r>
          </a:p>
          <a:p>
            <a:r>
              <a:rPr lang="ru-RU" sz="2000" dirty="0" smtClean="0">
                <a:solidFill>
                  <a:srgbClr val="000000"/>
                </a:solidFill>
                <a:latin typeface="Arial" pitchFamily="34" charset="0"/>
                <a:cs typeface="Arial" pitchFamily="34" charset="0"/>
              </a:rPr>
              <a:t>С самого детства нам говорят о том, что мухи разносят всякую заразу и лучше с ними не связываться. Да и несносное жужжание и неприятное прикосновение могут вывести из себя любого. К сожалению, наши дома – это прекрасное жилище для мух и загадки про мух, про то, как избавиться от них не оставляют в покое ученых и в наши дни. Мух очень много и в основном это заслуга их плодовитости. Буквально за месяц одна муха может создать пятьсот себе подобных. Похоже, как бы мы с ними не боролись, они не оставят нас в покое.</a:t>
            </a:r>
          </a:p>
          <a:p>
            <a:r>
              <a:rPr lang="ru-RU" sz="2000" dirty="0" smtClean="0">
                <a:solidFill>
                  <a:srgbClr val="000000"/>
                </a:solidFill>
                <a:latin typeface="Arial" pitchFamily="34" charset="0"/>
                <a:cs typeface="Arial" pitchFamily="34" charset="0"/>
              </a:rPr>
              <a:t>Есть такие загадки про мух, которые интересуют инженеров по всему миру. Интересно, как летает муха. Взлетает мгновенно с любого места, скорость движения потрясающая, ну а про маневренность, и говорить нечего. Триста взмахов крыльев в минуту – это вам не шутка. О таком наши летательные аппараты пока могут только мечтать.</a:t>
            </a:r>
          </a:p>
          <a:p>
            <a:r>
              <a:rPr lang="ru-RU" sz="2000" dirty="0" smtClean="0"/>
              <a:t/>
            </a:r>
            <a:br>
              <a:rPr lang="ru-RU" sz="2000" dirty="0" smtClean="0"/>
            </a:br>
            <a:endParaRPr lang="ru-RU" dirty="0"/>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Комар</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262979"/>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Комар –</a:t>
            </a:r>
            <a:r>
              <a:rPr lang="ru-RU" sz="2000" dirty="0" smtClean="0">
                <a:solidFill>
                  <a:srgbClr val="000000"/>
                </a:solidFill>
                <a:latin typeface="Arial" pitchFamily="34" charset="0"/>
                <a:cs typeface="Arial" pitchFamily="34" charset="0"/>
              </a:rPr>
              <a:t> насекомое, способное обнаружить присутствие человека с расстояния более чем двенадцать метров. Люди для этих насекомых – основная добыча.</a:t>
            </a:r>
          </a:p>
          <a:p>
            <a:r>
              <a:rPr lang="ru-RU" sz="2000" dirty="0" smtClean="0">
                <a:solidFill>
                  <a:srgbClr val="000000"/>
                </a:solidFill>
                <a:latin typeface="Arial" pitchFamily="34" charset="0"/>
                <a:cs typeface="Arial" pitchFamily="34" charset="0"/>
              </a:rPr>
              <a:t>С комарами ведется постоянная борьба, ведь они не только доставляют неприятные ощущения после укуса, но и могут переносить опаснейшие болезни. При походе в лес или выезде на пикник настоятельно рекомендуется пользоваться средствами защиты от насекомых и одеваться в закрытую одежду. Ведь нигде от них не скроешься. Комаров нет разве что только в Антарктиде.</a:t>
            </a:r>
          </a:p>
          <a:p>
            <a:r>
              <a:rPr lang="ru-RU" sz="2000" dirty="0" smtClean="0">
                <a:solidFill>
                  <a:srgbClr val="000000"/>
                </a:solidFill>
                <a:latin typeface="Arial" pitchFamily="34" charset="0"/>
                <a:cs typeface="Arial" pitchFamily="34" charset="0"/>
              </a:rPr>
              <a:t>Загадки про комара для детей основываются на их тоненьком писке, чаще всего маленьком размере и вредном характере. Ведь если уже к вам пристанет комар, пока не укусит – не успокоится. Не стоит также и бояться комаров, наиболее опасные из них водятся в далеких тропиках, а наши немного спокойнее и безобиднее</a:t>
            </a:r>
          </a:p>
          <a:p>
            <a:r>
              <a:rPr lang="ru-RU" sz="2000" dirty="0" smtClean="0"/>
              <a:t/>
            </a:r>
            <a:br>
              <a:rPr lang="ru-RU" sz="2000" dirty="0" smtClean="0"/>
            </a:br>
            <a:r>
              <a:rPr lang="ru-RU" sz="2000" dirty="0" smtClean="0"/>
              <a:t/>
            </a:r>
            <a:br>
              <a:rPr lang="ru-RU" sz="2000" dirty="0" smtClean="0"/>
            </a:br>
            <a:endParaRPr lang="ru-RU" dirty="0"/>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CustomShape 1"/>
          <p:cNvSpPr/>
          <p:nvPr/>
        </p:nvSpPr>
        <p:spPr>
          <a:xfrm>
            <a:off x="685800" y="571320"/>
            <a:ext cx="7769880" cy="7145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endParaRPr/>
          </a:p>
          <a:p>
            <a:pPr algn="ctr">
              <a:lnSpc>
                <a:spcPct val="100000"/>
              </a:lnSpc>
            </a:pPr>
            <a:r>
              <a:rPr lang="ru-RU" sz="4000" b="1" dirty="0" smtClean="0">
                <a:solidFill>
                  <a:srgbClr val="0070C0"/>
                </a:solidFill>
                <a:ea typeface="DejaVu Sans"/>
              </a:rPr>
              <a:t>Паук</a:t>
            </a:r>
            <a:endParaRPr lang="ru-RU" sz="4000" b="1" dirty="0" smtClean="0">
              <a:solidFill>
                <a:srgbClr val="0070C0"/>
              </a:solidFill>
              <a:ea typeface="DejaVu Sans"/>
            </a:endParaRPr>
          </a:p>
          <a:p>
            <a:pPr algn="ctr">
              <a:lnSpc>
                <a:spcPct val="100000"/>
              </a:lnSpc>
            </a:pPr>
            <a:endParaRPr/>
          </a:p>
          <a:p>
            <a:pPr algn="ctr">
              <a:lnSpc>
                <a:spcPct val="100000"/>
              </a:lnSpc>
            </a:pPr>
            <a:endParaRPr/>
          </a:p>
        </p:txBody>
      </p:sp>
      <p:sp>
        <p:nvSpPr>
          <p:cNvPr id="97" name="CustomShape 2"/>
          <p:cNvSpPr/>
          <p:nvPr/>
        </p:nvSpPr>
        <p:spPr>
          <a:xfrm>
            <a:off x="1640880" y="0"/>
            <a:ext cx="6814800" cy="1339200"/>
          </a:xfrm>
          <a:prstGeom prst="rect">
            <a:avLst/>
          </a:prstGeom>
          <a:noFill/>
          <a:ln>
            <a:noFill/>
          </a:ln>
        </p:spPr>
        <p:style>
          <a:lnRef idx="0">
            <a:scrgbClr r="0" g="0" b="0"/>
          </a:lnRef>
          <a:fillRef idx="0">
            <a:scrgbClr r="0" g="0" b="0"/>
          </a:fillRef>
          <a:effectRef idx="0">
            <a:scrgbClr r="0" g="0" b="0"/>
          </a:effectRef>
          <a:fontRef idx="minor"/>
        </p:style>
      </p:sp>
      <p:sp>
        <p:nvSpPr>
          <p:cNvPr id="20482" name="AutoShape 2" descr="http://lass.veryphoto.ru/img-q5y5x5n4g4041416t4b4n4p5s5f5s2p4u4/wp-content/uploads/2012/11/3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 name="AutoShape 2"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0484" name="AutoShape 4" descr="http://foto.fastimagess.ru/img-q5y5x5n4g4041456w4t4q20616n5e4g4v2w5q4/pics/2012/11/02/8963.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8" name="Прямоугольник 7"/>
          <p:cNvSpPr/>
          <p:nvPr/>
        </p:nvSpPr>
        <p:spPr>
          <a:xfrm>
            <a:off x="0" y="714356"/>
            <a:ext cx="9144000" cy="5909310"/>
          </a:xfrm>
          <a:prstGeom prst="rect">
            <a:avLst/>
          </a:prstGeom>
        </p:spPr>
        <p:txBody>
          <a:bodyPr wrap="square">
            <a:spAutoFit/>
          </a:bodyPr>
          <a:lstStyle/>
          <a:p>
            <a:r>
              <a:rPr lang="ru-RU" sz="2000" b="1" dirty="0" smtClean="0">
                <a:solidFill>
                  <a:srgbClr val="000000"/>
                </a:solidFill>
                <a:latin typeface="Arial" pitchFamily="34" charset="0"/>
                <a:cs typeface="Arial" pitchFamily="34" charset="0"/>
              </a:rPr>
              <a:t>Паук</a:t>
            </a:r>
            <a:r>
              <a:rPr lang="ru-RU" sz="2000" dirty="0" smtClean="0">
                <a:solidFill>
                  <a:srgbClr val="000000"/>
                </a:solidFill>
                <a:latin typeface="Arial" pitchFamily="34" charset="0"/>
                <a:cs typeface="Arial" pitchFamily="34" charset="0"/>
              </a:rPr>
              <a:t> – это одно из самых страшных творений природы, к которым испытывают страх как дети, так и взрослые. Однако на самом деле они не такие уж и страшные.</a:t>
            </a:r>
          </a:p>
          <a:p>
            <a:r>
              <a:rPr lang="ru-RU" sz="2000" dirty="0" smtClean="0">
                <a:solidFill>
                  <a:srgbClr val="000000"/>
                </a:solidFill>
                <a:latin typeface="Arial" pitchFamily="34" charset="0"/>
                <a:cs typeface="Arial" pitchFamily="34" charset="0"/>
              </a:rPr>
              <a:t>Пауки очень широко распространены по всему свету, их тысячи видов. Кушают они насекомых или даже небольших животных, причем особенным образом: паук убивает жертву своим ядом, а затем выливает на неё свой пищеварительный сок, позже выпивая. Звучит ужасно, но на самом деле такая система потребления пищи очень удобна.</a:t>
            </a:r>
          </a:p>
          <a:p>
            <a:r>
              <a:rPr lang="ru-RU" sz="2000" dirty="0" smtClean="0">
                <a:solidFill>
                  <a:srgbClr val="000000"/>
                </a:solidFill>
                <a:latin typeface="Arial" pitchFamily="34" charset="0"/>
                <a:cs typeface="Arial" pitchFamily="34" charset="0"/>
              </a:rPr>
              <a:t>Загадки про паука основаны на его умении ткать паутину. Этот материал фантастически упругий и состоит из множества деталей, которые обнаружить невооруженным глазом сложно. Однажды ученые нашли очень древнюю паутину и представьте ей уже более ста миллионов лет. Можете себе представить, насколько она прочная и долговечная?</a:t>
            </a:r>
          </a:p>
          <a:p>
            <a:r>
              <a:rPr lang="ru-RU" sz="2000" dirty="0" smtClean="0">
                <a:solidFill>
                  <a:srgbClr val="000000"/>
                </a:solidFill>
                <a:latin typeface="Arial" pitchFamily="34" charset="0"/>
                <a:cs typeface="Arial" pitchFamily="34" charset="0"/>
              </a:rPr>
              <a:t>Дети часто боятся, что паук их может укусить, но это совсем не так. Пауки не нападают на людей, они могут только пытаться защищаться, многие не в состоянии даже укусить, а те несколько видов, которые могут, делают это не больнее чем комарик.</a:t>
            </a:r>
          </a:p>
          <a:p>
            <a:r>
              <a:rPr lang="ru-RU" sz="2000" dirty="0" smtClean="0"/>
              <a:t/>
            </a:r>
            <a:br>
              <a:rPr lang="ru-RU" sz="2000" dirty="0" smtClean="0"/>
            </a:br>
            <a:endParaRPr lang="ru-RU" dirty="0"/>
          </a:p>
        </p:txBody>
      </p:sp>
    </p:spTree>
  </p:cSld>
  <p:clrMapOvr>
    <a:masterClrMapping/>
  </p:clrMapOvr>
  <p:transition advTm="12000">
    <p:wipe dir="u"/>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8">
      <a:dk1>
        <a:srgbClr val="00B050"/>
      </a:dk1>
      <a:lt1>
        <a:srgbClr val="00B0F0"/>
      </a:lt1>
      <a:dk2>
        <a:srgbClr val="FFFF00"/>
      </a:dk2>
      <a:lt2>
        <a:srgbClr val="00B050"/>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451</TotalTime>
  <Words>964</Words>
  <PresentationFormat>Экран (4:3)</PresentationFormat>
  <Paragraphs>294</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Бумажная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Анастасия</cp:lastModifiedBy>
  <cp:revision>52</cp:revision>
  <dcterms:modified xsi:type="dcterms:W3CDTF">2018-04-09T14:44:44Z</dcterms:modified>
</cp:coreProperties>
</file>