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70" r:id="rId5"/>
    <p:sldId id="259" r:id="rId6"/>
    <p:sldId id="260" r:id="rId7"/>
    <p:sldId id="261" r:id="rId8"/>
    <p:sldId id="262" r:id="rId9"/>
    <p:sldId id="263" r:id="rId10"/>
    <p:sldId id="268" r:id="rId11"/>
    <p:sldId id="266" r:id="rId12"/>
    <p:sldId id="267" r:id="rId13"/>
    <p:sldId id="269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документация 2014-2015\программы работы\программа работы с дошкольниками\картинки\school0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6955" y="285728"/>
            <a:ext cx="2867045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3" name="Picture 1" descr="F:\документация 2014-2015\программы работы\программа работы с дошкольниками\картинки\school06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7"/>
            <a:ext cx="2714644" cy="3108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Shkola11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285728"/>
            <a:ext cx="3571900" cy="3092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0" y="3714752"/>
            <a:ext cx="9144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Психологическая подготовка 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дошкольного возраста к</a:t>
            </a:r>
            <a:r>
              <a:rPr lang="ru-RU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школьному обучению 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программе </a:t>
            </a:r>
          </a:p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«Хочу учиться»</a:t>
            </a:r>
            <a:endParaRPr lang="ru-RU" sz="28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5214950"/>
            <a:ext cx="569579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dirty="0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Педагог – психолог: </a:t>
            </a:r>
          </a:p>
          <a:p>
            <a:pPr algn="just"/>
            <a:r>
              <a:rPr lang="ru-RU" sz="2800" b="1" dirty="0" smtClean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Рыбаков Анатолий Николаевич</a:t>
            </a:r>
            <a:endParaRPr lang="ru-RU" sz="2800" b="1" dirty="0">
              <a:ln w="1905">
                <a:solidFill>
                  <a:schemeClr val="tx1"/>
                </a:solidFill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Picture 3" descr="F:\документация 2014-2015\программы работы\программа работы с дошкольниками\картинки\Новая папка\boo1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500570"/>
            <a:ext cx="2357454" cy="2167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F:\документация 2014-2015\программы работы\программа работы с дошкольниками\картинки\Новая папка\shkolnye_kartinki_uchenika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685430"/>
            <a:ext cx="2746799" cy="1970949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5720" y="1428736"/>
            <a:ext cx="864399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397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развития у ребёнка умственных способностей необходимо чтобы ребёнок чувствовал себя эмоционально комфортно, другими словами спокойно, уютно, без напряжения, страха и волнения. </a:t>
            </a:r>
          </a:p>
          <a:p>
            <a:pPr indent="5397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Основную</a:t>
            </a:r>
            <a:r>
              <a:rPr kumimoji="0" lang="ru-RU" sz="3200" b="1" i="0" u="none" strike="noStrike" cap="none" normalizeH="0" dirty="0" smtClean="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роль в</a:t>
            </a:r>
            <a:r>
              <a:rPr kumimoji="0" lang="ru-RU" sz="3200" b="1" i="0" u="none" strike="noStrike" cap="none" normalizeH="0" dirty="0" smtClean="0">
                <a:ln w="190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создании такой атмосферы играет родитель</a:t>
            </a:r>
            <a:endParaRPr kumimoji="0" lang="ru-RU" sz="2400" b="0" i="0" u="none" strike="noStrike" cap="none" normalizeH="0" baseline="0" dirty="0" smtClean="0">
              <a:ln w="1905">
                <a:solidFill>
                  <a:schemeClr val="tx1"/>
                </a:solidFill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F:\документация 2014-2015\программы работы\программа работы с дошкольниками\картинки\Новая папка\8592885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3429024" cy="1387315"/>
          </a:xfrm>
          <a:prstGeom prst="rect">
            <a:avLst/>
          </a:prstGeom>
          <a:noFill/>
        </p:spPr>
      </p:pic>
      <p:pic>
        <p:nvPicPr>
          <p:cNvPr id="2050" name="Picture 2" descr="F:\документация 2014-2015\программы работы\программа работы с дошкольниками\картинки\Новая папка\2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0"/>
            <a:ext cx="1800251" cy="1613433"/>
          </a:xfrm>
          <a:prstGeom prst="rect">
            <a:avLst/>
          </a:prstGeom>
          <a:noFill/>
        </p:spPr>
      </p:pic>
      <p:pic>
        <p:nvPicPr>
          <p:cNvPr id="2055" name="Picture 7" descr="F:\документация 2014-2015\программы работы\программа работы с дошкольниками\картинки\Новая папка\Рисунок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357694"/>
            <a:ext cx="2549459" cy="2244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 Фразы для общения с ребёнком.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 рекомендуемые фразы для общения: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Я тысячу раз говорил тебе, что…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-Сколько раз надо повторять…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-О чём ты только думаешь…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-Неужели тебе трудно запомнить, что…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-Ты становишься…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-Ты такой же как,…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-Отстань, некогда мне…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-Почему Лена(Настя, Вася и т.д.) такая, а ты - нет…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Рекомендуемые фразы для общения: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-Ты у меня умный, красивый (и т.д.).</a:t>
            </a:r>
            <a:br>
              <a:rPr lang="ru-RU" b="1" i="1" dirty="0" smtClean="0"/>
            </a:br>
            <a:r>
              <a:rPr lang="ru-RU" b="1" i="1" dirty="0" smtClean="0"/>
              <a:t>-Как хорошо, что  у меня есть ты.</a:t>
            </a:r>
            <a:br>
              <a:rPr lang="ru-RU" b="1" i="1" dirty="0" smtClean="0"/>
            </a:br>
            <a:r>
              <a:rPr lang="ru-RU" b="1" i="1" dirty="0" smtClean="0"/>
              <a:t>-Ты у меня молодец.</a:t>
            </a:r>
            <a:br>
              <a:rPr lang="ru-RU" b="1" i="1" dirty="0" smtClean="0"/>
            </a:br>
            <a:r>
              <a:rPr lang="ru-RU" b="1" i="1" dirty="0" smtClean="0"/>
              <a:t>-Я тебя очень люблю.</a:t>
            </a:r>
            <a:br>
              <a:rPr lang="ru-RU" b="1" i="1" dirty="0" smtClean="0"/>
            </a:br>
            <a:r>
              <a:rPr lang="ru-RU" b="1" i="1" dirty="0" smtClean="0"/>
              <a:t>-Как хорошо ты это сделал, научи и меня этому.</a:t>
            </a:r>
            <a:br>
              <a:rPr lang="ru-RU" b="1" i="1" dirty="0" smtClean="0"/>
            </a:br>
            <a:r>
              <a:rPr lang="ru-RU" b="1" i="1" dirty="0" smtClean="0"/>
              <a:t>-Спасибо тебе, я тебе очень благодарна.</a:t>
            </a:r>
            <a:br>
              <a:rPr lang="ru-RU" b="1" i="1" dirty="0" smtClean="0"/>
            </a:br>
            <a:r>
              <a:rPr lang="ru-RU" b="1" i="1" dirty="0" smtClean="0"/>
              <a:t>-Если бы не ты, я бы никогда с этим не справился.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:\документация 2014-2015\программы работы\программа работы с дошкольниками\картинки\Новая папка\knigi-2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143248"/>
            <a:ext cx="1857388" cy="3488265"/>
          </a:xfrm>
          <a:prstGeom prst="rect">
            <a:avLst/>
          </a:prstGeom>
          <a:noFill/>
        </p:spPr>
      </p:pic>
      <p:pic>
        <p:nvPicPr>
          <p:cNvPr id="5" name="Picture 2" descr="F:\документация 2014-2015\программы работы\программа работы с дошкольниками\картинки\Новая папка\detia-6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0"/>
            <a:ext cx="1914525" cy="1905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071546"/>
            <a:ext cx="850109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литературы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Гаврина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С.Е.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Школа для дошколят. Развиваем внимание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Росмэн-Пресс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2004 г. - 26 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Гаврина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С.Е.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Школа для дошколят. Развиваем память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Росмэн-Пресс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2004.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Школа для дошколят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26 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Шарохина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В.Л.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Психологическая подготовка детей к школе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М.: Прометей; Книголюб 2008 г. - 48 с.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F:\документация 2014-2015\программы работы\программа работы с дошкольниками\картинки\Новая папка\knigi-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429132"/>
            <a:ext cx="1943107" cy="2237517"/>
          </a:xfrm>
          <a:prstGeom prst="rect">
            <a:avLst/>
          </a:prstGeom>
          <a:noFill/>
        </p:spPr>
      </p:pic>
      <p:pic>
        <p:nvPicPr>
          <p:cNvPr id="8" name="Picture 6" descr="F:\документация 2014-2015\программы работы\программа работы с дошкольниками\картинки\Новая папка\7252336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0"/>
            <a:ext cx="250904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3116"/>
            <a:ext cx="912461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6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1" name="Picture 1" descr="F:\документация 2014-2015\программы работы\программа работы с дошкольниками\картинки\Новая папка\8779937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429000"/>
            <a:ext cx="3071834" cy="2910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документация 2014-2015\программы работы\программа работы с дошкольниками\картинки\Новая папка\shkolnye_kartinki_150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85728"/>
            <a:ext cx="1428750" cy="1428750"/>
          </a:xfrm>
          <a:prstGeom prst="rect">
            <a:avLst/>
          </a:prstGeom>
          <a:noFill/>
        </p:spPr>
      </p:pic>
      <p:pic>
        <p:nvPicPr>
          <p:cNvPr id="12289" name="Picture 1" descr="F:\документация 2014-2015\программы работы\программа работы с дошкольниками\картинки\school22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718438"/>
            <a:ext cx="2951188" cy="313956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" name="Содержимое 3" descr="0_9ff33_1810993d_XL[1]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285728"/>
            <a:ext cx="4857784" cy="49292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14612" y="428604"/>
            <a:ext cx="36898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работы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928670"/>
            <a:ext cx="507206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Организационный.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Определить место и время проведения занятий по программе «Хочу учиться!»;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Диагностический.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Проведение первичной диагностики с целью определения уровня адаптации.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Реализация программы;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Проведение вторичной диагностики с целью определения уровня адаптации;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Аналитический.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Анализ полученных данных, сравнение результатов первичной и вторичной диагностики.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документация 2014-2015\программы работы\программа работы с дошкольниками\картинки\Новая папка\shkolnye_kartinki_KARANDASH-150x1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5143512"/>
            <a:ext cx="1428750" cy="1428750"/>
          </a:xfrm>
          <a:prstGeom prst="rect">
            <a:avLst/>
          </a:prstGeom>
          <a:noFill/>
        </p:spPr>
      </p:pic>
      <p:pic>
        <p:nvPicPr>
          <p:cNvPr id="6" name="Picture 6" descr="F:\документация 2014-2015\программы работы\программа работы с дошкольниками\картинки\Новая папка\shkolnye_kartinki_9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500958" y="285728"/>
            <a:ext cx="1428750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648328" y="357166"/>
            <a:ext cx="5495672" cy="61247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Направления работы:</a:t>
            </a:r>
          </a:p>
          <a:p>
            <a:endParaRPr lang="ru-RU" sz="2400" b="1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Tx/>
              <a:buChar char="-"/>
            </a:pP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эмоционально – волевой сферы;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(снижение уровня тревожности, 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страха, повышение уровня самоконтроля, 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уверенности в себе и т.д.)</a:t>
            </a:r>
          </a:p>
          <a:p>
            <a:pPr>
              <a:buFontTx/>
              <a:buChar char="-"/>
            </a:pP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Развитие познавательной сферы 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(мышление, памяти, внимания, 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восприятия и </a:t>
            </a:r>
            <a:r>
              <a:rPr lang="ru-RU" sz="20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т.д</a:t>
            </a:r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);</a:t>
            </a:r>
          </a:p>
          <a:p>
            <a:pPr>
              <a:buFontTx/>
              <a:buChar char="-"/>
            </a:pPr>
            <a:r>
              <a:rPr lang="ru-RU" sz="2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мотивационной сферы </a:t>
            </a:r>
          </a:p>
          <a:p>
            <a:r>
              <a:rPr lang="ru-RU" sz="2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(развитие стремления к обучению,</a:t>
            </a:r>
          </a:p>
          <a:p>
            <a:r>
              <a:rPr lang="ru-RU" sz="20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повышение интереса и желания учиться);</a:t>
            </a:r>
          </a:p>
          <a:p>
            <a:pPr>
              <a:buFontTx/>
              <a:buChar char="-"/>
            </a:pP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социальной адаптации </a:t>
            </a:r>
          </a:p>
          <a:p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условиях школы 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(привыкание к новым условиям, 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новым людям);</a:t>
            </a:r>
          </a:p>
          <a:p>
            <a:pPr>
              <a:buFontTx/>
              <a:buChar char="-"/>
            </a:pPr>
            <a:r>
              <a:rPr lang="ru-RU" sz="20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Кинезиологическая</a:t>
            </a:r>
            <a:r>
              <a:rPr lang="ru-RU" sz="2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гимнастика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(развитие умственных способностей </a:t>
            </a:r>
          </a:p>
          <a:p>
            <a:r>
              <a:rPr lang="ru-RU" sz="2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через двигательные упражнения) </a:t>
            </a:r>
            <a:endParaRPr lang="ru-RU" sz="2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Содержимое 3" descr="1243428700_ebc3de9ca398[1]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85728"/>
            <a:ext cx="3214709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5" name="Picture 1" descr="F:\документация 2014-2015\программы работы\программа работы с дошкольниками\картинки\school23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357694"/>
            <a:ext cx="341990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214290"/>
            <a:ext cx="35958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 проведения</a:t>
            </a:r>
          </a:p>
          <a:p>
            <a:endParaRPr lang="ru-RU" sz="2400" b="1" cap="none" spc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428604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b="1" dirty="0" smtClean="0"/>
              <a:t>1</a:t>
            </a:r>
            <a:r>
              <a:rPr lang="ru-RU" sz="2400" b="1" dirty="0" smtClean="0"/>
              <a:t> </a:t>
            </a:r>
            <a:r>
              <a:rPr lang="ru-RU" sz="2400" b="1" dirty="0" smtClean="0"/>
              <a:t>Занятие – творчество. </a:t>
            </a:r>
            <a:r>
              <a:rPr lang="ru-RU" sz="2400" dirty="0" smtClean="0"/>
              <a:t>Словесное творчество детей в специально созданной «Сказочной лаборатории» или «Мастерской художника</a:t>
            </a:r>
            <a:r>
              <a:rPr lang="ru-RU" sz="2400" dirty="0" smtClean="0"/>
              <a:t>».</a:t>
            </a:r>
            <a:endParaRPr lang="ru-RU" sz="2400" dirty="0" smtClean="0"/>
          </a:p>
          <a:p>
            <a:r>
              <a:rPr lang="ru-RU" sz="2400" b="1" dirty="0" smtClean="0"/>
              <a:t>2</a:t>
            </a:r>
            <a:r>
              <a:rPr lang="ru-RU" sz="2400" b="1" dirty="0" smtClean="0"/>
              <a:t> </a:t>
            </a:r>
            <a:r>
              <a:rPr lang="ru-RU" sz="2400" b="1" dirty="0" smtClean="0"/>
              <a:t>Занятие – сказка. </a:t>
            </a:r>
            <a:r>
              <a:rPr lang="ru-RU" sz="2400" dirty="0" smtClean="0"/>
              <a:t>Речевое развитие детей в рамках различных </a:t>
            </a:r>
            <a:r>
              <a:rPr lang="ru-RU" sz="2400" dirty="0" smtClean="0"/>
              <a:t>видах деятельности</a:t>
            </a:r>
            <a:r>
              <a:rPr lang="ru-RU" sz="2400" dirty="0" smtClean="0"/>
              <a:t>, объединенных сюжетом хорошо знакомой им </a:t>
            </a:r>
            <a:r>
              <a:rPr lang="ru-RU" sz="2400" dirty="0" smtClean="0"/>
              <a:t>сказкой.</a:t>
            </a:r>
            <a:endParaRPr lang="ru-RU" sz="2400" dirty="0" smtClean="0"/>
          </a:p>
          <a:p>
            <a:r>
              <a:rPr lang="ru-RU" sz="2400" b="1" dirty="0" smtClean="0"/>
              <a:t>3</a:t>
            </a:r>
            <a:r>
              <a:rPr lang="ru-RU" sz="2400" b="1" dirty="0" smtClean="0"/>
              <a:t> </a:t>
            </a:r>
            <a:r>
              <a:rPr lang="ru-RU" sz="2400" b="1" dirty="0" smtClean="0"/>
              <a:t>Занятие – путешествие.</a:t>
            </a:r>
          </a:p>
          <a:p>
            <a:r>
              <a:rPr lang="ru-RU" sz="2400" b="1" dirty="0" smtClean="0"/>
              <a:t>4</a:t>
            </a:r>
            <a:r>
              <a:rPr lang="ru-RU" sz="2400" b="1" dirty="0" smtClean="0"/>
              <a:t> </a:t>
            </a:r>
            <a:r>
              <a:rPr lang="ru-RU" sz="2400" b="1" dirty="0" smtClean="0"/>
              <a:t>Занятие – рисунки-сочинения. </a:t>
            </a:r>
            <a:r>
              <a:rPr lang="ru-RU" sz="2400" dirty="0" smtClean="0"/>
              <a:t>Сочинение детьми сказок и рассказов по своим собственным </a:t>
            </a:r>
            <a:r>
              <a:rPr lang="ru-RU" sz="2400" dirty="0" smtClean="0"/>
              <a:t>рисункам.</a:t>
            </a:r>
            <a:endParaRPr lang="ru-RU" sz="2400" dirty="0" smtClean="0"/>
          </a:p>
          <a:p>
            <a:r>
              <a:rPr lang="ru-RU" sz="2400" b="1" dirty="0" smtClean="0"/>
              <a:t>5</a:t>
            </a:r>
            <a:r>
              <a:rPr lang="ru-RU" sz="2400" b="1" dirty="0" smtClean="0"/>
              <a:t> </a:t>
            </a:r>
            <a:r>
              <a:rPr lang="ru-RU" sz="2400" b="1" dirty="0" smtClean="0"/>
              <a:t>Занятие – беседа. </a:t>
            </a:r>
            <a:r>
              <a:rPr lang="ru-RU" sz="2400" dirty="0" smtClean="0"/>
              <a:t>Беседы с детьми о школе, одноклассниках, учителях</a:t>
            </a:r>
            <a:r>
              <a:rPr lang="ru-RU" sz="2400" dirty="0" smtClean="0"/>
              <a:t>.</a:t>
            </a:r>
            <a:r>
              <a:rPr lang="ru-RU" sz="2400" b="1" dirty="0" smtClean="0"/>
              <a:t> </a:t>
            </a:r>
            <a:endParaRPr lang="ru-RU" sz="2400" b="1" dirty="0" smtClean="0"/>
          </a:p>
          <a:p>
            <a:r>
              <a:rPr lang="ru-RU" sz="2400" b="1" dirty="0" smtClean="0"/>
              <a:t>6</a:t>
            </a:r>
            <a:r>
              <a:rPr lang="ru-RU" sz="2400" b="1" dirty="0" smtClean="0"/>
              <a:t> </a:t>
            </a:r>
            <a:r>
              <a:rPr lang="ru-RU" sz="2400" b="1" dirty="0" smtClean="0"/>
              <a:t>Комплексное занятие. </a:t>
            </a:r>
            <a:r>
              <a:rPr lang="ru-RU" sz="2400" dirty="0" smtClean="0"/>
              <a:t>На одном занятии используются разные виды </a:t>
            </a:r>
            <a:r>
              <a:rPr lang="ru-RU" sz="2400" dirty="0" err="1" smtClean="0"/>
              <a:t>детскойдеятельности</a:t>
            </a:r>
            <a:r>
              <a:rPr lang="ru-RU" sz="2400" dirty="0" smtClean="0"/>
              <a:t> </a:t>
            </a:r>
            <a:r>
              <a:rPr lang="ru-RU" sz="2400" dirty="0" smtClean="0"/>
              <a:t>и </a:t>
            </a:r>
            <a:r>
              <a:rPr lang="ru-RU" sz="2400" dirty="0" smtClean="0"/>
              <a:t>искусства: художественное </a:t>
            </a:r>
            <a:r>
              <a:rPr lang="ru-RU" sz="2400" dirty="0" smtClean="0"/>
              <a:t>слово, </a:t>
            </a:r>
            <a:r>
              <a:rPr lang="ru-RU" sz="2400" dirty="0" smtClean="0"/>
              <a:t>музыка, изобразительная </a:t>
            </a:r>
            <a:r>
              <a:rPr lang="ru-RU" sz="2400" dirty="0" smtClean="0"/>
              <a:t>деятельность и </a:t>
            </a:r>
            <a:r>
              <a:rPr lang="ru-RU" sz="2400" dirty="0" smtClean="0"/>
              <a:t>другие.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документация 2014-2015\программы работы\программа работы с дошкольниками\картинки\school2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203961"/>
            <a:ext cx="2584436" cy="1654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1" name="Picture 1" descr="F:\документация 2014-2015\программы работы\программа работы с дошкольниками\картинки\school2315.jpg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214282" y="3857628"/>
            <a:ext cx="2571768" cy="1577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 descr="F:\документация 2014-2015\программы работы\программа работы с дошкольниками\картинки\Новая папка\shkolnye_kartinki_41.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4643446"/>
            <a:ext cx="2057407" cy="1928819"/>
          </a:xfrm>
          <a:prstGeom prst="rect">
            <a:avLst/>
          </a:prstGeom>
          <a:noFill/>
        </p:spPr>
      </p:pic>
      <p:pic>
        <p:nvPicPr>
          <p:cNvPr id="10243" name="Picture 3" descr="F:\документация 2014-2015\программы работы\программа работы с дошкольниками\картинки\Новая папка\shkolnye_kartinki_6-150x150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285728"/>
            <a:ext cx="1428750" cy="1428750"/>
          </a:xfrm>
          <a:prstGeom prst="rect">
            <a:avLst/>
          </a:prstGeom>
          <a:noFill/>
        </p:spPr>
      </p:pic>
      <p:pic>
        <p:nvPicPr>
          <p:cNvPr id="3" name="Содержимое 3" descr="uchenik[1]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44" y="214290"/>
            <a:ext cx="2574979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488" y="428604"/>
            <a:ext cx="585788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397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Ожидаемые результаты: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53975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общего уровня адаптации к школьному обучению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lvl="0" indent="53975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уровня развития познавательного интереса и учебной мотивации;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уровня умственной активности ребенка;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научатся сотрудничать со сверстниками и с педагогом в рамках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заданной учебной ситуации;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дошкольников будет сформирована внутренняя позиции школьника, осознание своих будущих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обязанностей и прав, ознакомление с правилами школьной жизни.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572561" cy="6519724"/>
        </p:xfrm>
        <a:graphic>
          <a:graphicData uri="http://schemas.openxmlformats.org/drawingml/2006/table">
            <a:tbl>
              <a:tblPr/>
              <a:tblGrid>
                <a:gridCol w="982654"/>
                <a:gridCol w="6082457"/>
                <a:gridCol w="1507450"/>
              </a:tblGrid>
              <a:tr h="29877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План реализации программы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89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Тема занятия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Дата проведения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540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Знакомство с группой, первичная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диагностика, по проективной методике «Школа зверей»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619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Развитие школьной мотивации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«Первый раз – в первый класс»,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«Соберем  портфель!»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«Первоклассник»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«Кот и лодыри»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«Что я знаю о школе?»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770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Развитие познавательной сферы (Мышление)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079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Развитие эмоционально – волевой сферы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Игры и упражнения, направленные на знакомство с эмоциями человека, осознания своих эмоций, а также на распознавание эмоциональных реакций других детей и развитие умения адекватно выражать свои эмоции.</a:t>
                      </a: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849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Развитие социальной адаптации в условиях школы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«Доброе животное»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«Попроси игрушку»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«Гусеница»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«Прогулка с компасом»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182" marR="461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572559" cy="6172200"/>
        </p:xfrm>
        <a:graphic>
          <a:graphicData uri="http://schemas.openxmlformats.org/drawingml/2006/table">
            <a:tbl>
              <a:tblPr/>
              <a:tblGrid>
                <a:gridCol w="982654"/>
                <a:gridCol w="6082455"/>
                <a:gridCol w="1507450"/>
              </a:tblGrid>
              <a:tr h="2167467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Кинезиологическая гимнастика (1 комплекс)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1. Колечко.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2. Кулак—ребро—ладонь.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3. Лезгинка.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4. Зеркальное рисование.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5. Ухо—нос.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6. Змейка.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7. Горизонтальная восьмерка.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Развитие познавательной сферы (внимание)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0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Развитие эмоционально – волевой сферы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Психогимнастические упражнения (этюды), основная цель которых – овладение навыками управления своей эмоциональной сферой: развитие у детей способности понимать, осознавать свои и чужие эмоции, правильно их выражать, полноценно переживать.</a:t>
                      </a: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8643999" cy="6720840"/>
        </p:xfrm>
        <a:graphic>
          <a:graphicData uri="http://schemas.openxmlformats.org/drawingml/2006/table">
            <a:tbl>
              <a:tblPr/>
              <a:tblGrid>
                <a:gridCol w="990843"/>
                <a:gridCol w="6133144"/>
                <a:gridCol w="1520012"/>
              </a:tblGrid>
              <a:tr h="1479788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Развитие социальной адаптации в условиях школы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Головомяч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«Аэробус»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«Глаза в глаза»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«Воздушный шарик»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3616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Кинезиологическая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гимнастика (2 комплекс)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1. Массаж ушных раковин.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2. Перекрестные движения.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3. Качание головой.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4. Горизонтальная восьмерка.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5. Симметричные рисунки.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6. Медвежьи покачивания.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7. Поза скручивания.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8. Дыхательная гимнастика.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958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Развитие познавательной сферы (память)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744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Развитие эмоционально – волевой сферы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Игры и упражнения на снятие психоэмоционального напряжения. Для формирования эмоциональной стабильности ребенка важно научить его управлять своим телом. Умение расслабляться позволяет устранить беспокойство, возбуждение, скованность, восстанавливает силы, увеличивает запас энергии.</a:t>
                      </a: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381" marR="483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2" y="-1"/>
          <a:ext cx="9144001" cy="6858002"/>
        </p:xfrm>
        <a:graphic>
          <a:graphicData uri="http://schemas.openxmlformats.org/drawingml/2006/table">
            <a:tbl>
              <a:tblPr/>
              <a:tblGrid>
                <a:gridCol w="1048157"/>
                <a:gridCol w="6487909"/>
                <a:gridCol w="1607935"/>
              </a:tblGrid>
              <a:tr h="1714500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13.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Развитие социальной адаптации в условиях школы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«Корабль и ветер»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«Смена ритмов»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«Узнай по голосу»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14.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Развитие познавательной сферы (восприятие, воображение)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0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15.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Развитие эмоционально – волевой сферы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Психогимнастические упражнения (этюды), основная цель которых – овладение навыками управления своей эмоциональной сферой: развитие у детей способности понимать, осознавать свои и чужие эмоции, правильно их выражать, полноценно переживать.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26">
                <a:tc>
                  <a:txBody>
                    <a:bodyPr/>
                    <a:lstStyle/>
                    <a:p>
                      <a:pPr marL="342900" marR="2159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16.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Развитие социальной адаптации в условиях школы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«Возьми и передай»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«Тень»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«Дракон кусает свой хвост»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«Цветик-семицветик»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май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173</TotalTime>
  <Words>857</Words>
  <PresentationFormat>Экран (4:3)</PresentationFormat>
  <Paragraphs>147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Фразы для общения с ребёнком.</vt:lpstr>
      <vt:lpstr>Рекомендуемые фразы для общения: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105</dc:creator>
  <cp:lastModifiedBy>105</cp:lastModifiedBy>
  <cp:revision>15</cp:revision>
  <dcterms:created xsi:type="dcterms:W3CDTF">2015-02-06T05:42:14Z</dcterms:created>
  <dcterms:modified xsi:type="dcterms:W3CDTF">2015-02-21T05:27:26Z</dcterms:modified>
</cp:coreProperties>
</file>