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7" r:id="rId2"/>
    <p:sldId id="258" r:id="rId3"/>
    <p:sldId id="262" r:id="rId4"/>
    <p:sldId id="277" r:id="rId5"/>
    <p:sldId id="279" r:id="rId6"/>
    <p:sldId id="280" r:id="rId7"/>
    <p:sldId id="287" r:id="rId8"/>
    <p:sldId id="288" r:id="rId9"/>
    <p:sldId id="289" r:id="rId10"/>
    <p:sldId id="28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  <a:srgbClr val="628666"/>
    <a:srgbClr val="9A34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877" autoAdjust="0"/>
  </p:normalViewPr>
  <p:slideViewPr>
    <p:cSldViewPr>
      <p:cViewPr>
        <p:scale>
          <a:sx n="66" d="100"/>
          <a:sy n="66" d="100"/>
        </p:scale>
        <p:origin x="-1506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FC9684-63CA-47DE-A245-003701FBBFBD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A23D05-C9BF-4CB1-9F08-B72B227C59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626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04664"/>
            <a:ext cx="8964488" cy="6096001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395536" y="908721"/>
            <a:ext cx="5976664" cy="2376263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pPr algn="ctr">
              <a:spcBef>
                <a:spcPct val="0"/>
              </a:spcBef>
            </a:pPr>
            <a:r>
              <a:rPr lang="ru-RU" sz="14400" b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Times New Roman" pitchFamily="18" charset="0"/>
              </a:rPr>
              <a:t>«</a:t>
            </a:r>
            <a:r>
              <a:rPr lang="ru-RU" sz="14400" b="1" noProof="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+mj-ea"/>
                <a:cs typeface="Times New Roman" pitchFamily="18" charset="0"/>
              </a:rPr>
              <a:t>ТРИЗ- технология  речевого развития в работе с детьми старшего дошкольного возраста» 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07904" y="3645024"/>
            <a:ext cx="49685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3861046"/>
            <a:ext cx="57606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solidFill>
                  <a:srgbClr val="FF0000"/>
                </a:solidFill>
              </a:rPr>
              <a:t>ПОДГОТОВИЛИ  </a:t>
            </a:r>
            <a:r>
              <a:rPr lang="ru-RU" sz="2000" b="1" dirty="0">
                <a:solidFill>
                  <a:srgbClr val="FF0000"/>
                </a:solidFill>
              </a:rPr>
              <a:t>ВОСПИТАТЕЛИ </a:t>
            </a:r>
          </a:p>
          <a:p>
            <a:pPr algn="r"/>
            <a:r>
              <a:rPr lang="ru-RU" sz="2000" b="1" dirty="0" smtClean="0">
                <a:solidFill>
                  <a:srgbClr val="FF0000"/>
                </a:solidFill>
              </a:rPr>
              <a:t>ПОДГОТОВИТЕЛЬНОЙ  ГРУППЫ</a:t>
            </a:r>
            <a:endParaRPr lang="ru-RU" sz="2000" b="1" dirty="0">
              <a:solidFill>
                <a:srgbClr val="FF0000"/>
              </a:solidFill>
            </a:endParaRPr>
          </a:p>
          <a:p>
            <a:pPr algn="r"/>
            <a:r>
              <a:rPr lang="ru-RU" sz="2000" b="1" dirty="0" err="1">
                <a:solidFill>
                  <a:srgbClr val="FF0000"/>
                </a:solidFill>
              </a:rPr>
              <a:t>Чирухина</a:t>
            </a:r>
            <a:r>
              <a:rPr lang="ru-RU" sz="2000" b="1" dirty="0">
                <a:solidFill>
                  <a:srgbClr val="FF0000"/>
                </a:solidFill>
              </a:rPr>
              <a:t> Г.В.</a:t>
            </a:r>
          </a:p>
          <a:p>
            <a:pPr algn="r"/>
            <a:r>
              <a:rPr lang="ru-RU" sz="2000" b="1" dirty="0" err="1" smtClean="0">
                <a:solidFill>
                  <a:srgbClr val="FF0000"/>
                </a:solidFill>
              </a:rPr>
              <a:t>Гожда</a:t>
            </a:r>
            <a:r>
              <a:rPr lang="ru-RU" sz="2000" b="1" dirty="0" smtClean="0">
                <a:solidFill>
                  <a:srgbClr val="FF0000"/>
                </a:solidFill>
              </a:rPr>
              <a:t> </a:t>
            </a:r>
            <a:r>
              <a:rPr lang="ru-RU" sz="2000" b="1" dirty="0">
                <a:solidFill>
                  <a:srgbClr val="FF0000"/>
                </a:solidFill>
              </a:rPr>
              <a:t>Т.Ю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820472" cy="6408712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755576" y="332656"/>
            <a:ext cx="6838528" cy="2088231"/>
          </a:xfrm>
          <a:prstGeom prst="rect">
            <a:avLst/>
          </a:prstGeom>
        </p:spPr>
        <p:txBody>
          <a:bodyPr>
            <a:no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7030A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07904" y="3645024"/>
            <a:ext cx="49685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-171400"/>
            <a:ext cx="684076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99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i="1" dirty="0" smtClean="0">
              <a:solidFill>
                <a:srgbClr val="C00000"/>
              </a:solidFill>
            </a:endParaRPr>
          </a:p>
          <a:p>
            <a:pPr algn="ctr"/>
            <a:endParaRPr lang="ru-RU" sz="2400" b="1" i="1" dirty="0" smtClean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980729"/>
            <a:ext cx="64624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терпение</a:t>
            </a:r>
          </a:p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и до новых встреч!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4" name="Picture 2" descr="https://im1-tub-ru.yandex.net/i?id=e95dbc788c79c7c948beead14daaeb7f&amp;n=33&amp;h=190&amp;w=33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326120"/>
            <a:ext cx="5868652" cy="42240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04664"/>
            <a:ext cx="8964488" cy="6096001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685800" y="908721"/>
            <a:ext cx="6838528" cy="2088231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4400" dirty="0" smtClean="0">
              <a:solidFill>
                <a:srgbClr val="7030A0"/>
              </a:solidFill>
              <a:latin typeface="Arial Black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07904" y="3645024"/>
            <a:ext cx="49685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548680"/>
            <a:ext cx="6390456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Организация речевого развития детей в дошкольном образовательном учреждении в современных условиях предусматривает поиск эффективных технологий развития детской речи</a:t>
            </a:r>
            <a:endParaRPr lang="ru-RU" sz="2400" b="1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Выбирая педагогические технологии для развития речи детей дошкольного возраста, важно, чтобы технология была не только адекватна возрастным возможностям детей, но и обеспечивала гарантированный результат развития речи в разных формах работы.</a:t>
            </a:r>
            <a:endParaRPr lang="ru-RU" sz="2400" b="1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6" name="Picture 4" descr="http://chudologoped.w2a.org/upload/images/stories/dasha3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4653136"/>
            <a:ext cx="2901305" cy="20048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4664"/>
            <a:ext cx="8604448" cy="6096001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79512" y="2559680"/>
            <a:ext cx="6408712" cy="3940984"/>
          </a:xfrm>
          <a:prstGeom prst="rect">
            <a:avLst/>
          </a:prstGeom>
        </p:spPr>
        <p:txBody>
          <a:bodyPr>
            <a:normAutofit fontScale="47500" lnSpcReduction="200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4400" dirty="0">
                <a:solidFill>
                  <a:srgbClr val="0070C0"/>
                </a:solidFill>
                <a:ea typeface="+mj-ea"/>
                <a:cs typeface="+mj-cs"/>
              </a:rPr>
              <a:t>Современное общество предъявляет новые требования к системе образования подрастающего поколения и, в том числе, к первой его ступени – дошкольному образованию. Задача педагогов дошкольных учреждений, согласно ФГОС дошкольного образования - воспитание детей, обладающих высоким творческим потенциалом.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4400" dirty="0">
                <a:solidFill>
                  <a:srgbClr val="0070C0"/>
                </a:solidFill>
                <a:ea typeface="+mj-ea"/>
                <a:cs typeface="+mj-cs"/>
              </a:rPr>
              <a:t>Стало очевидно, что необходимо изменение способов взаимодействия с дошкольниками, чтобы воспитать талантливого человека, способного нестандартно мыслить, смотреть на окружающий мир.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707904" y="3645024"/>
            <a:ext cx="49685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620688"/>
            <a:ext cx="60126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 числу современных образовательных технологий можно отнести:</a:t>
            </a:r>
          </a:p>
          <a:p>
            <a:pPr fontAlgn="base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    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ехнологию  «ТРИЗ»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1663" y="3445939"/>
            <a:ext cx="2627313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281" y="188640"/>
            <a:ext cx="8820472" cy="6408712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539552" y="332656"/>
            <a:ext cx="6838528" cy="2088231"/>
          </a:xfrm>
          <a:prstGeom prst="rect">
            <a:avLst/>
          </a:prstGeom>
        </p:spPr>
        <p:txBody>
          <a:bodyPr>
            <a:no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Технологии развития речи детей, разработанные на основе методов и приемов ТРИЗ </a:t>
            </a:r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FF0000"/>
                </a:solidFill>
              </a:rPr>
              <a:t>ТРИЗ — теория решения изобретательских задач</a:t>
            </a:r>
            <a:r>
              <a:rPr lang="ru-RU" sz="2400" dirty="0" smtClean="0"/>
              <a:t>.</a:t>
            </a:r>
          </a:p>
          <a:p>
            <a:endParaRPr lang="ru-RU" sz="2400" dirty="0"/>
          </a:p>
          <a:p>
            <a:endParaRPr lang="ru-RU" sz="2400" dirty="0" smtClean="0"/>
          </a:p>
          <a:p>
            <a:r>
              <a:rPr lang="ru-RU" sz="2400" dirty="0" smtClean="0"/>
              <a:t> </a:t>
            </a:r>
            <a:r>
              <a:rPr lang="ru-RU" sz="2800" dirty="0"/>
              <a:t>Н</a:t>
            </a:r>
            <a:r>
              <a:rPr lang="ru-RU" sz="2800" dirty="0" smtClean="0"/>
              <a:t>аука о том, как решать проблемы.</a:t>
            </a:r>
          </a:p>
          <a:p>
            <a:r>
              <a:rPr lang="ru-RU" sz="2800" dirty="0" smtClean="0"/>
              <a:t> Возникла она в нашей стране </a:t>
            </a:r>
          </a:p>
          <a:p>
            <a:r>
              <a:rPr lang="ru-RU" sz="2800" dirty="0"/>
              <a:t> </a:t>
            </a:r>
            <a:r>
              <a:rPr lang="ru-RU" sz="2800" dirty="0" smtClean="0"/>
              <a:t>в 40-е годы. </a:t>
            </a:r>
          </a:p>
          <a:p>
            <a:r>
              <a:rPr lang="ru-RU" sz="2800" dirty="0" smtClean="0">
                <a:solidFill>
                  <a:srgbClr val="628666"/>
                </a:solidFill>
                <a:latin typeface="Times New Roman" pitchFamily="18" charset="0"/>
                <a:cs typeface="Times New Roman" pitchFamily="18" charset="0"/>
              </a:rPr>
              <a:t>Автор ТРИЗ — </a:t>
            </a:r>
            <a:r>
              <a:rPr lang="ru-RU" sz="2800" b="1" dirty="0" smtClean="0">
                <a:solidFill>
                  <a:srgbClr val="628666"/>
                </a:solidFill>
                <a:latin typeface="Times New Roman" pitchFamily="18" charset="0"/>
                <a:cs typeface="Times New Roman" pitchFamily="18" charset="0"/>
              </a:rPr>
              <a:t>Генрих </a:t>
            </a:r>
            <a:r>
              <a:rPr lang="ru-RU" sz="2800" b="1" dirty="0" err="1" smtClean="0">
                <a:solidFill>
                  <a:srgbClr val="628666"/>
                </a:solidFill>
                <a:latin typeface="Times New Roman" pitchFamily="18" charset="0"/>
                <a:cs typeface="Times New Roman" pitchFamily="18" charset="0"/>
              </a:rPr>
              <a:t>Саулович</a:t>
            </a:r>
            <a:r>
              <a:rPr lang="ru-RU" sz="2800" b="1" dirty="0" smtClean="0">
                <a:solidFill>
                  <a:srgbClr val="6286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628666"/>
                </a:solidFill>
                <a:latin typeface="Times New Roman" pitchFamily="18" charset="0"/>
                <a:cs typeface="Times New Roman" pitchFamily="18" charset="0"/>
              </a:rPr>
              <a:t>Альтшуллер</a:t>
            </a:r>
            <a:endParaRPr lang="ru-RU" sz="2800" b="1" dirty="0" smtClean="0">
              <a:solidFill>
                <a:srgbClr val="628666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628666"/>
                </a:solidFill>
                <a:latin typeface="Times New Roman" pitchFamily="18" charset="0"/>
                <a:cs typeface="Times New Roman" pitchFamily="18" charset="0"/>
              </a:rPr>
              <a:t> (1926-1998),</a:t>
            </a:r>
            <a:r>
              <a:rPr lang="ru-RU" sz="2800" dirty="0" smtClean="0">
                <a:solidFill>
                  <a:srgbClr val="628666"/>
                </a:solidFill>
                <a:latin typeface="Times New Roman" pitchFamily="18" charset="0"/>
                <a:cs typeface="Times New Roman" pitchFamily="18" charset="0"/>
              </a:rPr>
              <a:t> советский (а позднее — российский) </a:t>
            </a:r>
          </a:p>
          <a:p>
            <a:r>
              <a:rPr lang="ru-RU" sz="2800" dirty="0" smtClean="0">
                <a:solidFill>
                  <a:srgbClr val="628666"/>
                </a:solidFill>
                <a:latin typeface="Times New Roman" pitchFamily="18" charset="0"/>
                <a:cs typeface="Times New Roman" pitchFamily="18" charset="0"/>
              </a:rPr>
              <a:t>инженер-изобретатель,</a:t>
            </a:r>
          </a:p>
          <a:p>
            <a:r>
              <a:rPr lang="ru-RU" sz="2800" dirty="0" smtClean="0">
                <a:solidFill>
                  <a:srgbClr val="628666"/>
                </a:solidFill>
                <a:latin typeface="Times New Roman" pitchFamily="18" charset="0"/>
                <a:cs typeface="Times New Roman" pitchFamily="18" charset="0"/>
              </a:rPr>
              <a:t> писатель-фантаст</a:t>
            </a:r>
            <a:r>
              <a:rPr lang="ru-RU" sz="2800" dirty="0" smtClean="0"/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707904" y="3645024"/>
            <a:ext cx="49685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-171400"/>
            <a:ext cx="684076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99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i="1" dirty="0" smtClean="0">
              <a:solidFill>
                <a:srgbClr val="C00000"/>
              </a:solidFill>
            </a:endParaRPr>
          </a:p>
          <a:p>
            <a:pPr algn="ctr"/>
            <a:endParaRPr lang="ru-RU" sz="2400" b="1" i="1" dirty="0" smtClean="0">
              <a:solidFill>
                <a:srgbClr val="C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7950" y="3448092"/>
            <a:ext cx="2700337" cy="317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643779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755576" y="332656"/>
            <a:ext cx="6838528" cy="2088231"/>
          </a:xfrm>
          <a:prstGeom prst="rect">
            <a:avLst/>
          </a:prstGeom>
        </p:spPr>
        <p:txBody>
          <a:bodyPr>
            <a:no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Технологии развития речи детей, разработанные на основе методов и приемов ТРИЗ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Главное кредо </a:t>
            </a:r>
            <a:r>
              <a:rPr lang="ru-RU" sz="3200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тризовцев</a:t>
            </a:r>
            <a:r>
              <a:rPr lang="ru-RU" sz="3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«Каждый ребенок изначально талантлив и даже гениален, но его надо научить ориентироваться современном мире, чтобы при минимуме затрат достичь максимального эффекта»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Г.С.Альтшуллер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07904" y="3645024"/>
            <a:ext cx="49685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-171400"/>
            <a:ext cx="684076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99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i="1" dirty="0" smtClean="0">
              <a:solidFill>
                <a:srgbClr val="C00000"/>
              </a:solidFill>
            </a:endParaRPr>
          </a:p>
          <a:p>
            <a:pPr algn="ctr"/>
            <a:endParaRPr lang="ru-RU" sz="2400" b="1" i="1" dirty="0" smtClean="0">
              <a:solidFill>
                <a:srgbClr val="C0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1" y="3845139"/>
            <a:ext cx="2051720" cy="2798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tvoyrebenok.ru/images/presentation/nice/b/0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0363"/>
            <a:ext cx="9144000" cy="6408712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755576" y="332656"/>
            <a:ext cx="6838528" cy="2088231"/>
          </a:xfrm>
          <a:prstGeom prst="rect">
            <a:avLst/>
          </a:prstGeom>
        </p:spPr>
        <p:txBody>
          <a:bodyPr>
            <a:no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Главная особенность «</a:t>
            </a:r>
            <a:r>
              <a:rPr lang="ru-RU" sz="3600" b="1" dirty="0" err="1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тризовских</a:t>
            </a: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технологий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доходчивость и простота подачи </a:t>
            </a: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материала и формулировке сложной ситуации.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Сказки, игровые и бытовые ситуации - это та среда, через которую ребёнок научится применять «</a:t>
            </a:r>
            <a:r>
              <a:rPr lang="ru-RU" sz="2800" dirty="0" err="1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тризовские</a:t>
            </a: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» решения встающих перед ним проблем. По мере нахождения противоречий он сам будет стремиться к идеальному результату, используя многочисленные ресурсы, которые черпает из </a:t>
            </a:r>
            <a:r>
              <a:rPr lang="ru-RU" sz="2800" dirty="0" err="1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тризовских</a:t>
            </a: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игр и упражнений.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07904" y="3645024"/>
            <a:ext cx="49685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-171400"/>
            <a:ext cx="684076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99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i="1" dirty="0" smtClean="0">
              <a:solidFill>
                <a:srgbClr val="C00000"/>
              </a:solidFill>
            </a:endParaRPr>
          </a:p>
          <a:p>
            <a:pPr algn="ctr"/>
            <a:endParaRPr lang="ru-RU" sz="2400" b="1" i="1" dirty="0" smtClean="0">
              <a:solidFill>
                <a:srgbClr val="C0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8433" y="3933056"/>
            <a:ext cx="2205567" cy="2636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38" y="450850"/>
            <a:ext cx="8983662" cy="6407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338" y="403224"/>
            <a:ext cx="6427886" cy="1014413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rgbClr val="C00000"/>
                </a:solidFill>
              </a:rPr>
              <a:t>Работа по развитию речи с использованием ТРИЗ проводится в несколько этапов:</a:t>
            </a:r>
            <a:br>
              <a:rPr lang="ru-RU" sz="2800" dirty="0">
                <a:solidFill>
                  <a:srgbClr val="C00000"/>
                </a:solidFill>
              </a:rPr>
            </a:b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0338" y="1600200"/>
            <a:ext cx="6355878" cy="4925144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I этап - Проблема многофункционального использования предмета.</a:t>
            </a:r>
          </a:p>
          <a:p>
            <a:r>
              <a:rPr lang="ru-RU" dirty="0"/>
              <a:t>II этап- «Тайна двойного» или выявление противоречий  в объекте.</a:t>
            </a:r>
          </a:p>
          <a:p>
            <a:r>
              <a:rPr lang="ru-RU" dirty="0"/>
              <a:t>III этап – Разрешение противоречий</a:t>
            </a:r>
          </a:p>
          <a:p>
            <a:r>
              <a:rPr lang="ru-RU" dirty="0"/>
              <a:t>IV этап –Изобретательства.</a:t>
            </a:r>
          </a:p>
          <a:p>
            <a:r>
              <a:rPr lang="ru-RU" dirty="0"/>
              <a:t>V этап –Придумывание новых сказок с помощью специальных методов.</a:t>
            </a:r>
          </a:p>
          <a:p>
            <a:r>
              <a:rPr lang="ru-RU" dirty="0"/>
              <a:t>VI этап – Выход из сложной ситуации через оригинальное решение проблем.</a:t>
            </a:r>
          </a:p>
          <a:p>
            <a:endParaRPr lang="ru-RU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3606800"/>
            <a:ext cx="2700337" cy="317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448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38" y="403225"/>
            <a:ext cx="8983662" cy="6407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3224"/>
            <a:ext cx="6131024" cy="1014413"/>
          </a:xfrm>
        </p:spPr>
        <p:txBody>
          <a:bodyPr>
            <a:noAutofit/>
          </a:bodyPr>
          <a:lstStyle/>
          <a:p>
            <a:r>
              <a:rPr lang="ru-RU" sz="3600" dirty="0">
                <a:solidFill>
                  <a:srgbClr val="C00000"/>
                </a:solidFill>
              </a:rPr>
              <a:t>Методы и приемы в работе с </a:t>
            </a:r>
            <a:r>
              <a:rPr lang="ru-RU" sz="3600" dirty="0" err="1">
                <a:solidFill>
                  <a:srgbClr val="C00000"/>
                </a:solidFill>
              </a:rPr>
              <a:t>тризовскими</a:t>
            </a:r>
            <a:r>
              <a:rPr lang="ru-RU" sz="3600" dirty="0">
                <a:solidFill>
                  <a:srgbClr val="C00000"/>
                </a:solidFill>
              </a:rPr>
              <a:t> технологиями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6059016" cy="4525963"/>
          </a:xfrm>
        </p:spPr>
        <p:txBody>
          <a:bodyPr/>
          <a:lstStyle/>
          <a:p>
            <a:r>
              <a:rPr lang="ru-RU" dirty="0"/>
              <a:t>Метод- </a:t>
            </a:r>
            <a:r>
              <a:rPr lang="ru-RU" dirty="0" err="1"/>
              <a:t>Синектика</a:t>
            </a:r>
            <a:r>
              <a:rPr lang="ru-RU" dirty="0"/>
              <a:t> (аналогия). </a:t>
            </a:r>
          </a:p>
          <a:p>
            <a:r>
              <a:rPr lang="ru-RU" dirty="0"/>
              <a:t>Метод фокальных объектов(пересечение свойств в одном предмете)</a:t>
            </a:r>
          </a:p>
          <a:p>
            <a:r>
              <a:rPr lang="ru-RU" dirty="0"/>
              <a:t>Метод- мозговой </a:t>
            </a:r>
            <a:r>
              <a:rPr lang="ru-RU" dirty="0" smtClean="0"/>
              <a:t>штурм или коллективное решение проблем.</a:t>
            </a:r>
            <a:endParaRPr lang="ru-RU" dirty="0"/>
          </a:p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9641" y="4629490"/>
            <a:ext cx="2901950" cy="2005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5243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38" y="403225"/>
            <a:ext cx="8983662" cy="6407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3224"/>
            <a:ext cx="6131024" cy="1014413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rgbClr val="C00000"/>
                </a:solidFill>
              </a:rPr>
              <a:t>Использование адаптированных методов ТРИЗ в процессе развития речи дошкольников способствует:</a:t>
            </a:r>
            <a:br>
              <a:rPr lang="ru-RU" sz="2800" dirty="0">
                <a:solidFill>
                  <a:srgbClr val="C00000"/>
                </a:solidFill>
              </a:rPr>
            </a:b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6264696" cy="5069160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- активизации познавательной деятельности детей;</a:t>
            </a:r>
          </a:p>
          <a:p>
            <a:r>
              <a:rPr lang="ru-RU" dirty="0"/>
              <a:t>- созданию мотивационных установок на проявление творчества;</a:t>
            </a:r>
          </a:p>
          <a:p>
            <a:r>
              <a:rPr lang="ru-RU" dirty="0"/>
              <a:t>- созданию условий для развития образной стороны речи детей (обогащение словарного запаса оценочной лексики, словами с переносным значением, синонимами и антонимами);</a:t>
            </a:r>
          </a:p>
          <a:p>
            <a:r>
              <a:rPr lang="ru-RU" dirty="0"/>
              <a:t>-повышению эффективности овладения всеми языковыми средствами;	</a:t>
            </a:r>
          </a:p>
          <a:p>
            <a:r>
              <a:rPr lang="ru-RU" dirty="0"/>
              <a:t>-формированию осознанности в построении лексико-грамматических конструкций;</a:t>
            </a:r>
          </a:p>
          <a:p>
            <a:r>
              <a:rPr lang="ru-RU" dirty="0"/>
              <a:t>-развитию гибкости аналитико-синтетических операций в мыслительной деятельности.</a:t>
            </a:r>
          </a:p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805362"/>
            <a:ext cx="2901950" cy="2005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8626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289</TotalTime>
  <Words>369</Words>
  <Application>Microsoft Office PowerPoint</Application>
  <PresentationFormat>Экран (4:3)</PresentationFormat>
  <Paragraphs>77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Работа по развитию речи с использованием ТРИЗ проводится в несколько этапов: </vt:lpstr>
      <vt:lpstr>Методы и приемы в работе с тризовскими технологиями</vt:lpstr>
      <vt:lpstr>Использование адаптированных методов ТРИЗ в процессе развития речи дошкольников способствует: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samsung</cp:lastModifiedBy>
  <cp:revision>32</cp:revision>
  <dcterms:created xsi:type="dcterms:W3CDTF">2015-12-10T02:20:04Z</dcterms:created>
  <dcterms:modified xsi:type="dcterms:W3CDTF">2018-12-20T16:39:34Z</dcterms:modified>
</cp:coreProperties>
</file>