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72" r:id="rId3"/>
    <p:sldId id="280" r:id="rId4"/>
    <p:sldId id="281" r:id="rId5"/>
    <p:sldId id="295" r:id="rId6"/>
    <p:sldId id="270" r:id="rId7"/>
    <p:sldId id="271" r:id="rId8"/>
    <p:sldId id="273" r:id="rId9"/>
    <p:sldId id="275" r:id="rId10"/>
    <p:sldId id="278" r:id="rId11"/>
    <p:sldId id="287" r:id="rId12"/>
    <p:sldId id="292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8937"/>
    <a:srgbClr val="23751D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957" autoAdjust="0"/>
  </p:normalViewPr>
  <p:slideViewPr>
    <p:cSldViewPr>
      <p:cViewPr varScale="1">
        <p:scale>
          <a:sx n="79" d="100"/>
          <a:sy n="79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CE97A5-F5E2-46C2-934B-C6530A5A36C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61792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58F513-C31C-437E-B213-54D92B489778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045662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83CFE8-2790-4735-AB53-BFCC9F031E7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340929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86A846-3AC7-4A73-BDE2-B6B55AAB3E3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447883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180983-71CA-4692-9EDF-9C548C5F1EA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089466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1E13D8-0699-44A0-8D69-8E63F23E43C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543894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6C98D4-1407-4B98-86F6-E6F3030658C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410884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FA8668-9593-4077-AFB0-6D35E3CD8FD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161321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61A632-42BB-4146-8A4B-323F4236985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01459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6880EB-9F5B-4658-A096-EF0CCCCD45D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8647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BA0C9-19CE-44AB-8AE9-B0A2BE64AF8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224177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B474A9C-B6C0-4676-915B-180E37488938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77865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815008" y="1052736"/>
            <a:ext cx="7632700" cy="24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i="1" dirty="0">
                <a:solidFill>
                  <a:srgbClr val="278937"/>
                </a:solidFill>
              </a:rPr>
              <a:t>Взаимодействие детского сада и школы как единого образовательного </a:t>
            </a:r>
            <a:r>
              <a:rPr lang="ru-RU" altLang="ru-RU" sz="2400" b="1" i="1" dirty="0" smtClean="0">
                <a:solidFill>
                  <a:srgbClr val="278937"/>
                </a:solidFill>
              </a:rPr>
              <a:t>учреждения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 b="1" dirty="0" smtClean="0">
                <a:solidFill>
                  <a:srgbClr val="FF0000"/>
                </a:solidFill>
              </a:rPr>
              <a:t>Интеллектуальная игра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 b="1" dirty="0" smtClean="0">
                <a:solidFill>
                  <a:srgbClr val="FF0000"/>
                </a:solidFill>
              </a:rPr>
              <a:t> «Умники и умницы»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 b="1" i="1" dirty="0">
              <a:solidFill>
                <a:srgbClr val="FF0000"/>
              </a:solidFill>
            </a:endParaRPr>
          </a:p>
        </p:txBody>
      </p:sp>
      <p:sp>
        <p:nvSpPr>
          <p:cNvPr id="3077" name="Text Box 9"/>
          <p:cNvSpPr txBox="1">
            <a:spLocks noChangeArrowheads="1"/>
          </p:cNvSpPr>
          <p:nvPr/>
        </p:nvSpPr>
        <p:spPr bwMode="auto">
          <a:xfrm>
            <a:off x="179512" y="404664"/>
            <a:ext cx="849744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 b="1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МКОУ СОШ № 9                                    МКДОУ ЦРР- детский сад № 18</a:t>
            </a:r>
            <a:endParaRPr lang="ru-RU" altLang="ru-RU" sz="1800" b="1" i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83768" y="5301208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Воспитатели МКДОУ ЦРР - детский сад № 18 г. Россоши: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Каратаева Е.В., Пономарёва Л.П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4. Конкурс – «Занимательная математика».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2770" name="Picture 2" descr="F:\школа и д.с\P40416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8496943" cy="55892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Музыкальная пауза - « Тётя Весельчак»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6866" name="Picture 2" descr="F:\школа и д.с\P404168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96752"/>
            <a:ext cx="8136904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105400" y="1556792"/>
            <a:ext cx="4038600" cy="4525963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Фотография на память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F:\школа и д.с\P40417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8352927" cy="52565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384375"/>
          </a:xfrm>
        </p:spPr>
        <p:txBody>
          <a:bodyPr>
            <a:normAutofit fontScale="92500" lnSpcReduction="20000"/>
          </a:bodyPr>
          <a:lstStyle/>
          <a:p>
            <a:pPr algn="ctr">
              <a:spcBef>
                <a:spcPct val="0"/>
              </a:spcBef>
              <a:buNone/>
            </a:pPr>
            <a:r>
              <a:rPr lang="ru-RU" altLang="ru-RU" sz="4000" b="1" i="1" dirty="0" smtClean="0">
                <a:solidFill>
                  <a:srgbClr val="FF0000"/>
                </a:solidFill>
              </a:rPr>
              <a:t>«Школьное обучение никогда не начинается с пустого места, а всегда опирается на определенную стадию развития, проделанную ребенком».</a:t>
            </a:r>
          </a:p>
          <a:p>
            <a:pPr algn="ctr">
              <a:spcBef>
                <a:spcPct val="0"/>
              </a:spcBef>
              <a:buNone/>
            </a:pPr>
            <a:r>
              <a:rPr lang="ru-RU" altLang="ru-RU" sz="4000" b="1" i="1" dirty="0" smtClean="0">
                <a:solidFill>
                  <a:srgbClr val="FF0000"/>
                </a:solidFill>
              </a:rPr>
              <a:t>                                                            </a:t>
            </a:r>
          </a:p>
          <a:p>
            <a:pPr algn="r">
              <a:spcBef>
                <a:spcPct val="0"/>
              </a:spcBef>
              <a:buNone/>
            </a:pPr>
            <a:r>
              <a:rPr lang="ru-RU" altLang="ru-RU" sz="4000" b="1" i="1" dirty="0" smtClean="0">
                <a:solidFill>
                  <a:srgbClr val="FF0000"/>
                </a:solidFill>
              </a:rPr>
              <a:t> Л.С. </a:t>
            </a:r>
            <a:r>
              <a:rPr lang="ru-RU" altLang="ru-RU" sz="4000" b="1" i="1" dirty="0" err="1" smtClean="0">
                <a:solidFill>
                  <a:srgbClr val="FF0000"/>
                </a:solidFill>
              </a:rPr>
              <a:t>Выготский</a:t>
            </a:r>
            <a:endParaRPr lang="ru-RU" altLang="ru-RU" sz="4000" b="1" i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27650" name="Picture 2" descr="C:\Users\Елена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0"/>
            <a:ext cx="5112568" cy="25922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4"/>
          <p:cNvSpPr>
            <a:spLocks noChangeArrowheads="1"/>
          </p:cNvSpPr>
          <p:nvPr/>
        </p:nvSpPr>
        <p:spPr bwMode="auto">
          <a:xfrm>
            <a:off x="0" y="1124744"/>
            <a:ext cx="4313803" cy="1971194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</a:p>
        </p:txBody>
      </p:sp>
      <p:sp>
        <p:nvSpPr>
          <p:cNvPr id="7174" name="Oval 8"/>
          <p:cNvSpPr>
            <a:spLocks noChangeArrowheads="1"/>
          </p:cNvSpPr>
          <p:nvPr/>
        </p:nvSpPr>
        <p:spPr bwMode="auto">
          <a:xfrm>
            <a:off x="2123728" y="2708920"/>
            <a:ext cx="4608512" cy="2088232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 с педагогами</a:t>
            </a:r>
          </a:p>
        </p:txBody>
      </p:sp>
      <p:sp>
        <p:nvSpPr>
          <p:cNvPr id="7176" name="Oval 9"/>
          <p:cNvSpPr>
            <a:spLocks noChangeArrowheads="1"/>
          </p:cNvSpPr>
          <p:nvPr/>
        </p:nvSpPr>
        <p:spPr bwMode="auto">
          <a:xfrm>
            <a:off x="4846637" y="4509120"/>
            <a:ext cx="4297363" cy="2089150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sz="2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400" b="1" dirty="0" smtClean="0"/>
              <a:t>  </a:t>
            </a:r>
            <a:r>
              <a:rPr lang="ru-RU" alt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 с детьми</a:t>
            </a:r>
          </a:p>
        </p:txBody>
      </p:sp>
      <p:sp>
        <p:nvSpPr>
          <p:cNvPr id="11280" name="WordArt 16"/>
          <p:cNvSpPr>
            <a:spLocks noChangeArrowheads="1" noChangeShapeType="1" noTextEdit="1"/>
          </p:cNvSpPr>
          <p:nvPr/>
        </p:nvSpPr>
        <p:spPr bwMode="auto">
          <a:xfrm>
            <a:off x="4572000" y="260350"/>
            <a:ext cx="4297363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089025" y="296863"/>
            <a:ext cx="7634288" cy="863600"/>
          </a:xfrm>
          <a:prstGeom prst="horizontalScroll">
            <a:avLst>
              <a:gd name="adj" fmla="val 10294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Направления взаимодействия детского сада и школы: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17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uild="p" animBg="1"/>
      <p:bldP spid="7174" grpId="0" build="p" animBg="1"/>
      <p:bldP spid="7176" grpId="0" build="p" animBg="1"/>
      <p:bldP spid="1128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2"/>
          <p:cNvSpPr txBox="1">
            <a:spLocks noChangeArrowheads="1"/>
          </p:cNvSpPr>
          <p:nvPr/>
        </p:nvSpPr>
        <p:spPr bwMode="auto">
          <a:xfrm>
            <a:off x="323528" y="1556792"/>
            <a:ext cx="8496945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создание успешной адаптации при переходе из </a:t>
            </a:r>
          </a:p>
          <a:p>
            <a:r>
              <a:rPr lang="ru-RU" alt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детского сада в </a:t>
            </a:r>
            <a:r>
              <a:rPr lang="ru-RU" alt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школу;</a:t>
            </a:r>
          </a:p>
          <a:p>
            <a:endParaRPr lang="ru-RU" alt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alt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alt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системы непрерывного образования с </a:t>
            </a:r>
            <a:r>
              <a:rPr lang="ru-RU" alt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учётом  </a:t>
            </a:r>
            <a:r>
              <a:rPr lang="ru-RU" alt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возрастных особенностей дошкольников </a:t>
            </a:r>
            <a:r>
              <a:rPr lang="ru-RU" alt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 первоклассников;</a:t>
            </a:r>
          </a:p>
          <a:p>
            <a:pPr>
              <a:buFontTx/>
              <a:buChar char="-"/>
            </a:pPr>
            <a:endParaRPr lang="ru-RU" alt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создание благоприятных условий в детском саду </a:t>
            </a:r>
          </a:p>
          <a:p>
            <a:r>
              <a:rPr lang="ru-RU" alt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школе для развития познавательной активности, </a:t>
            </a:r>
          </a:p>
          <a:p>
            <a:r>
              <a:rPr lang="ru-RU" alt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самостоятельности, творчества каждого ребенка</a:t>
            </a:r>
            <a:r>
              <a:rPr lang="ru-RU" altLang="ru-RU" sz="2400" b="1" dirty="0"/>
              <a:t>. 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67544" y="476672"/>
            <a:ext cx="6842125" cy="1296144"/>
          </a:xfrm>
          <a:prstGeom prst="horizontalScroll">
            <a:avLst>
              <a:gd name="adj" fmla="val 18056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</a:rPr>
              <a:t>Преемственность </a:t>
            </a:r>
            <a:r>
              <a:rPr lang="ru-RU" sz="2800" b="1" dirty="0" smtClean="0">
                <a:solidFill>
                  <a:srgbClr val="FF0000"/>
                </a:solidFill>
              </a:rPr>
              <a:t>МКОУ СОШ №9 и МКДОУ ЦРР – детский сад № 18: 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преемственных связей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1560" y="2492896"/>
            <a:ext cx="2642592" cy="1224136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Родительские собрания с учителями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92080" y="2564904"/>
            <a:ext cx="2736304" cy="127444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Участие в совместных праздниках и развлечениях, соревнованиях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55576" y="980728"/>
            <a:ext cx="2520280" cy="1224136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Знакомство учителя с будущими учениками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483768" y="5157192"/>
            <a:ext cx="3312368" cy="144016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Совместные круглые столы с участием педагогов детского сада, родителей и учителей начальных классов. 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27584" y="3861048"/>
            <a:ext cx="2642592" cy="12024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Проведение «Дней открытых дверей»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64088" y="3933056"/>
            <a:ext cx="2808312" cy="136815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Посещение дошкольниками адаптационного курса занятий при школе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220072" y="1124744"/>
            <a:ext cx="2808312" cy="129614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Экскурсии дошкольников в школу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allAtOnce" animBg="1"/>
      <p:bldP spid="11" grpId="0" build="allAtOnce" animBg="1"/>
      <p:bldP spid="12" grpId="0" build="allAtOnce" animBg="1"/>
      <p:bldP spid="13" grpId="0" build="allAtOnce" animBg="1"/>
      <p:bldP spid="14" grpId="0" build="allAtOnce" animBg="1"/>
      <p:bldP spid="15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мероприятия: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Объединение опыта и знаний детей для создания у них целостной картины мира.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Поддерживать интерес к интеллектуальной деятельности, желание играть в игры с  различным содержанием.</a:t>
            </a:r>
          </a:p>
          <a:p>
            <a:pPr>
              <a:buFontTx/>
              <a:buChar char="-"/>
            </a:pPr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Развивать мышление, любознательность, самостоятельность, внимание, коммуникативные навыки, ответственность детей за результаты своей деятельности;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-Учить договариваться друг с другом, налаживать диалогическое общение при выполнении заданий;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Формировать умение радоваться успехам товарищей;</a:t>
            </a:r>
          </a:p>
          <a:p>
            <a:pPr>
              <a:buFontTx/>
              <a:buChar char="-"/>
            </a:pPr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Воспитывать у детей умение проявлять инициативу с</a:t>
            </a:r>
          </a:p>
          <a:p>
            <a:pPr>
              <a:buFontTx/>
              <a:buChar char="-"/>
            </a:pPr>
            <a:r>
              <a:rPr lang="ru-RU" sz="3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целью получения новых знаний, настойчивость, целеустремленность, смекалку, взаимопомощь.</a:t>
            </a:r>
            <a:endParaRPr lang="ru-RU" sz="3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92696"/>
            <a:ext cx="8229600" cy="58326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Поступление в школу – переломный момент в жизни ребенка. С него начинается новый этап в развитии малыша: ему предстоит осваивать не всегда похожие на прежние формы деятельности, вырабатывать иной стиль отношения со сверстниками и взрослыми, физиологически перестраиваться. 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же сделать так, чтобы этот процесс прошел для ребенка безболезненно? И здесь большую помощь может оказать тесная связь ДОУ и начальной школы. 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Проведение совместных мероприятий детского сада и школы способствуют: снятию стресса у будущих первоклассников; сокращается адаптационный период ребенка в школе; учителя ближе знакомятся с будущими первоклассниками, системой работы воспитателя.   Практика нашего ДОУ показывает, что дети, получающие дошкольное образование в детском саду, имеют более тесное взаимодействие с младшими школьниками, будущим учителем, раскрепощаются, раскрываются в совместных мероприятиях, при проведении праздников и утренников. Став первоклассниками, бывшие выпускники успешно адаптируются в новых условиях. Каждое совместное мероприятие вызывает у воспитанников восторг, удивление, радость и желание учиться в школе.</a:t>
            </a:r>
          </a:p>
          <a:p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Предварительная работа: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 организация игровой (совместной, самостоятельной) деятельности детей подготовительной группы  и учащихся 1 класса школы с использованием дидактических игр "Расскажи сказку", "Что лишнее», «Обитатели нашей планеты», « Музыкальная шкатулка»; видеоматериалов « Родная природа», аудио записи «Голоса природы»;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чтение сказок, заучивание стихов, чтение детских энциклопедий «Все обо всем»;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 создание </a:t>
            </a:r>
            <a:r>
              <a:rPr lang="ru-RU" b="1" dirty="0" err="1" smtClean="0">
                <a:solidFill>
                  <a:srgbClr val="7030A0"/>
                </a:solidFill>
              </a:rPr>
              <a:t>мультимедийной</a:t>
            </a:r>
            <a:r>
              <a:rPr lang="ru-RU" b="1" dirty="0" smtClean="0">
                <a:solidFill>
                  <a:srgbClr val="7030A0"/>
                </a:solidFill>
              </a:rPr>
              <a:t> презентации интеллектуальной игры - "Умники и умницы";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организация работы жюри</a:t>
            </a:r>
            <a:r>
              <a:rPr lang="ru-RU" b="1" dirty="0" smtClean="0">
                <a:solidFill>
                  <a:srgbClr val="7030A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изготовление эмблем, грамот участникам и победителям игры.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9989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FF0000"/>
                </a:solidFill>
              </a:rPr>
              <a:t>1 конкурс - « Разминка -рисование»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ориентировка на листе бумаги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9698" name="Picture 2" descr="F:\школа и д.с\P40416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00200"/>
            <a:ext cx="8064897" cy="5257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574</TotalTime>
  <Words>539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Формы преемственных связей</vt:lpstr>
      <vt:lpstr>Слайд 6</vt:lpstr>
      <vt:lpstr>Актуальность</vt:lpstr>
      <vt:lpstr>Предварительная работа: </vt:lpstr>
      <vt:lpstr> 1 конкурс - « Разминка -рисование» ориентировка на листе бумаги </vt:lpstr>
      <vt:lpstr>4. Конкурс – «Занимательная математика».   </vt:lpstr>
      <vt:lpstr>Музыкальная пауза - « Тётя Весельчак»</vt:lpstr>
      <vt:lpstr>Фотография на память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Елена</cp:lastModifiedBy>
  <cp:revision>54</cp:revision>
  <dcterms:created xsi:type="dcterms:W3CDTF">2016-11-02T14:59:17Z</dcterms:created>
  <dcterms:modified xsi:type="dcterms:W3CDTF">2018-12-20T18:32:27Z</dcterms:modified>
</cp:coreProperties>
</file>