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40" r:id="rId1"/>
  </p:sldMasterIdLst>
  <p:sldIdLst>
    <p:sldId id="256" r:id="rId2"/>
    <p:sldId id="278" r:id="rId3"/>
    <p:sldId id="284" r:id="rId4"/>
    <p:sldId id="285" r:id="rId5"/>
    <p:sldId id="286" r:id="rId6"/>
    <p:sldId id="288" r:id="rId7"/>
    <p:sldId id="287" r:id="rId8"/>
    <p:sldId id="289" r:id="rId9"/>
    <p:sldId id="290" r:id="rId10"/>
    <p:sldId id="291" r:id="rId11"/>
    <p:sldId id="292" r:id="rId12"/>
    <p:sldId id="257" r:id="rId13"/>
    <p:sldId id="258" r:id="rId14"/>
    <p:sldId id="279" r:id="rId15"/>
    <p:sldId id="259" r:id="rId16"/>
    <p:sldId id="283" r:id="rId17"/>
    <p:sldId id="281" r:id="rId18"/>
    <p:sldId id="282" r:id="rId19"/>
    <p:sldId id="263" r:id="rId20"/>
    <p:sldId id="264" r:id="rId21"/>
    <p:sldId id="265" r:id="rId22"/>
    <p:sldId id="266" r:id="rId23"/>
    <p:sldId id="267" r:id="rId24"/>
    <p:sldId id="270" r:id="rId25"/>
    <p:sldId id="271" r:id="rId26"/>
    <p:sldId id="272" r:id="rId27"/>
    <p:sldId id="276" r:id="rId28"/>
    <p:sldId id="277" r:id="rId29"/>
    <p:sldId id="275" r:id="rId30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000" strike="noStrike" smtClean="0">
                <a:solidFill>
                  <a:srgbClr val="666666"/>
                </a:solidFill>
                <a:latin typeface="Candara"/>
              </a:rPr>
              <a:t>5.12.17</a:t>
            </a: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5C7BCF7-CA29-465D-9D45-3CCDE46626AF}" type="slidenum">
              <a:rPr lang="ru-RU" sz="1000" strike="noStrike" smtClean="0">
                <a:solidFill>
                  <a:srgbClr val="666666"/>
                </a:solidFill>
                <a:latin typeface="Candara"/>
              </a:rPr>
              <a:pPr algn="ctr">
                <a:lnSpc>
                  <a:spcPct val="100000"/>
                </a:lnSpc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000" strike="noStrike" smtClean="0">
                <a:solidFill>
                  <a:srgbClr val="666666"/>
                </a:solidFill>
                <a:latin typeface="Candara"/>
              </a:rPr>
              <a:t>5.12.17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5C7BCF7-CA29-465D-9D45-3CCDE46626AF}" type="slidenum">
              <a:rPr lang="ru-RU" sz="1000" strike="noStrike" smtClean="0">
                <a:solidFill>
                  <a:srgbClr val="666666"/>
                </a:solidFill>
                <a:latin typeface="Candara"/>
              </a:rPr>
              <a:pPr algn="ct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000" strike="noStrike" smtClean="0">
                <a:solidFill>
                  <a:srgbClr val="666666"/>
                </a:solidFill>
                <a:latin typeface="Candara"/>
              </a:rPr>
              <a:t>5.12.17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5C7BCF7-CA29-465D-9D45-3CCDE46626AF}" type="slidenum">
              <a:rPr lang="ru-RU" sz="1000" strike="noStrike" smtClean="0">
                <a:solidFill>
                  <a:srgbClr val="666666"/>
                </a:solidFill>
                <a:latin typeface="Candara"/>
              </a:rPr>
              <a:pPr algn="ct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9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000" strike="noStrike" smtClean="0">
                <a:solidFill>
                  <a:srgbClr val="666666"/>
                </a:solidFill>
                <a:latin typeface="Candara"/>
              </a:rPr>
              <a:t>5.12.17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5C7BCF7-CA29-465D-9D45-3CCDE46626AF}" type="slidenum">
              <a:rPr lang="ru-RU" sz="1000" strike="noStrike" smtClean="0">
                <a:solidFill>
                  <a:srgbClr val="666666"/>
                </a:solidFill>
                <a:latin typeface="Candara"/>
              </a:rPr>
              <a:pPr algn="ct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000" strike="noStrike" smtClean="0">
                <a:solidFill>
                  <a:srgbClr val="666666"/>
                </a:solidFill>
                <a:latin typeface="Candara"/>
              </a:rPr>
              <a:t>5.12.17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fld id="{05C7BCF7-CA29-465D-9D45-3CCDE46626AF}" type="slidenum">
              <a:rPr lang="ru-RU" sz="1000" strike="noStrike" smtClean="0">
                <a:solidFill>
                  <a:srgbClr val="666666"/>
                </a:solidFill>
                <a:latin typeface="Candara"/>
              </a:rPr>
              <a:pPr algn="ct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000" strike="noStrike" smtClean="0">
                <a:solidFill>
                  <a:srgbClr val="666666"/>
                </a:solidFill>
                <a:latin typeface="Candara"/>
              </a:rPr>
              <a:t>5.12.17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5C7BCF7-CA29-465D-9D45-3CCDE46626AF}" type="slidenum">
              <a:rPr lang="ru-RU" sz="1000" strike="noStrike" smtClean="0">
                <a:solidFill>
                  <a:srgbClr val="666666"/>
                </a:solidFill>
                <a:latin typeface="Candara"/>
              </a:rPr>
              <a:pPr algn="ct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000" strike="noStrike" smtClean="0">
                <a:solidFill>
                  <a:srgbClr val="666666"/>
                </a:solidFill>
                <a:latin typeface="Candara"/>
              </a:rPr>
              <a:t>5.12.17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5C7BCF7-CA29-465D-9D45-3CCDE46626AF}" type="slidenum">
              <a:rPr lang="ru-RU" sz="1000" strike="noStrike" smtClean="0">
                <a:solidFill>
                  <a:srgbClr val="666666"/>
                </a:solidFill>
                <a:latin typeface="Candara"/>
              </a:rPr>
              <a:pPr algn="ct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000" strike="noStrike" smtClean="0">
                <a:solidFill>
                  <a:srgbClr val="666666"/>
                </a:solidFill>
                <a:latin typeface="Candara"/>
              </a:rPr>
              <a:t>5.12.17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5C7BCF7-CA29-465D-9D45-3CCDE46626AF}" type="slidenum">
              <a:rPr lang="ru-RU" sz="1000" strike="noStrike" smtClean="0">
                <a:solidFill>
                  <a:srgbClr val="666666"/>
                </a:solidFill>
                <a:latin typeface="Candara"/>
              </a:rPr>
              <a:pPr algn="ct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000" strike="noStrike" smtClean="0">
                <a:solidFill>
                  <a:srgbClr val="666666"/>
                </a:solidFill>
                <a:latin typeface="Candara"/>
              </a:rPr>
              <a:t>5.12.17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5C7BCF7-CA29-465D-9D45-3CCDE46626AF}" type="slidenum">
              <a:rPr lang="ru-RU" sz="1000" strike="noStrike" smtClean="0">
                <a:solidFill>
                  <a:srgbClr val="666666"/>
                </a:solidFill>
                <a:latin typeface="Candara"/>
              </a:rPr>
              <a:pPr algn="ct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000" strike="noStrike" smtClean="0">
                <a:solidFill>
                  <a:srgbClr val="666666"/>
                </a:solidFill>
                <a:latin typeface="Candara"/>
              </a:rPr>
              <a:t>5.12.17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5C7BCF7-CA29-465D-9D45-3CCDE46626AF}" type="slidenum">
              <a:rPr lang="ru-RU" sz="1000" strike="noStrike" smtClean="0">
                <a:solidFill>
                  <a:srgbClr val="666666"/>
                </a:solidFill>
                <a:latin typeface="Candara"/>
              </a:rPr>
              <a:pPr algn="ct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000" strike="noStrike" smtClean="0">
                <a:solidFill>
                  <a:srgbClr val="666666"/>
                </a:solidFill>
                <a:latin typeface="Candara"/>
              </a:rPr>
              <a:t>5.12.17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fld id="{05C7BCF7-CA29-465D-9D45-3CCDE46626AF}" type="slidenum">
              <a:rPr lang="ru-RU" sz="1000" strike="noStrike" smtClean="0">
                <a:solidFill>
                  <a:srgbClr val="666666"/>
                </a:solidFill>
                <a:latin typeface="Candara"/>
              </a:rPr>
              <a:pPr algn="ctr">
                <a:lnSpc>
                  <a:spcPct val="100000"/>
                </a:lnSpc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1/15/2018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685800" y="571320"/>
            <a:ext cx="7769880" cy="207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4000" b="1" dirty="0" smtClean="0">
                <a:solidFill>
                  <a:srgbClr val="002060"/>
                </a:solidFill>
                <a:ea typeface="DejaVu Sans"/>
              </a:rPr>
              <a:t>Животные жарких стран</a:t>
            </a:r>
          </a:p>
          <a:p>
            <a:pPr algn="ctr">
              <a:lnSpc>
                <a:spcPct val="100000"/>
              </a:lnSpc>
            </a:pPr>
            <a:r>
              <a:rPr lang="ru-RU" sz="2400" b="1" strike="noStrike" dirty="0" smtClean="0">
                <a:solidFill>
                  <a:srgbClr val="002060"/>
                </a:solidFill>
                <a:latin typeface="Times New Roman"/>
                <a:ea typeface="DejaVu Sans"/>
              </a:rPr>
              <a:t>Подготовила </a:t>
            </a:r>
            <a:r>
              <a:rPr lang="ru-RU" sz="2400" b="1" strike="noStrike" dirty="0">
                <a:solidFill>
                  <a:srgbClr val="002060"/>
                </a:solidFill>
                <a:latin typeface="Times New Roman"/>
                <a:ea typeface="DejaVu Sans"/>
              </a:rPr>
              <a:t>материал воспитатель подготовительной группы </a:t>
            </a:r>
            <a:endParaRPr>
              <a:solidFill>
                <a:srgbClr val="002060"/>
              </a:solidFill>
            </a:endParaRPr>
          </a:p>
          <a:p>
            <a:pPr algn="ctr">
              <a:lnSpc>
                <a:spcPct val="100000"/>
              </a:lnSpc>
            </a:pPr>
            <a:r>
              <a:rPr lang="ru-RU" sz="2400" b="1" strike="noStrike" dirty="0">
                <a:solidFill>
                  <a:srgbClr val="002060"/>
                </a:solidFill>
                <a:latin typeface="Times New Roman"/>
                <a:ea typeface="DejaVu Sans"/>
              </a:rPr>
              <a:t>Ревякина Ю.Ю. </a:t>
            </a:r>
            <a:endParaRPr>
              <a:solidFill>
                <a:srgbClr val="002060"/>
              </a:solidFill>
            </a:endParaRPr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97" name="CustomShape 2"/>
          <p:cNvSpPr/>
          <p:nvPr/>
        </p:nvSpPr>
        <p:spPr>
          <a:xfrm>
            <a:off x="1640880" y="426600"/>
            <a:ext cx="6814800" cy="91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482" name="AutoShape 2" descr="http://lass.veryphoto.ru/img-q5y5x5n4g4041416t4b4n4p5s5f5s2p4u4/wp-content/uploads/2012/11/3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7762" name="Picture 2" descr="http://img0.liveinternet.ru/images/attach/c/2/73/636/73636350_5812305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14550"/>
            <a:ext cx="9144000" cy="4743450"/>
          </a:xfrm>
          <a:prstGeom prst="rect">
            <a:avLst/>
          </a:prstGeom>
          <a:noFill/>
        </p:spPr>
      </p:pic>
    </p:spTree>
  </p:cSld>
  <p:clrMapOvr>
    <a:masterClrMapping/>
  </p:clrMapOvr>
  <p:transition advTm="12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 rot="10800000" flipV="1">
            <a:off x="59885640" y="7386480"/>
            <a:ext cx="8455680" cy="6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16" name="CustomShape 2"/>
          <p:cNvSpPr/>
          <p:nvPr/>
        </p:nvSpPr>
        <p:spPr>
          <a:xfrm>
            <a:off x="457200" y="1224000"/>
            <a:ext cx="8227440" cy="44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928800" y="214290"/>
            <a:ext cx="6714720" cy="714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>
              <a:solidFill>
                <a:srgbClr val="FFC000"/>
              </a:solidFill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428596" y="571480"/>
            <a:ext cx="8358246" cy="600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pPr algn="r"/>
            <a:r>
              <a:rPr lang="ru-RU" sz="2400" dirty="0" smtClean="0">
                <a:solidFill>
                  <a:srgbClr val="000000"/>
                </a:solidFill>
              </a:rPr>
              <a:t>А что если бы слон был хищником?! Тогда бы многим пришлось туго, ведь они способны убить одним лишь весом. Но только они не хищники, и ко всему прочему очень добрые. А вот что еще в них интересного:</a:t>
            </a:r>
          </a:p>
          <a:p>
            <a:pPr algn="r"/>
            <a:r>
              <a:rPr lang="ru-RU" sz="2400" dirty="0" smtClean="0">
                <a:solidFill>
                  <a:srgbClr val="000000"/>
                </a:solidFill>
              </a:rPr>
              <a:t>Целых два года самки вынашивают своих </a:t>
            </a:r>
            <a:r>
              <a:rPr lang="ru-RU" sz="2400" dirty="0" smtClean="0">
                <a:solidFill>
                  <a:srgbClr val="000000"/>
                </a:solidFill>
              </a:rPr>
              <a:t>детёнышей.</a:t>
            </a:r>
            <a:endParaRPr lang="ru-RU" sz="2400" dirty="0" smtClean="0">
              <a:solidFill>
                <a:srgbClr val="000000"/>
              </a:solidFill>
            </a:endParaRPr>
          </a:p>
          <a:p>
            <a:pPr algn="r"/>
            <a:r>
              <a:rPr lang="ru-RU" sz="2400" dirty="0" smtClean="0">
                <a:solidFill>
                  <a:srgbClr val="000000"/>
                </a:solidFill>
              </a:rPr>
              <a:t>Слонята при рождении не имею зубов, как у детенышей людей у них сначала появляются молочные, а уже после коренные.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300 литров и 300 килограмм: только слоны могут съесть и выпить столько за одни стуки.</a:t>
            </a:r>
          </a:p>
        </p:txBody>
      </p:sp>
      <p:pic>
        <p:nvPicPr>
          <p:cNvPr id="138242" name="Picture 2" descr="Сло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30739" cy="2141512"/>
          </a:xfrm>
          <a:prstGeom prst="rect">
            <a:avLst/>
          </a:prstGeom>
          <a:noFill/>
        </p:spPr>
      </p:pic>
    </p:spTree>
  </p:cSld>
  <p:clrMapOvr>
    <a:masterClrMapping/>
  </p:clrMapOvr>
  <p:transition advTm="25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 rot="10800000" flipV="1">
            <a:off x="59885640" y="7386480"/>
            <a:ext cx="8455680" cy="6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16" name="CustomShape 2"/>
          <p:cNvSpPr/>
          <p:nvPr/>
        </p:nvSpPr>
        <p:spPr>
          <a:xfrm>
            <a:off x="457200" y="1224000"/>
            <a:ext cx="8227440" cy="44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928800" y="214290"/>
            <a:ext cx="6714720" cy="714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>
              <a:solidFill>
                <a:srgbClr val="FFC000"/>
              </a:solidFill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428596" y="571480"/>
            <a:ext cx="8358246" cy="600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2400" dirty="0" smtClean="0">
                <a:solidFill>
                  <a:srgbClr val="000000"/>
                </a:solidFill>
              </a:rPr>
              <a:t>В стадах слонов царит матриархат, вожаками становятся зрелые и сильные самки.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У каждого отдельного слона своя уникальная кайма ушей.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Слоны совсем не умеют бегать, самое быстрое их передвижение это ускоренная ходьба.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Едят они не только траву и листья, ягоды, фрукты и даже кора деревьев- вот что для них настоящее лакомство.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Есть животные, весом в 6 килограмм, а есть мозг слона, который весит ровно столько же. Кстати, на их умственных особенностях это сказывается, ведь они относятся к одним из самых умных животных.</a:t>
            </a:r>
            <a:endParaRPr lang="ru-RU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25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CustomShape 1"/>
          <p:cNvSpPr/>
          <p:nvPr/>
        </p:nvSpPr>
        <p:spPr>
          <a:xfrm>
            <a:off x="2382480" y="1596960"/>
            <a:ext cx="4788360" cy="1094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01" name="CustomShape 2"/>
          <p:cNvSpPr/>
          <p:nvPr/>
        </p:nvSpPr>
        <p:spPr>
          <a:xfrm>
            <a:off x="457200" y="-14400"/>
            <a:ext cx="7388640" cy="1452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7200" strike="noStrike" dirty="0">
                <a:solidFill>
                  <a:srgbClr val="002060"/>
                </a:solidFill>
                <a:latin typeface="Arial"/>
                <a:ea typeface="DejaVu Sans"/>
              </a:rPr>
              <a:t>Загадки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02" name="CustomShape 3"/>
          <p:cNvSpPr/>
          <p:nvPr/>
        </p:nvSpPr>
        <p:spPr>
          <a:xfrm>
            <a:off x="457200" y="1654560"/>
            <a:ext cx="4013640" cy="189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03" name="CustomShape 4"/>
          <p:cNvSpPr/>
          <p:nvPr/>
        </p:nvSpPr>
        <p:spPr>
          <a:xfrm>
            <a:off x="4608000" y="1416960"/>
            <a:ext cx="4013640" cy="189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ru-RU" sz="2200" dirty="0" smtClean="0">
                <a:solidFill>
                  <a:srgbClr val="000000"/>
                </a:solidFill>
                <a:ea typeface="Tahoma"/>
              </a:rPr>
              <a:t>Ой, смотрите, человек!</a:t>
            </a:r>
          </a:p>
          <a:p>
            <a:pPr>
              <a:lnSpc>
                <a:spcPct val="100000"/>
              </a:lnSpc>
            </a:pPr>
            <a:r>
              <a:rPr lang="ru-RU" sz="2200" dirty="0" smtClean="0">
                <a:solidFill>
                  <a:srgbClr val="000000"/>
                </a:solidFill>
                <a:ea typeface="Tahoma"/>
              </a:rPr>
              <a:t>А на теле - чёрный мех.</a:t>
            </a:r>
          </a:p>
          <a:p>
            <a:pPr>
              <a:lnSpc>
                <a:spcPct val="100000"/>
              </a:lnSpc>
            </a:pPr>
            <a:r>
              <a:rPr lang="ru-RU" sz="2200" dirty="0" smtClean="0">
                <a:solidFill>
                  <a:srgbClr val="000000"/>
                </a:solidFill>
                <a:ea typeface="Tahoma"/>
              </a:rPr>
              <a:t>Мы ошиблись, смотрит мило</a:t>
            </a:r>
          </a:p>
          <a:p>
            <a:pPr>
              <a:lnSpc>
                <a:spcPct val="100000"/>
              </a:lnSpc>
            </a:pPr>
            <a:r>
              <a:rPr lang="ru-RU" sz="2200" dirty="0" smtClean="0">
                <a:solidFill>
                  <a:srgbClr val="000000"/>
                </a:solidFill>
                <a:ea typeface="Tahoma"/>
              </a:rPr>
              <a:t>Из кустов на нас... </a:t>
            </a:r>
          </a:p>
          <a:p>
            <a:pPr>
              <a:lnSpc>
                <a:spcPct val="100000"/>
              </a:lnSpc>
            </a:pPr>
            <a:r>
              <a:rPr lang="ru-RU" sz="2200" dirty="0" smtClean="0">
                <a:solidFill>
                  <a:srgbClr val="000000"/>
                </a:solidFill>
                <a:ea typeface="Tahoma"/>
              </a:rPr>
              <a:t>(Горилла)</a:t>
            </a:r>
            <a:endParaRPr/>
          </a:p>
        </p:txBody>
      </p:sp>
      <p:sp>
        <p:nvSpPr>
          <p:cNvPr id="104" name="CustomShape 5"/>
          <p:cNvSpPr/>
          <p:nvPr/>
        </p:nvSpPr>
        <p:spPr>
          <a:xfrm>
            <a:off x="4698000" y="3432960"/>
            <a:ext cx="4013640" cy="189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200" dirty="0" smtClean="0">
                <a:solidFill>
                  <a:srgbClr val="000000"/>
                </a:solidFill>
                <a:ea typeface="Tahoma"/>
              </a:rPr>
              <a:t>Я в пижаме полосатой,</a:t>
            </a:r>
          </a:p>
          <a:p>
            <a:pPr>
              <a:lnSpc>
                <a:spcPct val="100000"/>
              </a:lnSpc>
            </a:pPr>
            <a:r>
              <a:rPr lang="ru-RU" sz="2200" dirty="0" smtClean="0">
                <a:solidFill>
                  <a:srgbClr val="000000"/>
                </a:solidFill>
                <a:ea typeface="Tahoma"/>
              </a:rPr>
              <a:t>Очень теплой, волосатой.</a:t>
            </a:r>
          </a:p>
          <a:p>
            <a:pPr>
              <a:lnSpc>
                <a:spcPct val="100000"/>
              </a:lnSpc>
            </a:pPr>
            <a:r>
              <a:rPr lang="ru-RU" sz="2200" dirty="0" smtClean="0">
                <a:solidFill>
                  <a:srgbClr val="000000"/>
                </a:solidFill>
                <a:ea typeface="Tahoma"/>
              </a:rPr>
              <a:t>Не лошадка я, но все же</a:t>
            </a:r>
          </a:p>
          <a:p>
            <a:pPr>
              <a:lnSpc>
                <a:spcPct val="100000"/>
              </a:lnSpc>
            </a:pPr>
            <a:r>
              <a:rPr lang="ru-RU" sz="2200" dirty="0" smtClean="0">
                <a:solidFill>
                  <a:srgbClr val="000000"/>
                </a:solidFill>
                <a:ea typeface="Tahoma"/>
              </a:rPr>
              <a:t>На лошадку я похожа.(Зебра)</a:t>
            </a:r>
            <a:endParaRPr lang="ru-RU" sz="2200" dirty="0">
              <a:solidFill>
                <a:srgbClr val="000000"/>
              </a:solidFill>
              <a:ea typeface="Tahoma"/>
            </a:endParaRPr>
          </a:p>
        </p:txBody>
      </p:sp>
      <p:sp>
        <p:nvSpPr>
          <p:cNvPr id="105" name="CustomShape 6"/>
          <p:cNvSpPr/>
          <p:nvPr/>
        </p:nvSpPr>
        <p:spPr>
          <a:xfrm>
            <a:off x="457200" y="3714752"/>
            <a:ext cx="4013640" cy="235745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ru-RU" sz="2200" dirty="0" smtClean="0">
                <a:solidFill>
                  <a:srgbClr val="000000"/>
                </a:solidFill>
                <a:ea typeface="Tahoma"/>
              </a:rPr>
              <a:t>Этот зверь какой-то странный:</a:t>
            </a:r>
          </a:p>
          <a:p>
            <a:pPr>
              <a:lnSpc>
                <a:spcPct val="100000"/>
              </a:lnSpc>
            </a:pPr>
            <a:r>
              <a:rPr lang="ru-RU" sz="2200" dirty="0" smtClean="0">
                <a:solidFill>
                  <a:srgbClr val="000000"/>
                </a:solidFill>
                <a:ea typeface="Tahoma"/>
              </a:rPr>
              <a:t>Шея, как стрела у крана.</a:t>
            </a:r>
          </a:p>
          <a:p>
            <a:pPr>
              <a:lnSpc>
                <a:spcPct val="100000"/>
              </a:lnSpc>
            </a:pPr>
            <a:r>
              <a:rPr lang="ru-RU" sz="2200" dirty="0" smtClean="0">
                <a:solidFill>
                  <a:srgbClr val="000000"/>
                </a:solidFill>
                <a:ea typeface="Tahoma"/>
              </a:rPr>
              <a:t>Чтобы ртом достать до трав</a:t>
            </a:r>
          </a:p>
          <a:p>
            <a:pPr>
              <a:lnSpc>
                <a:spcPct val="100000"/>
              </a:lnSpc>
            </a:pPr>
            <a:r>
              <a:rPr lang="ru-RU" sz="2200" dirty="0" smtClean="0">
                <a:solidFill>
                  <a:srgbClr val="000000"/>
                </a:solidFill>
                <a:ea typeface="Tahoma"/>
              </a:rPr>
              <a:t>Вдвое сложится...(Жираф)</a:t>
            </a:r>
            <a:endParaRPr/>
          </a:p>
        </p:txBody>
      </p:sp>
      <p:sp>
        <p:nvSpPr>
          <p:cNvPr id="106" name="CustomShape 7"/>
          <p:cNvSpPr/>
          <p:nvPr/>
        </p:nvSpPr>
        <p:spPr>
          <a:xfrm>
            <a:off x="504000" y="1515960"/>
            <a:ext cx="3853686" cy="1939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ru-RU" sz="2100" dirty="0" smtClean="0">
                <a:solidFill>
                  <a:srgbClr val="000000"/>
                </a:solidFill>
                <a:ea typeface="Tahoma"/>
              </a:rPr>
              <a:t>По пустыне он идёт,</a:t>
            </a:r>
          </a:p>
          <a:p>
            <a:pPr>
              <a:lnSpc>
                <a:spcPct val="100000"/>
              </a:lnSpc>
            </a:pPr>
            <a:r>
              <a:rPr lang="ru-RU" sz="2100" dirty="0" smtClean="0">
                <a:solidFill>
                  <a:srgbClr val="000000"/>
                </a:solidFill>
                <a:ea typeface="Tahoma"/>
              </a:rPr>
              <a:t>Груз несёт, не ест, не пьёт.</a:t>
            </a:r>
          </a:p>
          <a:p>
            <a:pPr>
              <a:lnSpc>
                <a:spcPct val="100000"/>
              </a:lnSpc>
            </a:pPr>
            <a:r>
              <a:rPr lang="ru-RU" sz="2100" dirty="0" smtClean="0">
                <a:solidFill>
                  <a:srgbClr val="000000"/>
                </a:solidFill>
                <a:ea typeface="Tahoma"/>
              </a:rPr>
              <a:t>Передать бы два-три блюда</a:t>
            </a:r>
          </a:p>
          <a:p>
            <a:pPr>
              <a:lnSpc>
                <a:spcPct val="100000"/>
              </a:lnSpc>
            </a:pPr>
            <a:r>
              <a:rPr lang="ru-RU" sz="2100" dirty="0" smtClean="0">
                <a:solidFill>
                  <a:srgbClr val="000000"/>
                </a:solidFill>
                <a:ea typeface="Tahoma"/>
              </a:rPr>
              <a:t>Для несчастного... </a:t>
            </a:r>
          </a:p>
          <a:p>
            <a:pPr>
              <a:lnSpc>
                <a:spcPct val="100000"/>
              </a:lnSpc>
            </a:pPr>
            <a:r>
              <a:rPr lang="ru-RU" sz="2100" dirty="0" smtClean="0">
                <a:solidFill>
                  <a:srgbClr val="000000"/>
                </a:solidFill>
                <a:ea typeface="Tahoma"/>
              </a:rPr>
              <a:t>(Верблюд)</a:t>
            </a:r>
            <a:endParaRPr sz="2100"/>
          </a:p>
        </p:txBody>
      </p:sp>
    </p:spTree>
  </p:cSld>
  <p:clrMapOvr>
    <a:masterClrMapping/>
  </p:clrMapOvr>
  <p:transition advTm="15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457200" y="1000080"/>
            <a:ext cx="4013640" cy="2549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endParaRPr/>
          </a:p>
          <a:p>
            <a:r>
              <a:rPr lang="ru-RU" sz="2200" dirty="0" smtClean="0">
                <a:solidFill>
                  <a:srgbClr val="000000"/>
                </a:solidFill>
                <a:ea typeface="DejaVu Sans"/>
              </a:rPr>
              <a:t>Вот еще один зверек</a:t>
            </a:r>
          </a:p>
          <a:p>
            <a:r>
              <a:rPr lang="ru-RU" sz="2200" dirty="0" smtClean="0">
                <a:solidFill>
                  <a:srgbClr val="000000"/>
                </a:solidFill>
                <a:ea typeface="DejaVu Sans"/>
              </a:rPr>
              <a:t>В сумке носит кошелек,</a:t>
            </a:r>
          </a:p>
          <a:p>
            <a:r>
              <a:rPr lang="ru-RU" sz="2200" dirty="0" smtClean="0">
                <a:solidFill>
                  <a:srgbClr val="000000"/>
                </a:solidFill>
                <a:ea typeface="DejaVu Sans"/>
              </a:rPr>
              <a:t>Ловко прыгает в длину</a:t>
            </a:r>
          </a:p>
          <a:p>
            <a:r>
              <a:rPr lang="ru-RU" sz="2200" dirty="0" smtClean="0">
                <a:solidFill>
                  <a:srgbClr val="000000"/>
                </a:solidFill>
                <a:ea typeface="DejaVu Sans"/>
              </a:rPr>
              <a:t>Австралийский... </a:t>
            </a:r>
          </a:p>
          <a:p>
            <a:r>
              <a:rPr lang="ru-RU" sz="2200" dirty="0" smtClean="0">
                <a:solidFill>
                  <a:srgbClr val="000000"/>
                </a:solidFill>
                <a:ea typeface="DejaVu Sans"/>
              </a:rPr>
              <a:t>(</a:t>
            </a:r>
            <a:r>
              <a:rPr lang="ru-RU" sz="2200" dirty="0" smtClean="0">
                <a:solidFill>
                  <a:srgbClr val="000000"/>
                </a:solidFill>
                <a:latin typeface="Arial"/>
                <a:ea typeface="DejaVu Sans"/>
              </a:rPr>
              <a:t>Кенгуру)</a:t>
            </a:r>
            <a:endParaRPr lang="ru-RU" sz="2200" dirty="0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108" name="CustomShape 2"/>
          <p:cNvSpPr/>
          <p:nvPr/>
        </p:nvSpPr>
        <p:spPr>
          <a:xfrm>
            <a:off x="4674240" y="785880"/>
            <a:ext cx="4013640" cy="276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45000"/>
            </a:pPr>
            <a:endParaRPr lang="ru-RU" sz="2200" dirty="0" smtClean="0">
              <a:solidFill>
                <a:srgbClr val="000000"/>
              </a:solidFill>
            </a:endParaRPr>
          </a:p>
          <a:p>
            <a:pPr>
              <a:lnSpc>
                <a:spcPct val="100000"/>
              </a:lnSpc>
              <a:buSzPct val="45000"/>
            </a:pPr>
            <a:r>
              <a:rPr lang="ru-RU" sz="2200" dirty="0" smtClean="0">
                <a:solidFill>
                  <a:srgbClr val="000000"/>
                </a:solidFill>
              </a:rPr>
              <a:t>В Африке, далекой и обширной, Где кругом болота, реки, ил, Плавает зеленый и зубастый </a:t>
            </a:r>
          </a:p>
          <a:p>
            <a:pPr>
              <a:lnSpc>
                <a:spcPct val="100000"/>
              </a:lnSpc>
              <a:buSzPct val="45000"/>
            </a:pPr>
            <a:r>
              <a:rPr lang="ru-RU" sz="2200" dirty="0" smtClean="0">
                <a:solidFill>
                  <a:srgbClr val="000000"/>
                </a:solidFill>
              </a:rPr>
              <a:t>Кто же, отгадайте?.. ( Крокодил) </a:t>
            </a:r>
            <a:br>
              <a:rPr lang="ru-RU" sz="2200" dirty="0" smtClean="0">
                <a:solidFill>
                  <a:srgbClr val="000000"/>
                </a:solidFill>
              </a:rPr>
            </a:br>
            <a:endParaRPr lang="ru-RU" sz="2200" dirty="0">
              <a:solidFill>
                <a:srgbClr val="000000"/>
              </a:solidFill>
            </a:endParaRPr>
          </a:p>
        </p:txBody>
      </p:sp>
      <p:sp>
        <p:nvSpPr>
          <p:cNvPr id="109" name="CustomShape 3"/>
          <p:cNvSpPr/>
          <p:nvPr/>
        </p:nvSpPr>
        <p:spPr>
          <a:xfrm>
            <a:off x="4674240" y="3732120"/>
            <a:ext cx="4013640" cy="189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200" dirty="0" smtClean="0">
                <a:solidFill>
                  <a:srgbClr val="000000"/>
                </a:solidFill>
              </a:rPr>
              <a:t>Есть немало рогачей</a:t>
            </a:r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200" dirty="0" smtClean="0">
                <a:solidFill>
                  <a:srgbClr val="000000"/>
                </a:solidFill>
              </a:rPr>
              <a:t>В зоопарке и в лесу.</a:t>
            </a:r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200" dirty="0" smtClean="0">
                <a:solidFill>
                  <a:srgbClr val="000000"/>
                </a:solidFill>
              </a:rPr>
              <a:t>У всех рога на голове,</a:t>
            </a:r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200" dirty="0" smtClean="0">
                <a:solidFill>
                  <a:srgbClr val="000000"/>
                </a:solidFill>
              </a:rPr>
              <a:t>У одного лишь на носу.</a:t>
            </a:r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ru-RU" sz="2200" dirty="0" smtClean="0">
                <a:solidFill>
                  <a:srgbClr val="000000"/>
                </a:solidFill>
              </a:rPr>
              <a:t> ( Носорог)</a:t>
            </a:r>
            <a:endParaRPr/>
          </a:p>
        </p:txBody>
      </p:sp>
      <p:sp>
        <p:nvSpPr>
          <p:cNvPr id="110" name="CustomShape 4"/>
          <p:cNvSpPr/>
          <p:nvPr/>
        </p:nvSpPr>
        <p:spPr>
          <a:xfrm>
            <a:off x="457200" y="3732120"/>
            <a:ext cx="4013640" cy="189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/>
          </a:p>
          <a:p>
            <a:r>
              <a:rPr lang="ru-RU" sz="2200" dirty="0" smtClean="0">
                <a:solidFill>
                  <a:srgbClr val="000000"/>
                </a:solidFill>
                <a:ea typeface="DejaVu Sans"/>
              </a:rPr>
              <a:t>Царь зверей он и не диво –</a:t>
            </a:r>
          </a:p>
          <a:p>
            <a:r>
              <a:rPr lang="ru-RU" sz="2200" dirty="0" smtClean="0">
                <a:solidFill>
                  <a:srgbClr val="000000"/>
                </a:solidFill>
                <a:ea typeface="DejaVu Sans"/>
              </a:rPr>
              <a:t>Вон какая роскошь – грива!</a:t>
            </a:r>
          </a:p>
          <a:p>
            <a:r>
              <a:rPr lang="ru-RU" sz="2200" dirty="0" smtClean="0">
                <a:solidFill>
                  <a:srgbClr val="000000"/>
                </a:solidFill>
                <a:ea typeface="DejaVu Sans"/>
              </a:rPr>
              <a:t>Хоть кошачий рык, но грозный,</a:t>
            </a:r>
          </a:p>
          <a:p>
            <a:r>
              <a:rPr lang="ru-RU" sz="2200" dirty="0" smtClean="0">
                <a:solidFill>
                  <a:srgbClr val="000000"/>
                </a:solidFill>
                <a:ea typeface="DejaVu Sans"/>
              </a:rPr>
              <a:t>Лапы – мощь, и взгляд серьезный. ( Лев)</a:t>
            </a:r>
            <a:endParaRPr/>
          </a:p>
        </p:txBody>
      </p:sp>
    </p:spTree>
  </p:cSld>
  <p:clrMapOvr>
    <a:masterClrMapping/>
  </p:clrMapOvr>
  <p:transition advTm="20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457200" y="1000080"/>
            <a:ext cx="4013640" cy="2549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08" name="CustomShape 2"/>
          <p:cNvSpPr/>
          <p:nvPr/>
        </p:nvSpPr>
        <p:spPr>
          <a:xfrm>
            <a:off x="4674240" y="785880"/>
            <a:ext cx="4013640" cy="2763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45000"/>
            </a:pPr>
            <a:endParaRPr lang="ru-RU" sz="2200" dirty="0" smtClean="0">
              <a:solidFill>
                <a:srgbClr val="000000"/>
              </a:solidFill>
            </a:endParaRPr>
          </a:p>
        </p:txBody>
      </p:sp>
      <p:sp>
        <p:nvSpPr>
          <p:cNvPr id="109" name="CustomShape 3"/>
          <p:cNvSpPr/>
          <p:nvPr/>
        </p:nvSpPr>
        <p:spPr>
          <a:xfrm>
            <a:off x="4674240" y="3732120"/>
            <a:ext cx="4013640" cy="189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10" name="CustomShape 4"/>
          <p:cNvSpPr/>
          <p:nvPr/>
        </p:nvSpPr>
        <p:spPr>
          <a:xfrm>
            <a:off x="457200" y="3732120"/>
            <a:ext cx="4013640" cy="189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/>
          </a:p>
          <a:p>
            <a:endParaRPr lang="ru-RU" sz="2200" dirty="0" smtClean="0">
              <a:solidFill>
                <a:srgbClr val="000000"/>
              </a:solidFill>
              <a:latin typeface="Arial"/>
              <a:ea typeface="DejaVu Sans"/>
            </a:endParaRPr>
          </a:p>
          <a:p>
            <a:endParaRPr/>
          </a:p>
        </p:txBody>
      </p:sp>
      <p:pic>
        <p:nvPicPr>
          <p:cNvPr id="111618" name="Picture 2" descr="https://ds04.infourok.ru/uploads/ex/0cef/0002df96-8b42f04b/44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0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 rot="10800000" flipV="1">
            <a:off x="59885640" y="7386480"/>
            <a:ext cx="8455680" cy="6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12" name="CustomShape 2"/>
          <p:cNvSpPr/>
          <p:nvPr/>
        </p:nvSpPr>
        <p:spPr>
          <a:xfrm>
            <a:off x="457200" y="288360"/>
            <a:ext cx="7028640" cy="57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3" name="CustomShape 3"/>
          <p:cNvSpPr/>
          <p:nvPr/>
        </p:nvSpPr>
        <p:spPr>
          <a:xfrm>
            <a:off x="457200" y="1224000"/>
            <a:ext cx="8227440" cy="44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0594" name="Picture 2" descr="https://ds03.infourok.ru/uploads/ex/06b9/00036218-1889bf23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5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 rot="10800000" flipV="1">
            <a:off x="59885640" y="7386480"/>
            <a:ext cx="8455680" cy="6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16" name="CustomShape 2"/>
          <p:cNvSpPr/>
          <p:nvPr/>
        </p:nvSpPr>
        <p:spPr>
          <a:xfrm>
            <a:off x="457200" y="1224000"/>
            <a:ext cx="8227440" cy="44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928800" y="648000"/>
            <a:ext cx="6714720" cy="655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ru-RU" sz="4000" dirty="0" smtClean="0">
                <a:solidFill>
                  <a:srgbClr val="002060"/>
                </a:solidFill>
                <a:latin typeface="Arial"/>
                <a:ea typeface="DejaVu Sans"/>
              </a:rPr>
              <a:t>Игра « Скажи ласково »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785786" y="1428840"/>
            <a:ext cx="7572428" cy="514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latin typeface="Arial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Arial"/>
                <a:ea typeface="DejaVu Sans"/>
              </a:rPr>
              <a:t>Слон – слоник 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Arial"/>
                <a:ea typeface="DejaVu Sans"/>
              </a:rPr>
              <a:t>Зебра - ……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Arial"/>
                <a:ea typeface="DejaVu Sans"/>
              </a:rPr>
              <a:t>Крокодил - ……. 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Arial"/>
                <a:ea typeface="DejaVu Sans"/>
              </a:rPr>
              <a:t>Кенгуру - …..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Arial"/>
                <a:ea typeface="DejaVu Sans"/>
              </a:rPr>
              <a:t>Бегемот - ……. 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Arial"/>
                <a:ea typeface="DejaVu Sans"/>
              </a:rPr>
              <a:t>Черепаха - ……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Arial"/>
                <a:ea typeface="DejaVu Sans"/>
              </a:rPr>
              <a:t>Носорог - …….. 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Arial"/>
                <a:ea typeface="DejaVu Sans"/>
              </a:rPr>
              <a:t>Жираф - ……</a:t>
            </a:r>
          </a:p>
          <a:p>
            <a:pPr algn="ctr">
              <a:lnSpc>
                <a:spcPct val="100000"/>
              </a:lnSpc>
            </a:pPr>
            <a:endParaRPr lang="ru-RU" sz="2400" dirty="0">
              <a:solidFill>
                <a:srgbClr val="000000"/>
              </a:solidFill>
              <a:latin typeface="Arial"/>
              <a:ea typeface="DejaVu Sans"/>
            </a:endParaRPr>
          </a:p>
        </p:txBody>
      </p:sp>
    </p:spTree>
  </p:cSld>
  <p:clrMapOvr>
    <a:masterClrMapping/>
  </p:clrMapOvr>
  <p:transition advTm="25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 rot="10800000" flipV="1">
            <a:off x="59885640" y="7386480"/>
            <a:ext cx="8455680" cy="6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16" name="CustomShape 2"/>
          <p:cNvSpPr/>
          <p:nvPr/>
        </p:nvSpPr>
        <p:spPr>
          <a:xfrm>
            <a:off x="457200" y="1224000"/>
            <a:ext cx="8227440" cy="44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928800" y="648000"/>
            <a:ext cx="6714720" cy="655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000" dirty="0" smtClean="0">
                <a:solidFill>
                  <a:srgbClr val="002060"/>
                </a:solidFill>
                <a:latin typeface="Arial"/>
                <a:ea typeface="DejaVu Sans"/>
              </a:rPr>
              <a:t>Сосчитай до пяти 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785786" y="1428840"/>
            <a:ext cx="7572428" cy="514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strike="noStrike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Arial"/>
                <a:ea typeface="DejaVu Sans"/>
              </a:rPr>
              <a:t>Один слон, два слона, три слона, четыре слона, пять слонов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Arial"/>
                <a:ea typeface="DejaVu Sans"/>
              </a:rPr>
              <a:t>Один жираф, два ……, 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Arial"/>
                <a:ea typeface="DejaVu Sans"/>
              </a:rPr>
              <a:t>Одна зебра, …….., ……..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Arial"/>
                <a:ea typeface="DejaVu Sans"/>
              </a:rPr>
              <a:t>Один носорог, …….., ……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Arial"/>
                <a:ea typeface="DejaVu Sans"/>
              </a:rPr>
              <a:t>Один бегемот, …….., ……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Arial"/>
                <a:ea typeface="DejaVu Sans"/>
              </a:rPr>
              <a:t>Один лев, …….., ………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Arial"/>
                <a:ea typeface="DejaVu Sans"/>
              </a:rPr>
              <a:t>Одна обезьяна, ……., ……..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Arial"/>
                <a:ea typeface="DejaVu Sans"/>
              </a:rPr>
              <a:t>Один тигр, …….., ………</a:t>
            </a:r>
            <a:endParaRPr sz="2400"/>
          </a:p>
        </p:txBody>
      </p:sp>
    </p:spTree>
  </p:cSld>
  <p:clrMapOvr>
    <a:masterClrMapping/>
  </p:clrMapOvr>
  <p:transition advTm="25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 rot="10800000" flipV="1">
            <a:off x="59885640" y="7386480"/>
            <a:ext cx="8455680" cy="6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16" name="CustomShape 2"/>
          <p:cNvSpPr/>
          <p:nvPr/>
        </p:nvSpPr>
        <p:spPr>
          <a:xfrm>
            <a:off x="457200" y="1224000"/>
            <a:ext cx="8227440" cy="44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285720" y="648000"/>
            <a:ext cx="8501122" cy="655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000" dirty="0" smtClean="0">
                <a:solidFill>
                  <a:srgbClr val="002060"/>
                </a:solidFill>
                <a:latin typeface="Arial"/>
                <a:ea typeface="DejaVu Sans"/>
              </a:rPr>
              <a:t>Игра «Назови новое слово»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785786" y="1428840"/>
            <a:ext cx="7572428" cy="514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200" strike="noStrike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ru-RU" sz="2200" strike="noStrike" dirty="0" smtClean="0">
              <a:solidFill>
                <a:srgbClr val="000000"/>
              </a:solidFill>
              <a:latin typeface="Arial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У жирафа длинные ноги – он длинноногий</a:t>
            </a:r>
          </a:p>
          <a:p>
            <a:pPr algn="ctr"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latin typeface="+mj-lt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У бегемота толстая кожа – он ……..</a:t>
            </a:r>
          </a:p>
          <a:p>
            <a:pPr algn="ctr"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latin typeface="+mj-lt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У крокодила острые зубы – он ………</a:t>
            </a:r>
          </a:p>
          <a:p>
            <a:pPr algn="ctr"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latin typeface="+mj-lt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У льва длинная грива – он ………..</a:t>
            </a:r>
          </a:p>
          <a:p>
            <a:pPr algn="ctr"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latin typeface="+mj-lt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У носорога короткие ноги – он ………</a:t>
            </a:r>
          </a:p>
          <a:p>
            <a:pPr algn="ctr"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latin typeface="+mj-lt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У тигра длинный хвост – он ……….</a:t>
            </a:r>
            <a:endParaRPr lang="ru-RU" sz="2400" dirty="0" smtClean="0"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  <p:transition advTm="25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685800" y="576000"/>
            <a:ext cx="7769880" cy="645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000" strike="noStrike" dirty="0">
                <a:solidFill>
                  <a:srgbClr val="002060"/>
                </a:solidFill>
                <a:latin typeface="Arial"/>
                <a:ea typeface="DejaVu Sans"/>
              </a:rPr>
              <a:t>Пальчиковая гимнастика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26" name="CustomShape 2"/>
          <p:cNvSpPr/>
          <p:nvPr/>
        </p:nvSpPr>
        <p:spPr>
          <a:xfrm>
            <a:off x="792000" y="1512000"/>
            <a:ext cx="7125840" cy="37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7" name="CustomShape 3"/>
          <p:cNvSpPr/>
          <p:nvPr/>
        </p:nvSpPr>
        <p:spPr>
          <a:xfrm rot="10800000" flipV="1">
            <a:off x="59885640" y="7386480"/>
            <a:ext cx="8455680" cy="6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28" name="CustomShape 4"/>
          <p:cNvSpPr/>
          <p:nvPr/>
        </p:nvSpPr>
        <p:spPr>
          <a:xfrm>
            <a:off x="1071360" y="1285860"/>
            <a:ext cx="7357680" cy="39139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За мамой слонихой шагает слонёнок,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+mj-lt"/>
              </a:rPr>
              <a:t>(поочерёдно из кулачков разжимают пальцы то левой, то правой руки, начиная с большого пальца)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За </a:t>
            </a:r>
            <a:r>
              <a:rPr lang="ru-RU" sz="2400" dirty="0" err="1" smtClean="0">
                <a:solidFill>
                  <a:srgbClr val="000000"/>
                </a:solidFill>
                <a:latin typeface="+mj-lt"/>
              </a:rPr>
              <a:t>крокодилихой</a:t>
            </a: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 – </a:t>
            </a:r>
            <a:r>
              <a:rPr lang="ru-RU" sz="2400" dirty="0" err="1" smtClean="0">
                <a:solidFill>
                  <a:srgbClr val="000000"/>
                </a:solidFill>
                <a:latin typeface="+mj-lt"/>
              </a:rPr>
              <a:t>крокодилёнок</a:t>
            </a: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,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За львицей шагает маленький львёнок,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За верблюдицей бежит верблюжонок,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За зеброй спешит полосатый </a:t>
            </a:r>
            <a:r>
              <a:rPr lang="ru-RU" sz="2400" dirty="0" err="1" smtClean="0">
                <a:solidFill>
                  <a:srgbClr val="000000"/>
                </a:solidFill>
                <a:latin typeface="+mj-lt"/>
              </a:rPr>
              <a:t>зебрёнок</a:t>
            </a: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.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За кем же торопится каждый ребёнок? </a:t>
            </a:r>
          </a:p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000000"/>
                </a:solidFill>
                <a:latin typeface="+mj-lt"/>
              </a:rPr>
              <a:t>(показывают обе ладошки и указывают на себя)</a:t>
            </a:r>
            <a:endParaRPr lang="ru-RU" dirty="0"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  <p:transition advTm="21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 rot="10800000" flipV="1">
            <a:off x="59885640" y="7386480"/>
            <a:ext cx="8455680" cy="6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16" name="CustomShape 2"/>
          <p:cNvSpPr/>
          <p:nvPr/>
        </p:nvSpPr>
        <p:spPr>
          <a:xfrm>
            <a:off x="457200" y="1224000"/>
            <a:ext cx="8227440" cy="44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928800" y="214290"/>
            <a:ext cx="6714720" cy="714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>
              <a:solidFill>
                <a:srgbClr val="FFC000"/>
              </a:solidFill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428596" y="2000240"/>
            <a:ext cx="8358246" cy="457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ru-RU" sz="2400" strike="noStrike" dirty="0">
                <a:solidFill>
                  <a:srgbClr val="000000"/>
                </a:solidFill>
                <a:latin typeface="+mj-lt"/>
                <a:ea typeface="DejaVu Sans"/>
              </a:rPr>
              <a:t> </a:t>
            </a:r>
            <a:endParaRPr lang="ru-RU" sz="2400" strike="noStrike" dirty="0" smtClean="0">
              <a:solidFill>
                <a:srgbClr val="000000"/>
              </a:solidFill>
              <a:latin typeface="+mj-lt"/>
              <a:ea typeface="DejaVu Sans"/>
            </a:endParaRPr>
          </a:p>
          <a:p>
            <a:pPr algn="r"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latin typeface="+mj-lt"/>
              <a:ea typeface="DejaVu Sans"/>
            </a:endParaRPr>
          </a:p>
          <a:p>
            <a:pPr algn="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Цари зверей хранят в себе массу интересного, а именно:</a:t>
            </a:r>
          </a:p>
          <a:p>
            <a:pPr algn="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Несмотря на и храбрость и отвагу из всех хищников они имеют самое маленькое по размерам сердце.</a:t>
            </a:r>
          </a:p>
          <a:p>
            <a:pPr algn="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Львы настоящие сони, в сутки они спят по 20 часов.</a:t>
            </a:r>
          </a:p>
          <a:p>
            <a:pPr algn="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Морда этих хищников уникальна, нельзя найти двух львов у которых она будет полностью одинакова, правда люди не всегда это замечают.</a:t>
            </a:r>
          </a:p>
          <a:p>
            <a:pPr algn="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Может с виду они и грозные существа, но в кругу своего </a:t>
            </a:r>
            <a:r>
              <a:rPr lang="ru-RU" sz="2400" dirty="0" err="1" smtClean="0">
                <a:solidFill>
                  <a:srgbClr val="000000"/>
                </a:solidFill>
                <a:latin typeface="+mj-lt"/>
                <a:ea typeface="DejaVu Sans"/>
              </a:rPr>
              <a:t>прайда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 ведут себя очень ласково, любят тереться друг о друга мордочками.</a:t>
            </a:r>
          </a:p>
        </p:txBody>
      </p:sp>
      <p:pic>
        <p:nvPicPr>
          <p:cNvPr id="116738" name="Picture 2" descr="Льв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987797" cy="2571744"/>
          </a:xfrm>
          <a:prstGeom prst="rect">
            <a:avLst/>
          </a:prstGeom>
          <a:noFill/>
        </p:spPr>
      </p:pic>
    </p:spTree>
  </p:cSld>
  <p:clrMapOvr>
    <a:masterClrMapping/>
  </p:clrMapOvr>
  <p:transition advTm="25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685800" y="285728"/>
            <a:ext cx="7769880" cy="64294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000" strike="noStrike" dirty="0">
                <a:solidFill>
                  <a:srgbClr val="002060"/>
                </a:solidFill>
                <a:latin typeface="Arial"/>
                <a:ea typeface="DejaVu Sans"/>
              </a:rPr>
              <a:t>Пальчиковая гимнастика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30" name="CustomShape 2"/>
          <p:cNvSpPr/>
          <p:nvPr/>
        </p:nvSpPr>
        <p:spPr>
          <a:xfrm>
            <a:off x="792000" y="1512000"/>
            <a:ext cx="7125840" cy="374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1" name="CustomShape 3"/>
          <p:cNvSpPr/>
          <p:nvPr/>
        </p:nvSpPr>
        <p:spPr>
          <a:xfrm rot="10800000" flipV="1">
            <a:off x="59885640" y="7386480"/>
            <a:ext cx="8455680" cy="6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32" name="CustomShape 4"/>
          <p:cNvSpPr/>
          <p:nvPr/>
        </p:nvSpPr>
        <p:spPr>
          <a:xfrm>
            <a:off x="642910" y="1071546"/>
            <a:ext cx="7929618" cy="578645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 fontAlgn="base"/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Если в жаркую страну, я случайно попаду,</a:t>
            </a:r>
          </a:p>
          <a:p>
            <a:pPr algn="ctr" fontAlgn="base"/>
            <a:r>
              <a:rPr lang="ru-RU" dirty="0" smtClean="0">
                <a:solidFill>
                  <a:srgbClr val="000000"/>
                </a:solidFill>
                <a:latin typeface="+mj-lt"/>
              </a:rPr>
              <a:t>(сжимать и разжимать пальцы в кулаки)</a:t>
            </a:r>
          </a:p>
          <a:p>
            <a:pPr algn="ctr" fontAlgn="base"/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То увижу там шакала,</a:t>
            </a:r>
          </a:p>
          <a:p>
            <a:pPr algn="ctr" fontAlgn="base"/>
            <a:r>
              <a:rPr lang="ru-RU" dirty="0" smtClean="0">
                <a:solidFill>
                  <a:srgbClr val="000000"/>
                </a:solidFill>
                <a:latin typeface="+mj-lt"/>
              </a:rPr>
              <a:t>(соединить все пальцы обеих рук с большими образуя «бинокль», поднести к глазам)</a:t>
            </a:r>
          </a:p>
          <a:p>
            <a:pPr algn="ctr" fontAlgn="base"/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Кенгуру, гиппопотама, обезьяну, тигра, льва.</a:t>
            </a:r>
          </a:p>
          <a:p>
            <a:pPr algn="ctr" fontAlgn="base"/>
            <a:r>
              <a:rPr lang="ru-RU" dirty="0" smtClean="0">
                <a:solidFill>
                  <a:srgbClr val="000000"/>
                </a:solidFill>
                <a:latin typeface="+mj-lt"/>
              </a:rPr>
              <a:t>(поочередно загибать пальцы одновременно на обеих руках)</a:t>
            </a:r>
          </a:p>
          <a:p>
            <a:pPr algn="ctr" fontAlgn="base"/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Крокодила и слона.</a:t>
            </a:r>
          </a:p>
          <a:p>
            <a:pPr algn="ctr" fontAlgn="base"/>
            <a:r>
              <a:rPr lang="ru-RU" dirty="0" smtClean="0">
                <a:solidFill>
                  <a:srgbClr val="000000"/>
                </a:solidFill>
                <a:latin typeface="+mj-lt"/>
              </a:rPr>
              <a:t>(сжимать и разжимать пальцы правой руки в кулак)</a:t>
            </a:r>
          </a:p>
          <a:p>
            <a:pPr algn="ctr" fontAlgn="base"/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Хорошо живётся им -</a:t>
            </a:r>
          </a:p>
          <a:p>
            <a:pPr algn="ctr" fontAlgn="base"/>
            <a:r>
              <a:rPr lang="ru-RU" dirty="0" smtClean="0">
                <a:solidFill>
                  <a:srgbClr val="000000"/>
                </a:solidFill>
                <a:latin typeface="+mj-lt"/>
              </a:rPr>
              <a:t>(сжимать и разжимать пальцы левой руки в кулак)</a:t>
            </a:r>
          </a:p>
          <a:p>
            <a:pPr algn="ctr" fontAlgn="base"/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Не бывает снежных зим!</a:t>
            </a:r>
          </a:p>
          <a:p>
            <a:pPr algn="ctr" fontAlgn="base"/>
            <a:r>
              <a:rPr lang="ru-RU" dirty="0" smtClean="0">
                <a:solidFill>
                  <a:srgbClr val="000000"/>
                </a:solidFill>
                <a:latin typeface="+mj-lt"/>
              </a:rPr>
              <a:t>(хлопнуть в ладоши и развести руки в стороны)</a:t>
            </a:r>
          </a:p>
          <a:p>
            <a:pPr algn="ctr" fontAlgn="base"/>
            <a:endParaRPr lang="ru-RU" sz="2200" dirty="0" smtClean="0">
              <a:solidFill>
                <a:srgbClr val="000000"/>
              </a:solidFill>
              <a:latin typeface="+mj-lt"/>
            </a:endParaRPr>
          </a:p>
          <a:p>
            <a:pPr algn="ctr" fontAlgn="base"/>
            <a:endParaRPr lang="ru-RU" sz="1600" dirty="0" smtClean="0">
              <a:latin typeface="+mj-lt"/>
            </a:endParaRPr>
          </a:p>
          <a:p>
            <a:r>
              <a:rPr lang="ru-RU" sz="2200" dirty="0" smtClean="0"/>
              <a:t/>
            </a:r>
            <a:br>
              <a:rPr lang="ru-RU" sz="2200" dirty="0" smtClean="0"/>
            </a:br>
            <a:endParaRPr sz="2200"/>
          </a:p>
        </p:txBody>
      </p:sp>
    </p:spTree>
  </p:cSld>
  <p:clrMapOvr>
    <a:masterClrMapping/>
  </p:clrMapOvr>
  <p:transition advTm="30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457200" y="261000"/>
            <a:ext cx="8227440" cy="816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000" b="1" dirty="0" smtClean="0">
                <a:solidFill>
                  <a:srgbClr val="002060"/>
                </a:solidFill>
                <a:latin typeface="Calibri Light"/>
                <a:ea typeface="DejaVu Sans"/>
              </a:rPr>
              <a:t>«Четвертый лишний»</a:t>
            </a:r>
            <a:endParaRPr b="1">
              <a:solidFill>
                <a:srgbClr val="002060"/>
              </a:solidFill>
            </a:endParaRPr>
          </a:p>
        </p:txBody>
      </p:sp>
      <p:sp>
        <p:nvSpPr>
          <p:cNvPr id="134" name="CustomShape 2"/>
          <p:cNvSpPr/>
          <p:nvPr/>
        </p:nvSpPr>
        <p:spPr>
          <a:xfrm>
            <a:off x="2521080" y="0"/>
            <a:ext cx="4628880" cy="91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5400" b="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endParaRPr/>
          </a:p>
        </p:txBody>
      </p:sp>
      <p:sp>
        <p:nvSpPr>
          <p:cNvPr id="135" name="CustomShape 3"/>
          <p:cNvSpPr/>
          <p:nvPr/>
        </p:nvSpPr>
        <p:spPr>
          <a:xfrm>
            <a:off x="0" y="1142984"/>
            <a:ext cx="9144000" cy="57150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+mj-lt"/>
                <a:ea typeface="Tahoma"/>
              </a:rPr>
              <a:t>Слон, лев, собака, тигр</a:t>
            </a:r>
          </a:p>
          <a:p>
            <a:pPr algn="ctr"/>
            <a:endParaRPr lang="ru-RU" sz="2400" dirty="0" smtClean="0">
              <a:solidFill>
                <a:srgbClr val="000000"/>
              </a:solidFill>
              <a:latin typeface="+mj-lt"/>
              <a:ea typeface="Tahoma"/>
            </a:endParaRP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+mj-lt"/>
                <a:ea typeface="Tahoma"/>
              </a:rPr>
              <a:t>Крокодил, кенгуру, жираф, кошка</a:t>
            </a:r>
          </a:p>
          <a:p>
            <a:pPr algn="ctr"/>
            <a:endParaRPr lang="ru-RU" sz="2400" dirty="0" smtClean="0">
              <a:solidFill>
                <a:srgbClr val="000000"/>
              </a:solidFill>
              <a:latin typeface="+mj-lt"/>
              <a:ea typeface="Tahoma"/>
            </a:endParaRP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+mj-lt"/>
                <a:ea typeface="Tahoma"/>
              </a:rPr>
              <a:t>Заяц, зебра, кобра, пантера</a:t>
            </a:r>
          </a:p>
          <a:p>
            <a:pPr algn="ctr"/>
            <a:endParaRPr lang="ru-RU" sz="2400" dirty="0" smtClean="0">
              <a:solidFill>
                <a:srgbClr val="000000"/>
              </a:solidFill>
              <a:latin typeface="+mj-lt"/>
              <a:ea typeface="Tahoma"/>
            </a:endParaRP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+mj-lt"/>
                <a:ea typeface="Tahoma"/>
              </a:rPr>
              <a:t>Волк, лев, медведь, лиса</a:t>
            </a:r>
          </a:p>
          <a:p>
            <a:pPr algn="ctr"/>
            <a:endParaRPr lang="ru-RU" sz="2400" dirty="0" smtClean="0">
              <a:solidFill>
                <a:srgbClr val="000000"/>
              </a:solidFill>
              <a:latin typeface="+mj-lt"/>
              <a:ea typeface="Tahoma"/>
            </a:endParaRP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+mj-lt"/>
                <a:ea typeface="Tahoma"/>
              </a:rPr>
              <a:t>Морж, обезьяна, удав, дикобраз</a:t>
            </a:r>
            <a:endParaRPr sz="2400" b="1">
              <a:latin typeface="+mj-lt"/>
            </a:endParaRPr>
          </a:p>
        </p:txBody>
      </p:sp>
    </p:spTree>
  </p:cSld>
  <p:clrMapOvr>
    <a:masterClrMapping/>
  </p:clrMapOvr>
  <p:transition advTm="20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214282" y="285728"/>
            <a:ext cx="8715436" cy="92869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000" dirty="0" smtClean="0">
                <a:solidFill>
                  <a:srgbClr val="002060"/>
                </a:solidFill>
                <a:latin typeface="Arial"/>
                <a:ea typeface="DejaVu Sans"/>
              </a:rPr>
              <a:t>Игра «Составь предложение из слов "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357158" y="1142984"/>
            <a:ext cx="8286808" cy="44708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Слон, джунгли, живет.</a:t>
            </a:r>
          </a:p>
          <a:p>
            <a:pPr algn="ctr"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latin typeface="+mj-lt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Зебра, охотится, тигр, хищный.</a:t>
            </a:r>
          </a:p>
          <a:p>
            <a:pPr algn="ctr"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latin typeface="+mj-lt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Панцирь, крепкий, черепаха.</a:t>
            </a:r>
          </a:p>
          <a:p>
            <a:pPr algn="ctr"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latin typeface="+mj-lt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Детеныш, львица, голодный, мясо, несет.</a:t>
            </a:r>
          </a:p>
          <a:p>
            <a:pPr algn="ctr"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latin typeface="+mj-lt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Трава, питается, листья, жираф.</a:t>
            </a:r>
          </a:p>
          <a:p>
            <a:pPr algn="ctr"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latin typeface="+mj-lt"/>
              <a:ea typeface="DejaVu Sans"/>
            </a:endParaRP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Горилла, стая, кричать, джунгли, громко.</a:t>
            </a:r>
            <a:endParaRPr sz="2400">
              <a:latin typeface="+mj-lt"/>
            </a:endParaRPr>
          </a:p>
        </p:txBody>
      </p:sp>
    </p:spTree>
  </p:cSld>
  <p:clrMapOvr>
    <a:masterClrMapping/>
  </p:clrMapOvr>
  <p:transition advTm="35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685800" y="357120"/>
            <a:ext cx="7769880" cy="85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000" strike="noStrike" dirty="0">
                <a:solidFill>
                  <a:srgbClr val="002060"/>
                </a:solidFill>
                <a:latin typeface="Arial"/>
                <a:ea typeface="DejaVu Sans"/>
              </a:rPr>
              <a:t>Игра </a:t>
            </a:r>
            <a:r>
              <a:rPr lang="ru-RU" sz="4000" strike="noStrike" dirty="0" smtClean="0">
                <a:solidFill>
                  <a:srgbClr val="002060"/>
                </a:solidFill>
                <a:latin typeface="Arial"/>
                <a:ea typeface="DejaVu Sans"/>
              </a:rPr>
              <a:t>«Сравни»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39" name="CustomShape 2"/>
          <p:cNvSpPr/>
          <p:nvPr/>
        </p:nvSpPr>
        <p:spPr>
          <a:xfrm>
            <a:off x="361800" y="1512000"/>
            <a:ext cx="8277840" cy="4101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Слон высокий, а жираф еще …выше.</a:t>
            </a:r>
          </a:p>
          <a:p>
            <a:pPr algn="ctr"/>
            <a:endParaRPr lang="ru-RU" sz="2400" dirty="0" smtClean="0">
              <a:solidFill>
                <a:srgbClr val="000000"/>
              </a:solidFill>
              <a:latin typeface="+mj-lt"/>
            </a:endParaRP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Бегемот тяжелый, а слон еще…</a:t>
            </a:r>
          </a:p>
          <a:p>
            <a:pPr algn="ctr"/>
            <a:endParaRPr lang="ru-RU" sz="2400" dirty="0" smtClean="0">
              <a:solidFill>
                <a:srgbClr val="000000"/>
              </a:solidFill>
              <a:latin typeface="+mj-lt"/>
            </a:endParaRP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Лошадь выносливая, а верблюд еще…</a:t>
            </a:r>
          </a:p>
          <a:p>
            <a:pPr algn="ctr"/>
            <a:endParaRPr lang="ru-RU" sz="2400" dirty="0" smtClean="0">
              <a:solidFill>
                <a:srgbClr val="000000"/>
              </a:solidFill>
              <a:latin typeface="+mj-lt"/>
            </a:endParaRPr>
          </a:p>
          <a:p>
            <a:pPr algn="ctr"/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Заяц прыгает далеко, а кенгуру еще…</a:t>
            </a:r>
          </a:p>
        </p:txBody>
      </p:sp>
    </p:spTree>
  </p:cSld>
  <p:clrMapOvr>
    <a:masterClrMapping/>
  </p:clrMapOvr>
  <p:transition advTm="30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507960" y="214200"/>
            <a:ext cx="7769880" cy="785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000" strike="noStrike" dirty="0">
                <a:solidFill>
                  <a:srgbClr val="FFC000"/>
                </a:solidFill>
                <a:latin typeface="Arial"/>
                <a:ea typeface="DejaVu Sans"/>
              </a:rPr>
              <a:t>«</a:t>
            </a:r>
            <a:r>
              <a:rPr lang="ru-RU" sz="4000" strike="noStrike" dirty="0" err="1">
                <a:solidFill>
                  <a:srgbClr val="FFC000"/>
                </a:solidFill>
                <a:latin typeface="Arial"/>
                <a:ea typeface="DejaVu Sans"/>
              </a:rPr>
              <a:t>Физминутка</a:t>
            </a:r>
            <a:r>
              <a:rPr lang="ru-RU" sz="4000" strike="noStrike" dirty="0">
                <a:solidFill>
                  <a:srgbClr val="FFC000"/>
                </a:solidFill>
                <a:latin typeface="Arial"/>
                <a:ea typeface="DejaVu Sans"/>
              </a:rPr>
              <a:t>»</a:t>
            </a:r>
            <a:endParaRPr>
              <a:solidFill>
                <a:srgbClr val="FFC000"/>
              </a:solidFill>
            </a:endParaRPr>
          </a:p>
        </p:txBody>
      </p:sp>
      <p:sp>
        <p:nvSpPr>
          <p:cNvPr id="145" name="CustomShape 2"/>
          <p:cNvSpPr/>
          <p:nvPr/>
        </p:nvSpPr>
        <p:spPr>
          <a:xfrm>
            <a:off x="500040" y="1071720"/>
            <a:ext cx="8277840" cy="4542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6" name="CustomShape 3"/>
          <p:cNvSpPr/>
          <p:nvPr/>
        </p:nvSpPr>
        <p:spPr>
          <a:xfrm>
            <a:off x="642960" y="1428840"/>
            <a:ext cx="8286480" cy="7039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200" dirty="0" smtClean="0">
                <a:solidFill>
                  <a:srgbClr val="000000"/>
                </a:solidFill>
                <a:latin typeface="+mj-lt"/>
              </a:rPr>
              <a:t>«Жираф»</a:t>
            </a:r>
          </a:p>
          <a:p>
            <a:pPr algn="ctr"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latin typeface="+mj-lt"/>
            </a:endParaRP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Рвать цветы легко и просто </a:t>
            </a:r>
          </a:p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000000"/>
                </a:solidFill>
                <a:latin typeface="+mj-lt"/>
              </a:rPr>
              <a:t>(взмахи руками перед собой)</a:t>
            </a:r>
          </a:p>
          <a:p>
            <a:pPr algn="ctr"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latin typeface="+mj-lt"/>
            </a:endParaRP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Детям маленького роста</a:t>
            </a:r>
            <a:r>
              <a:rPr lang="ru-RU" dirty="0" smtClean="0">
                <a:solidFill>
                  <a:srgbClr val="000000"/>
                </a:solidFill>
                <a:latin typeface="+mj-lt"/>
              </a:rPr>
              <a:t>. </a:t>
            </a:r>
          </a:p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000000"/>
                </a:solidFill>
                <a:latin typeface="+mj-lt"/>
              </a:rPr>
              <a:t>(приседают)</a:t>
            </a:r>
          </a:p>
          <a:p>
            <a:pPr algn="ctr"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latin typeface="+mj-lt"/>
            </a:endParaRP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Но тому, кто так высок, </a:t>
            </a:r>
          </a:p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000000"/>
                </a:solidFill>
                <a:latin typeface="+mj-lt"/>
              </a:rPr>
              <a:t>(тянутся руками вверх)</a:t>
            </a:r>
          </a:p>
          <a:p>
            <a:pPr algn="ctr"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latin typeface="+mj-lt"/>
            </a:endParaRP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Нелегко сорвать цветок!</a:t>
            </a:r>
            <a:endParaRPr>
              <a:latin typeface="+mj-lt"/>
            </a:endParaRPr>
          </a:p>
        </p:txBody>
      </p:sp>
    </p:spTree>
  </p:cSld>
  <p:clrMapOvr>
    <a:masterClrMapping/>
  </p:clrMapOvr>
  <p:transition advTm="20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507960" y="214290"/>
            <a:ext cx="7769880" cy="7858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000" strike="noStrike" dirty="0">
                <a:solidFill>
                  <a:srgbClr val="002060"/>
                </a:solidFill>
                <a:latin typeface="Arial"/>
                <a:ea typeface="DejaVu Sans"/>
              </a:rPr>
              <a:t>«</a:t>
            </a:r>
            <a:r>
              <a:rPr lang="ru-RU" sz="4000" strike="noStrike" dirty="0" err="1">
                <a:solidFill>
                  <a:srgbClr val="002060"/>
                </a:solidFill>
                <a:latin typeface="Arial"/>
                <a:ea typeface="DejaVu Sans"/>
              </a:rPr>
              <a:t>Физминутка</a:t>
            </a:r>
            <a:r>
              <a:rPr lang="ru-RU" sz="4000" strike="noStrike" dirty="0">
                <a:solidFill>
                  <a:srgbClr val="002060"/>
                </a:solidFill>
                <a:latin typeface="Arial"/>
                <a:ea typeface="DejaVu Sans"/>
              </a:rPr>
              <a:t>»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48" name="CustomShape 2"/>
          <p:cNvSpPr/>
          <p:nvPr/>
        </p:nvSpPr>
        <p:spPr>
          <a:xfrm>
            <a:off x="504000" y="1512000"/>
            <a:ext cx="8277840" cy="4101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49" name="CustomShape 3"/>
          <p:cNvSpPr/>
          <p:nvPr/>
        </p:nvSpPr>
        <p:spPr>
          <a:xfrm>
            <a:off x="642960" y="1142984"/>
            <a:ext cx="8001006" cy="54292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В зоопарке ходит слон,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Уши, хобот, серый он. </a:t>
            </a:r>
          </a:p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000000"/>
                </a:solidFill>
                <a:latin typeface="+mj-lt"/>
              </a:rPr>
              <a:t>(Наклоны головы в стороны.)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Головой своей кивает, </a:t>
            </a:r>
          </a:p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000000"/>
                </a:solidFill>
                <a:latin typeface="+mj-lt"/>
              </a:rPr>
              <a:t>(Наклоны головы вперед.)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Будто в гости приглашает.</a:t>
            </a:r>
          </a:p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000000"/>
                </a:solidFill>
                <a:latin typeface="+mj-lt"/>
              </a:rPr>
              <a:t> (Голову прямо.)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Раз, два, три — вперёд наклон,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Раз, два, три — теперь назад. </a:t>
            </a:r>
          </a:p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000000"/>
                </a:solidFill>
                <a:latin typeface="+mj-lt"/>
              </a:rPr>
              <a:t>(Наклоны вперёд, назад.)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Головой качает слон —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Он зарядку делать рад</a:t>
            </a:r>
            <a:r>
              <a:rPr lang="ru-RU" dirty="0" smtClean="0">
                <a:solidFill>
                  <a:srgbClr val="000000"/>
                </a:solidFill>
                <a:latin typeface="+mj-lt"/>
              </a:rPr>
              <a:t>. </a:t>
            </a:r>
          </a:p>
          <a:p>
            <a:pPr algn="ctr">
              <a:lnSpc>
                <a:spcPct val="100000"/>
              </a:lnSpc>
            </a:pPr>
            <a:r>
              <a:rPr lang="ru-RU" dirty="0" smtClean="0">
                <a:solidFill>
                  <a:srgbClr val="000000"/>
                </a:solidFill>
                <a:latin typeface="+mj-lt"/>
              </a:rPr>
              <a:t>(Подбородок к груди, затем голову запрокинуть назад.)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Хоть зарядка коротка,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Отдохнули мы слегка.</a:t>
            </a:r>
          </a:p>
          <a:p>
            <a:pPr algn="ctr"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+mj-lt"/>
              </a:rPr>
              <a:t>(Дети садятся.)</a:t>
            </a:r>
            <a:endParaRPr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  <p:transition advTm="31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142844" y="214290"/>
            <a:ext cx="9001156" cy="7858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000" dirty="0">
                <a:solidFill>
                  <a:srgbClr val="002060"/>
                </a:solidFill>
              </a:rPr>
              <a:t>Игра </a:t>
            </a:r>
            <a:r>
              <a:rPr lang="ru-RU" sz="4000" dirty="0" smtClean="0">
                <a:solidFill>
                  <a:srgbClr val="002060"/>
                </a:solidFill>
              </a:rPr>
              <a:t>«Что у кого?»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51" name="CustomShape 2"/>
          <p:cNvSpPr/>
          <p:nvPr/>
        </p:nvSpPr>
        <p:spPr>
          <a:xfrm>
            <a:off x="285720" y="1643050"/>
            <a:ext cx="8641920" cy="41165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Tahoma"/>
              </a:rPr>
              <a:t>Слон и лев. У кого хобот, а у кого грива? </a:t>
            </a: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Tahoma"/>
              </a:rPr>
              <a:t>Жираф и морж. У кого бивни, а у кого пятна?</a:t>
            </a: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Tahoma"/>
              </a:rPr>
              <a:t> Бегемот и верблюд. У кого огромная пасть, а у кого два горба?</a:t>
            </a: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Tahoma"/>
              </a:rPr>
              <a:t> Тигр и леопард. У кого пятна, а у кого полоски?</a:t>
            </a: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Tahoma"/>
              </a:rPr>
              <a:t>Кенгуру и носорог. У кого на животе сумка, а у кого на носу рог?</a:t>
            </a: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Tahoma"/>
              </a:rPr>
              <a:t>Тюлень и кенгуру. Кто умеет прыгать, а кто быстро плавает?</a:t>
            </a:r>
          </a:p>
        </p:txBody>
      </p:sp>
    </p:spTree>
  </p:cSld>
  <p:clrMapOvr>
    <a:masterClrMapping/>
  </p:clrMapOvr>
  <p:transition advTm="20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0" y="357166"/>
            <a:ext cx="9144000" cy="10001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000" strike="noStrike" dirty="0" smtClean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ru-RU" sz="4000" strike="noStrike" dirty="0" smtClean="0">
                <a:solidFill>
                  <a:srgbClr val="002060"/>
                </a:solidFill>
                <a:latin typeface="Arial"/>
                <a:ea typeface="DejaVu Sans"/>
              </a:rPr>
              <a:t>Послушай, запомни и </a:t>
            </a:r>
            <a:r>
              <a:rPr lang="ru-RU" sz="4000" dirty="0" smtClean="0">
                <a:solidFill>
                  <a:srgbClr val="002060"/>
                </a:solidFill>
                <a:ea typeface="DejaVu Sans"/>
              </a:rPr>
              <a:t>перескажи. «КРАСАВИЦА».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214282" y="1285860"/>
            <a:ext cx="8713358" cy="44737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ea typeface="Tahoma"/>
              </a:rPr>
              <a:t>Это бегемот.  Только не он,  а она — </a:t>
            </a:r>
            <a:r>
              <a:rPr lang="ru-RU" sz="2400" dirty="0" err="1" smtClean="0">
                <a:solidFill>
                  <a:srgbClr val="000000"/>
                </a:solidFill>
                <a:ea typeface="Tahoma"/>
              </a:rPr>
              <a:t>бегемотиха</a:t>
            </a:r>
            <a:r>
              <a:rPr lang="ru-RU" sz="2400" dirty="0" smtClean="0">
                <a:solidFill>
                  <a:srgbClr val="000000"/>
                </a:solidFill>
                <a:ea typeface="Tahoma"/>
              </a:rPr>
              <a:t>.  Зовут её  Красавица. Её привезли из Африки. Бегемоты там живут в реке.</a:t>
            </a: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ea typeface="Tahoma"/>
              </a:rPr>
              <a:t>Едят траву по берегам, ныряют в тёплой воде. Пасть у бегемота  огромная. Откроет — как чемодан. Весом бегемот — сто пудов.</a:t>
            </a: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ea typeface="Tahoma"/>
              </a:rPr>
              <a:t>А командует им в зоологическом саду худенький старичок.  Плохо   бегемоту   зимой:   он   жару  любит,   тёплую   воду.</a:t>
            </a: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ea typeface="Tahoma"/>
              </a:rPr>
              <a:t>Старичок   греет   ему   воду   для   бассейна.   Только   на   ночь   не  пускает бегемота в бассейн, чтобы не простудился.</a:t>
            </a: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ea typeface="Tahoma"/>
              </a:rPr>
              <a:t>Бегемот, если б захотел, прошёл бы через загородку — а не  смеет</a:t>
            </a:r>
            <a:endParaRPr/>
          </a:p>
        </p:txBody>
      </p:sp>
    </p:spTree>
  </p:cSld>
  <p:clrMapOvr>
    <a:masterClrMapping/>
  </p:clrMapOvr>
  <p:transition advTm="39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507960" y="357166"/>
            <a:ext cx="7769880" cy="7143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000" strike="noStrike" dirty="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ru-RU" sz="4000" dirty="0" smtClean="0">
                <a:solidFill>
                  <a:srgbClr val="002060"/>
                </a:solidFill>
              </a:rPr>
              <a:t>Вопросы для пересказа</a:t>
            </a:r>
            <a:r>
              <a:rPr lang="ru-RU" sz="4000" strike="noStrike" dirty="0" smtClean="0">
                <a:solidFill>
                  <a:srgbClr val="002060"/>
                </a:solidFill>
                <a:latin typeface="Arial"/>
                <a:ea typeface="DejaVu Sans"/>
              </a:rPr>
              <a:t>.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649800" y="1285860"/>
            <a:ext cx="8277840" cy="44737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ea typeface="Tahoma"/>
              </a:rPr>
              <a:t>О ком рассказ? Как зовут </a:t>
            </a:r>
            <a:r>
              <a:rPr lang="ru-RU" sz="2400" dirty="0" err="1" smtClean="0">
                <a:solidFill>
                  <a:srgbClr val="000000"/>
                </a:solidFill>
                <a:ea typeface="Tahoma"/>
              </a:rPr>
              <a:t>бегемотиху</a:t>
            </a:r>
            <a:r>
              <a:rPr lang="ru-RU" sz="2400" dirty="0" smtClean="0">
                <a:solidFill>
                  <a:srgbClr val="000000"/>
                </a:solidFill>
                <a:ea typeface="Tahoma"/>
              </a:rPr>
              <a:t>?</a:t>
            </a:r>
          </a:p>
          <a:p>
            <a:pPr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ea typeface="Tahoma"/>
            </a:endParaRP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ea typeface="Tahoma"/>
              </a:rPr>
              <a:t>Откуда её привезли?</a:t>
            </a:r>
          </a:p>
          <a:p>
            <a:pPr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ea typeface="Tahoma"/>
            </a:endParaRP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ea typeface="Tahoma"/>
              </a:rPr>
              <a:t>Что делают бегемоты на родине?</a:t>
            </a:r>
          </a:p>
          <a:p>
            <a:pPr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ea typeface="Tahoma"/>
            </a:endParaRP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ea typeface="Tahoma"/>
              </a:rPr>
              <a:t>Опишите бегемота.</a:t>
            </a:r>
          </a:p>
          <a:p>
            <a:pPr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ea typeface="Tahoma"/>
            </a:endParaRP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ea typeface="Tahoma"/>
              </a:rPr>
              <a:t>Кто командует бегемотом?</a:t>
            </a:r>
          </a:p>
          <a:p>
            <a:pPr>
              <a:lnSpc>
                <a:spcPct val="100000"/>
              </a:lnSpc>
            </a:pPr>
            <a:endParaRPr lang="ru-RU" sz="2400" dirty="0" smtClean="0">
              <a:solidFill>
                <a:srgbClr val="000000"/>
              </a:solidFill>
              <a:ea typeface="Tahoma"/>
            </a:endParaRP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ea typeface="Tahoma"/>
              </a:rPr>
              <a:t>Как старичок заботится о бегемоте?</a:t>
            </a:r>
          </a:p>
        </p:txBody>
      </p:sp>
    </p:spTree>
  </p:cSld>
  <p:clrMapOvr>
    <a:masterClrMapping/>
  </p:clrMapOvr>
  <p:transition advTm="39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507960" y="576000"/>
            <a:ext cx="7769880" cy="717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4000" strike="noStrike" dirty="0">
                <a:solidFill>
                  <a:srgbClr val="002060"/>
                </a:solidFill>
                <a:latin typeface="Arial"/>
                <a:ea typeface="DejaVu Sans"/>
              </a:rPr>
              <a:t>Спасибо за внимания!</a:t>
            </a:r>
            <a:endParaRPr>
              <a:solidFill>
                <a:srgbClr val="002060"/>
              </a:solidFill>
            </a:endParaRPr>
          </a:p>
        </p:txBody>
      </p:sp>
      <p:sp>
        <p:nvSpPr>
          <p:cNvPr id="159" name="CustomShape 2"/>
          <p:cNvSpPr/>
          <p:nvPr/>
        </p:nvSpPr>
        <p:spPr>
          <a:xfrm>
            <a:off x="504000" y="1512000"/>
            <a:ext cx="8277840" cy="4101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endParaRPr/>
          </a:p>
          <a:p>
            <a:pPr algn="ctr">
              <a:lnSpc>
                <a:spcPct val="100000"/>
              </a:lnSpc>
            </a:pPr>
            <a:r>
              <a:rPr lang="ru-RU" sz="2800" strike="noStrike" dirty="0">
                <a:solidFill>
                  <a:srgbClr val="000000"/>
                </a:solidFill>
                <a:latin typeface="Arial"/>
                <a:ea typeface="DejaVu Sans"/>
              </a:rPr>
              <a:t>Наше занятия подошло к концу</a:t>
            </a:r>
            <a:r>
              <a:rPr lang="ru-RU" sz="2800" strike="noStrike" dirty="0" smtClean="0">
                <a:solidFill>
                  <a:srgbClr val="000000"/>
                </a:solidFill>
                <a:latin typeface="Arial"/>
                <a:ea typeface="DejaVu Sans"/>
              </a:rPr>
              <a:t>.</a:t>
            </a:r>
          </a:p>
          <a:p>
            <a:pPr algn="ctr">
              <a:lnSpc>
                <a:spcPct val="100000"/>
              </a:lnSpc>
            </a:pPr>
            <a:r>
              <a:rPr lang="ru-RU" sz="2800" dirty="0" smtClean="0">
                <a:solidFill>
                  <a:srgbClr val="000000"/>
                </a:solidFill>
                <a:latin typeface="Arial"/>
              </a:rPr>
              <a:t>Про что мы сегодня с вами говорили?</a:t>
            </a:r>
          </a:p>
          <a:p>
            <a:pPr algn="ctr">
              <a:lnSpc>
                <a:spcPct val="100000"/>
              </a:lnSpc>
            </a:pPr>
            <a:r>
              <a:rPr lang="ru-RU" sz="2800" dirty="0" smtClean="0">
                <a:solidFill>
                  <a:srgbClr val="000000"/>
                </a:solidFill>
              </a:rPr>
              <a:t>Чьи ответы понравились больше всего? Почему?</a:t>
            </a:r>
          </a:p>
          <a:p>
            <a:pPr algn="ctr">
              <a:lnSpc>
                <a:spcPct val="100000"/>
              </a:lnSpc>
            </a:pPr>
            <a:endParaRPr lang="ru-RU" sz="2800" dirty="0" smtClean="0"/>
          </a:p>
          <a:p>
            <a:pPr algn="ctr">
              <a:lnSpc>
                <a:spcPct val="100000"/>
              </a:lnSpc>
            </a:pPr>
            <a:endParaRPr sz="2800"/>
          </a:p>
        </p:txBody>
      </p:sp>
    </p:spTree>
  </p:cSld>
  <p:clrMapOvr>
    <a:masterClrMapping/>
  </p:clrMapOvr>
  <p:transition advTm="5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 rot="10800000" flipV="1">
            <a:off x="59885640" y="7386480"/>
            <a:ext cx="8455680" cy="6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16" name="CustomShape 2"/>
          <p:cNvSpPr/>
          <p:nvPr/>
        </p:nvSpPr>
        <p:spPr>
          <a:xfrm>
            <a:off x="457200" y="1224000"/>
            <a:ext cx="8227440" cy="44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928800" y="214290"/>
            <a:ext cx="6714720" cy="714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>
              <a:solidFill>
                <a:srgbClr val="FFC000"/>
              </a:solidFill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428596" y="571480"/>
            <a:ext cx="8358246" cy="600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sz="240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785794"/>
            <a:ext cx="85011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Рычать львы могут начать лишь после двух лет, до этого времени они просто не умеют это делать.</a:t>
            </a: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Львицы кормят своим материнским 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молоком.</a:t>
            </a:r>
            <a:endParaRPr lang="ru-RU" sz="2400" dirty="0" smtClean="0">
              <a:solidFill>
                <a:srgbClr val="000000"/>
              </a:solidFill>
              <a:latin typeface="+mj-lt"/>
              <a:ea typeface="DejaVu Sans"/>
            </a:endParaRP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Отбирать еду у других хищников не в стиле львов, они брезгают есть то, к чему прикасались шакалы и гиены.</a:t>
            </a: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+mj-lt"/>
                <a:ea typeface="DejaVu Sans"/>
              </a:rPr>
              <a:t>Лишь ради забавы они не охотятся, так что рядом с неголодным львом даже зебры могут спать спокойно.</a:t>
            </a:r>
            <a:endParaRPr lang="ru-RU" sz="2400" dirty="0">
              <a:solidFill>
                <a:srgbClr val="000000"/>
              </a:solidFill>
              <a:latin typeface="+mj-lt"/>
            </a:endParaRPr>
          </a:p>
        </p:txBody>
      </p:sp>
    </p:spTree>
  </p:cSld>
  <p:clrMapOvr>
    <a:masterClrMapping/>
  </p:clrMapOvr>
  <p:transition advTm="25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 rot="10800000" flipV="1">
            <a:off x="59885640" y="7386480"/>
            <a:ext cx="8455680" cy="6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16" name="CustomShape 2"/>
          <p:cNvSpPr/>
          <p:nvPr/>
        </p:nvSpPr>
        <p:spPr>
          <a:xfrm>
            <a:off x="457200" y="1224000"/>
            <a:ext cx="8227440" cy="44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928800" y="214290"/>
            <a:ext cx="6714720" cy="714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>
              <a:solidFill>
                <a:srgbClr val="FFC000"/>
              </a:solidFill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428596" y="571480"/>
            <a:ext cx="8358246" cy="600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r>
              <a:rPr lang="ru-RU" sz="2400" dirty="0" smtClean="0">
                <a:solidFill>
                  <a:srgbClr val="000000"/>
                </a:solidFill>
              </a:rPr>
              <a:t>Не менее интересны и травоядные жирафы.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Если у людей уникальны узоры на пальцах, а у львов морды, то у жирафов в качестве уникального распознавательного знака служат пятка на шкуре.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Детеныши жирафа начинают свою жизнь с непростого испытания: падения с двухметровой высоты.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Максимум сколько это длинное животное спит в день это один час, а чаще вообще двадцать минут. Причём сон этот происходит в положении стоя, остаётся только удивляться тому как они не падают в этот момент.</a:t>
            </a:r>
          </a:p>
          <a:p>
            <a:pPr>
              <a:lnSpc>
                <a:spcPct val="100000"/>
              </a:lnSpc>
            </a:pPr>
            <a:r>
              <a:rPr lang="ru-RU" sz="2400" dirty="0" smtClean="0">
                <a:solidFill>
                  <a:srgbClr val="000000"/>
                </a:solidFill>
              </a:rPr>
              <a:t/>
            </a:r>
            <a:br>
              <a:rPr lang="ru-RU" sz="2400" dirty="0" smtClean="0">
                <a:solidFill>
                  <a:srgbClr val="000000"/>
                </a:solidFill>
              </a:rPr>
            </a:br>
            <a:endParaRPr sz="2400">
              <a:solidFill>
                <a:srgbClr val="000000"/>
              </a:solidFill>
            </a:endParaRPr>
          </a:p>
        </p:txBody>
      </p:sp>
      <p:pic>
        <p:nvPicPr>
          <p:cNvPr id="114690" name="Picture 2" descr="Жираф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45053" cy="2641626"/>
          </a:xfrm>
          <a:prstGeom prst="rect">
            <a:avLst/>
          </a:prstGeom>
          <a:noFill/>
        </p:spPr>
      </p:pic>
    </p:spTree>
  </p:cSld>
  <p:clrMapOvr>
    <a:masterClrMapping/>
  </p:clrMapOvr>
  <p:transition advTm="25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 rot="10800000" flipV="1">
            <a:off x="59885640" y="7386480"/>
            <a:ext cx="8455680" cy="6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16" name="CustomShape 2"/>
          <p:cNvSpPr/>
          <p:nvPr/>
        </p:nvSpPr>
        <p:spPr>
          <a:xfrm>
            <a:off x="457200" y="1224000"/>
            <a:ext cx="8227440" cy="44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928800" y="214290"/>
            <a:ext cx="6714720" cy="714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>
              <a:solidFill>
                <a:srgbClr val="FFC000"/>
              </a:solidFill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428596" y="571480"/>
            <a:ext cx="8358246" cy="600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2400" dirty="0" smtClean="0">
                <a:solidFill>
                  <a:srgbClr val="000000"/>
                </a:solidFill>
              </a:rPr>
              <a:t>Цвет их языка чёрный, и имеет невероятную длину в 50 сантиметров.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В стадах жирафов нет никакого порядка, не важного какого пола они и возраста, все равны и для всех открыт свободный доступ в него.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Только жираф не умеет зевать.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Спят они мало, а вот едят очень много, до 20 часов в сутки. Можно сказать что еда составляет основную часть жизни этих удивительных животных.</a:t>
            </a:r>
          </a:p>
        </p:txBody>
      </p:sp>
    </p:spTree>
  </p:cSld>
  <p:clrMapOvr>
    <a:masterClrMapping/>
  </p:clrMapOvr>
  <p:transition advTm="25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 rot="10800000" flipV="1">
            <a:off x="59885640" y="7386480"/>
            <a:ext cx="8455680" cy="6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16" name="CustomShape 2"/>
          <p:cNvSpPr/>
          <p:nvPr/>
        </p:nvSpPr>
        <p:spPr>
          <a:xfrm>
            <a:off x="457200" y="1224000"/>
            <a:ext cx="8227440" cy="44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928800" y="214290"/>
            <a:ext cx="6714720" cy="714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>
              <a:solidFill>
                <a:srgbClr val="FFC000"/>
              </a:solidFill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428596" y="571480"/>
            <a:ext cx="8358246" cy="600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r>
              <a:rPr lang="ru-RU" sz="2400" dirty="0" smtClean="0">
                <a:solidFill>
                  <a:srgbClr val="000000"/>
                </a:solidFill>
              </a:rPr>
              <a:t>Что же необычного скрывается за животным так похожим на человека?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 smtClean="0">
                <a:solidFill>
                  <a:srgbClr val="000000"/>
                </a:solidFill>
              </a:rPr>
              <a:t>У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 smtClean="0">
                <a:solidFill>
                  <a:srgbClr val="000000"/>
                </a:solidFill>
              </a:rPr>
              <a:t>них как и у людей по 10 пальцев на нижних и верхних конечностях и 32 зуба.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 </a:t>
            </a:r>
            <a:r>
              <a:rPr lang="ru-RU" sz="2400" dirty="0" smtClean="0">
                <a:solidFill>
                  <a:srgbClr val="000000"/>
                </a:solidFill>
              </a:rPr>
              <a:t>Чаще всего, за всю жизнь у них не больше трех </a:t>
            </a:r>
            <a:r>
              <a:rPr lang="ru-RU" sz="2400" dirty="0" smtClean="0">
                <a:solidFill>
                  <a:srgbClr val="000000"/>
                </a:solidFill>
              </a:rPr>
              <a:t>детей.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Гориллы умеют плакать, но не со слезами как люди, а издавая жалобные звуки.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До трёх лет детёныши не способны существовать без помощи мамы, она кормит их, носит на себе и оберегает от опасности.</a:t>
            </a:r>
          </a:p>
          <a:p>
            <a:endParaRPr lang="ru-RU" sz="2400" dirty="0" smtClean="0">
              <a:solidFill>
                <a:srgbClr val="000000"/>
              </a:solidFill>
            </a:endParaRPr>
          </a:p>
        </p:txBody>
      </p:sp>
      <p:pic>
        <p:nvPicPr>
          <p:cNvPr id="133122" name="Picture 2" descr="Горилл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4857752" cy="2427288"/>
          </a:xfrm>
          <a:prstGeom prst="rect">
            <a:avLst/>
          </a:prstGeom>
          <a:noFill/>
        </p:spPr>
      </p:pic>
    </p:spTree>
  </p:cSld>
  <p:clrMapOvr>
    <a:masterClrMapping/>
  </p:clrMapOvr>
  <p:transition advTm="25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 rot="10800000" flipV="1">
            <a:off x="59885640" y="7386480"/>
            <a:ext cx="8455680" cy="6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16" name="CustomShape 2"/>
          <p:cNvSpPr/>
          <p:nvPr/>
        </p:nvSpPr>
        <p:spPr>
          <a:xfrm>
            <a:off x="457200" y="1224000"/>
            <a:ext cx="8227440" cy="44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928800" y="214290"/>
            <a:ext cx="6714720" cy="714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>
              <a:solidFill>
                <a:srgbClr val="FFC000"/>
              </a:solidFill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428596" y="571480"/>
            <a:ext cx="8358246" cy="600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2400" dirty="0" smtClean="0">
                <a:solidFill>
                  <a:srgbClr val="000000"/>
                </a:solidFill>
              </a:rPr>
              <a:t>Эти </a:t>
            </a:r>
            <a:r>
              <a:rPr lang="ru-RU" sz="2400" dirty="0" smtClean="0">
                <a:solidFill>
                  <a:srgbClr val="000000"/>
                </a:solidFill>
              </a:rPr>
              <a:t>большие приматы не любят воду, стараются прятаться от дождей, а воду добывают из зеленых листьев.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Живут гориллы довольно долго для животных, до 50 лет.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В возрасте 8 лет самкам приходится покидать свою семью и искать новую, так они становятся взрослыми и вступают во взрослую </a:t>
            </a:r>
          </a:p>
        </p:txBody>
      </p:sp>
    </p:spTree>
  </p:cSld>
  <p:clrMapOvr>
    <a:masterClrMapping/>
  </p:clrMapOvr>
  <p:transition advTm="25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 rot="10800000" flipV="1">
            <a:off x="59885640" y="7386480"/>
            <a:ext cx="8455680" cy="6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16" name="CustomShape 2"/>
          <p:cNvSpPr/>
          <p:nvPr/>
        </p:nvSpPr>
        <p:spPr>
          <a:xfrm>
            <a:off x="457200" y="1224000"/>
            <a:ext cx="8227440" cy="44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928800" y="214290"/>
            <a:ext cx="6714720" cy="714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>
              <a:solidFill>
                <a:srgbClr val="FFC000"/>
              </a:solidFill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428596" y="571480"/>
            <a:ext cx="8358246" cy="600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r>
              <a:rPr lang="ru-RU" sz="2400" dirty="0" smtClean="0">
                <a:solidFill>
                  <a:srgbClr val="000000"/>
                </a:solidFill>
              </a:rPr>
              <a:t>Так черная в белую полосу или белая в черную? Вечная загадка.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Многократные исследования доказали что зебра все таки чёрная в белую полоску.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Несмотря на любовь к чистоте и постоянные вылезания друг друга зебры не отказывают себе в грязных ваннах из пыли.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Молоко мамы зебры не белого цвета, а нежного </a:t>
            </a:r>
            <a:r>
              <a:rPr lang="ru-RU" sz="2400" dirty="0" err="1" smtClean="0">
                <a:solidFill>
                  <a:srgbClr val="000000"/>
                </a:solidFill>
              </a:rPr>
              <a:t>розового</a:t>
            </a:r>
            <a:r>
              <a:rPr lang="ru-RU" sz="2400" dirty="0" smtClean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136194" name="Picture 2" descr="Зебр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5643570" cy="3238467"/>
          </a:xfrm>
          <a:prstGeom prst="rect">
            <a:avLst/>
          </a:prstGeom>
          <a:noFill/>
        </p:spPr>
      </p:pic>
    </p:spTree>
  </p:cSld>
  <p:clrMapOvr>
    <a:masterClrMapping/>
  </p:clrMapOvr>
  <p:transition advTm="25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 rot="10800000" flipV="1">
            <a:off x="59885640" y="7386480"/>
            <a:ext cx="8455680" cy="69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4000" strike="noStrike">
                <a:solidFill>
                  <a:srgbClr val="181717"/>
                </a:solidFill>
                <a:latin typeface="Calibri"/>
                <a:ea typeface="DejaVu Sans"/>
              </a:rPr>
              <a:t>.</a:t>
            </a:r>
            <a:endParaRPr/>
          </a:p>
        </p:txBody>
      </p:sp>
      <p:sp>
        <p:nvSpPr>
          <p:cNvPr id="116" name="CustomShape 2"/>
          <p:cNvSpPr/>
          <p:nvPr/>
        </p:nvSpPr>
        <p:spPr>
          <a:xfrm>
            <a:off x="457200" y="1224000"/>
            <a:ext cx="8227440" cy="440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3"/>
          <p:cNvSpPr/>
          <p:nvPr/>
        </p:nvSpPr>
        <p:spPr>
          <a:xfrm>
            <a:off x="928800" y="214290"/>
            <a:ext cx="6714720" cy="714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>
              <a:solidFill>
                <a:srgbClr val="FFC000"/>
              </a:solidFill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428596" y="571480"/>
            <a:ext cx="8358246" cy="6000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2400" dirty="0" smtClean="0">
                <a:solidFill>
                  <a:srgbClr val="000000"/>
                </a:solidFill>
              </a:rPr>
              <a:t>Зебры командные животные, они сосуществуют в табунах и стоят на страже в то время как их сородичи отдыхают.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В стадах все разделены на небольшие семьи, семейность вообще главная отличительная черта этих удивительных животных.</a:t>
            </a:r>
          </a:p>
          <a:p>
            <a:r>
              <a:rPr lang="ru-RU" sz="2400" dirty="0" smtClean="0">
                <a:solidFill>
                  <a:srgbClr val="000000"/>
                </a:solidFill>
              </a:rPr>
              <a:t>Еще с древних времен люди пытались сделать зебр домашними, приручить их, но даже сегодня это ни у кого не получается. Зебры любят свободу, хоть их совместное существование нельзя назвать абсолютно свободным</a:t>
            </a:r>
            <a:r>
              <a:rPr lang="ru-RU" sz="2400" dirty="0" smtClean="0">
                <a:solidFill>
                  <a:srgbClr val="000000"/>
                </a:solidFill>
              </a:rPr>
              <a:t>.</a:t>
            </a:r>
            <a:endParaRPr lang="ru-RU" sz="2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25000">
    <p:wipe dir="u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7">
      <a:dk1>
        <a:srgbClr val="FFFF00"/>
      </a:dk1>
      <a:lt1>
        <a:srgbClr val="FFC000"/>
      </a:lt1>
      <a:dk2>
        <a:srgbClr val="FFFF00"/>
      </a:dk2>
      <a:lt2>
        <a:srgbClr val="FFFF00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298</TotalTime>
  <Words>1838</Words>
  <PresentationFormat>Экран (4:3)</PresentationFormat>
  <Paragraphs>286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Анастасия</cp:lastModifiedBy>
  <cp:revision>34</cp:revision>
  <dcterms:modified xsi:type="dcterms:W3CDTF">2018-01-15T14:20:57Z</dcterms:modified>
</cp:coreProperties>
</file>