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1" r:id="rId3"/>
    <p:sldId id="287" r:id="rId4"/>
    <p:sldId id="288" r:id="rId5"/>
    <p:sldId id="270" r:id="rId6"/>
    <p:sldId id="271" r:id="rId7"/>
    <p:sldId id="289" r:id="rId8"/>
    <p:sldId id="290" r:id="rId9"/>
    <p:sldId id="291" r:id="rId10"/>
    <p:sldId id="292" r:id="rId11"/>
    <p:sldId id="293" r:id="rId12"/>
    <p:sldId id="294" r:id="rId13"/>
    <p:sldId id="295" r:id="rId14"/>
    <p:sldId id="297" r:id="rId15"/>
    <p:sldId id="296" r:id="rId16"/>
    <p:sldId id="298" r:id="rId17"/>
    <p:sldId id="260" r:id="rId18"/>
    <p:sldId id="259" r:id="rId19"/>
    <p:sldId id="269" r:id="rId20"/>
    <p:sldId id="299" r:id="rId21"/>
    <p:sldId id="257" r:id="rId22"/>
    <p:sldId id="263" r:id="rId23"/>
    <p:sldId id="264" r:id="rId24"/>
    <p:sldId id="265" r:id="rId25"/>
    <p:sldId id="266" r:id="rId26"/>
    <p:sldId id="300" r:id="rId27"/>
    <p:sldId id="261" r:id="rId28"/>
    <p:sldId id="262" r:id="rId29"/>
    <p:sldId id="286"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21.12.2018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21.12.2018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21.12.2018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21.12.2018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21.12.2018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21.12.2018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21.12.2018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21.12.2018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21.12.2018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21.12.2018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21.12.2018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21.12.2018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slide" Target="slide16.xml"/><Relationship Id="rId3" Type="http://schemas.openxmlformats.org/officeDocument/2006/relationships/slide" Target="slide7.xml"/><Relationship Id="rId7" Type="http://schemas.openxmlformats.org/officeDocument/2006/relationships/slide" Target="slide15.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3.xml"/><Relationship Id="rId11" Type="http://schemas.openxmlformats.org/officeDocument/2006/relationships/slide" Target="slide29.xml"/><Relationship Id="rId5" Type="http://schemas.openxmlformats.org/officeDocument/2006/relationships/slide" Target="slide11.xml"/><Relationship Id="rId10" Type="http://schemas.openxmlformats.org/officeDocument/2006/relationships/slide" Target="slide26.xml"/><Relationship Id="rId4" Type="http://schemas.openxmlformats.org/officeDocument/2006/relationships/slide" Target="slide9.xml"/><Relationship Id="rId9" Type="http://schemas.openxmlformats.org/officeDocument/2006/relationships/slide" Target="slide2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s://encyclopedia.kaspersky.ru/knowledge/what-if-my-computer-is-infected/" TargetMode="External"/><Relationship Id="rId2" Type="http://schemas.openxmlformats.org/officeDocument/2006/relationships/hyperlink" Target="https://kids.samgd.ru/upload/files/61000/61270/ebook_rus.pdf" TargetMode="Externa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7000" r="-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37828" y="1268760"/>
            <a:ext cx="7772400" cy="1470025"/>
          </a:xfrm>
        </p:spPr>
        <p:txBody>
          <a:bodyPr>
            <a:normAutofit fontScale="90000"/>
          </a:bodyPr>
          <a:lstStyle/>
          <a:p>
            <a:r>
              <a:rPr lang="ru-RU" b="1" cap="all" dirty="0" smtClean="0">
                <a:solidFill>
                  <a:srgbClr val="FFC000"/>
                </a:solidFill>
                <a:effectLst>
                  <a:outerShdw blurRad="38100" dist="38100" dir="2700000" algn="tl">
                    <a:srgbClr val="000000">
                      <a:alpha val="43137"/>
                    </a:srgbClr>
                  </a:outerShdw>
                </a:effectLst>
              </a:rPr>
              <a:t>опасности</a:t>
            </a:r>
            <a:r>
              <a:rPr lang="ru-RU" b="1" dirty="0" smtClean="0">
                <a:solidFill>
                  <a:srgbClr val="FFC000"/>
                </a:solidFill>
                <a:effectLst>
                  <a:outerShdw blurRad="38100" dist="38100" dir="2700000" algn="tl">
                    <a:srgbClr val="000000">
                      <a:alpha val="43137"/>
                    </a:srgbClr>
                  </a:outerShdw>
                </a:effectLst>
              </a:rPr>
              <a:t> ИНТЕРНЕТА</a:t>
            </a:r>
            <a:br>
              <a:rPr lang="ru-RU" b="1" dirty="0" smtClean="0">
                <a:solidFill>
                  <a:srgbClr val="FFC000"/>
                </a:solidFill>
                <a:effectLst>
                  <a:outerShdw blurRad="38100" dist="38100" dir="2700000" algn="tl">
                    <a:srgbClr val="000000">
                      <a:alpha val="43137"/>
                    </a:srgbClr>
                  </a:outerShdw>
                </a:effectLst>
              </a:rPr>
            </a:br>
            <a:r>
              <a:rPr lang="ru-RU" b="1" dirty="0" smtClean="0">
                <a:solidFill>
                  <a:srgbClr val="FFC000"/>
                </a:solidFill>
                <a:effectLst>
                  <a:outerShdw blurRad="38100" dist="38100" dir="2700000" algn="tl">
                    <a:srgbClr val="000000">
                      <a:alpha val="43137"/>
                    </a:srgbClr>
                  </a:outerShdw>
                </a:effectLst>
              </a:rPr>
              <a:t>в рисунках </a:t>
            </a:r>
            <a:br>
              <a:rPr lang="ru-RU" b="1" dirty="0" smtClean="0">
                <a:solidFill>
                  <a:srgbClr val="FFC000"/>
                </a:solidFill>
                <a:effectLst>
                  <a:outerShdw blurRad="38100" dist="38100" dir="2700000" algn="tl">
                    <a:srgbClr val="000000">
                      <a:alpha val="43137"/>
                    </a:srgbClr>
                  </a:outerShdw>
                </a:effectLst>
              </a:rPr>
            </a:br>
            <a:r>
              <a:rPr lang="ru-RU" b="1" dirty="0" smtClean="0">
                <a:solidFill>
                  <a:srgbClr val="FFC000"/>
                </a:solidFill>
                <a:effectLst>
                  <a:outerShdw blurRad="38100" dist="38100" dir="2700000" algn="tl">
                    <a:srgbClr val="000000">
                      <a:alpha val="43137"/>
                    </a:srgbClr>
                  </a:outerShdw>
                </a:effectLst>
              </a:rPr>
              <a:t>учащихся младших классов</a:t>
            </a:r>
            <a:br>
              <a:rPr lang="ru-RU" b="1" dirty="0" smtClean="0">
                <a:solidFill>
                  <a:srgbClr val="FFC000"/>
                </a:solidFill>
                <a:effectLst>
                  <a:outerShdw blurRad="38100" dist="38100" dir="2700000" algn="tl">
                    <a:srgbClr val="000000">
                      <a:alpha val="43137"/>
                    </a:srgbClr>
                  </a:outerShdw>
                </a:effectLst>
              </a:rPr>
            </a:br>
            <a:r>
              <a:rPr lang="ru-RU" b="1" dirty="0" smtClean="0">
                <a:solidFill>
                  <a:srgbClr val="FFC000"/>
                </a:solidFill>
                <a:effectLst>
                  <a:outerShdw blurRad="38100" dist="38100" dir="2700000" algn="tl">
                    <a:srgbClr val="000000">
                      <a:alpha val="43137"/>
                    </a:srgbClr>
                  </a:outerShdw>
                </a:effectLst>
              </a:rPr>
              <a:t>школы 232,</a:t>
            </a:r>
            <a:br>
              <a:rPr lang="ru-RU" b="1" dirty="0" smtClean="0">
                <a:solidFill>
                  <a:srgbClr val="FFC000"/>
                </a:solidFill>
                <a:effectLst>
                  <a:outerShdw blurRad="38100" dist="38100" dir="2700000" algn="tl">
                    <a:srgbClr val="000000">
                      <a:alpha val="43137"/>
                    </a:srgbClr>
                  </a:outerShdw>
                </a:effectLst>
              </a:rPr>
            </a:br>
            <a:r>
              <a:rPr lang="ru-RU" b="1" dirty="0" smtClean="0">
                <a:solidFill>
                  <a:srgbClr val="FFC000"/>
                </a:solidFill>
                <a:effectLst>
                  <a:outerShdw blurRad="38100" dist="38100" dir="2700000" algn="tl">
                    <a:srgbClr val="000000">
                      <a:alpha val="43137"/>
                    </a:srgbClr>
                  </a:outerShdw>
                </a:effectLst>
              </a:rPr>
              <a:t>                       Санкт-Петербург</a:t>
            </a:r>
            <a:endParaRPr lang="ru-RU" b="1" dirty="0">
              <a:solidFill>
                <a:srgbClr val="FFC000"/>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p:txBody>
          <a:bodyPr/>
          <a:lstStyle/>
          <a:p>
            <a:r>
              <a:rPr lang="ru-RU" dirty="0" smtClean="0"/>
              <a:t>В </a:t>
            </a:r>
            <a:endParaRPr lang="ru-RU" dirty="0"/>
          </a:p>
        </p:txBody>
      </p:sp>
      <p:sp>
        <p:nvSpPr>
          <p:cNvPr id="4" name="TextBox 3"/>
          <p:cNvSpPr txBox="1"/>
          <p:nvPr/>
        </p:nvSpPr>
        <p:spPr>
          <a:xfrm>
            <a:off x="1259632" y="4869160"/>
            <a:ext cx="7272808" cy="1200329"/>
          </a:xfrm>
          <a:prstGeom prst="rect">
            <a:avLst/>
          </a:prstGeom>
          <a:noFill/>
        </p:spPr>
        <p:txBody>
          <a:bodyPr wrap="square" rtlCol="0">
            <a:spAutoFit/>
          </a:bodyPr>
          <a:lstStyle/>
          <a:p>
            <a:r>
              <a:rPr lang="ru-RU" sz="2400" dirty="0" smtClean="0"/>
              <a:t>Руководитель:  учитель информатики,</a:t>
            </a:r>
            <a:br>
              <a:rPr lang="ru-RU" sz="2400" dirty="0" smtClean="0"/>
            </a:br>
            <a:r>
              <a:rPr lang="ru-RU" sz="2400" dirty="0" smtClean="0"/>
              <a:t>	педагог дополнительного образования</a:t>
            </a:r>
          </a:p>
          <a:p>
            <a:r>
              <a:rPr lang="ru-RU" sz="2400" dirty="0"/>
              <a:t> </a:t>
            </a:r>
            <a:r>
              <a:rPr lang="ru-RU" sz="2400" dirty="0" smtClean="0"/>
              <a:t>                                          Кузьмина Раиса Григорьевна</a:t>
            </a:r>
            <a:endParaRPr lang="ru-RU" sz="2400" dirty="0"/>
          </a:p>
        </p:txBody>
      </p:sp>
      <p:sp>
        <p:nvSpPr>
          <p:cNvPr id="5" name="TextBox 4"/>
          <p:cNvSpPr txBox="1"/>
          <p:nvPr/>
        </p:nvSpPr>
        <p:spPr>
          <a:xfrm>
            <a:off x="7020272" y="6165304"/>
            <a:ext cx="1584176" cy="523220"/>
          </a:xfrm>
          <a:prstGeom prst="rect">
            <a:avLst/>
          </a:prstGeom>
          <a:noFill/>
        </p:spPr>
        <p:txBody>
          <a:bodyPr wrap="square" rtlCol="0">
            <a:spAutoFit/>
          </a:bodyPr>
          <a:lstStyle/>
          <a:p>
            <a:r>
              <a:rPr lang="ru-RU" sz="2800" b="1" dirty="0" smtClean="0"/>
              <a:t>2018 год</a:t>
            </a:r>
            <a:endParaRPr lang="ru-RU" sz="2800" b="1" dirty="0"/>
          </a:p>
        </p:txBody>
      </p:sp>
    </p:spTree>
    <p:extLst>
      <p:ext uri="{BB962C8B-B14F-4D97-AF65-F5344CB8AC3E}">
        <p14:creationId xmlns:p14="http://schemas.microsoft.com/office/powerpoint/2010/main" xmlns="" val="3442311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0" y="111972"/>
            <a:ext cx="9144000" cy="6746028"/>
          </a:xfrm>
          <a:prstGeom prst="rect">
            <a:avLst/>
          </a:prstGeom>
          <a:noFill/>
          <a:ln w="9525">
            <a:noFill/>
            <a:miter lim="800000"/>
            <a:headEnd/>
            <a:tailEnd/>
          </a:ln>
          <a:effectLst/>
        </p:spPr>
      </p:pic>
      <p:sp>
        <p:nvSpPr>
          <p:cNvPr id="6" name="Управляющая кнопка: возврат 5">
            <a:hlinkClick r:id="rId3" action="ppaction://hlinksldjump" highlightClick="1"/>
          </p:cNvPr>
          <p:cNvSpPr/>
          <p:nvPr/>
        </p:nvSpPr>
        <p:spPr>
          <a:xfrm>
            <a:off x="8072462" y="6000768"/>
            <a:ext cx="500066" cy="500066"/>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rPr>
              <a:t>Троянские войны</a:t>
            </a:r>
            <a:endParaRPr lang="ru-RU" b="1" dirty="0">
              <a:solidFill>
                <a:srgbClr val="FF0000"/>
              </a:solidFill>
            </a:endParaRPr>
          </a:p>
        </p:txBody>
      </p:sp>
      <p:sp>
        <p:nvSpPr>
          <p:cNvPr id="3" name="Содержимое 2"/>
          <p:cNvSpPr>
            <a:spLocks noGrp="1"/>
          </p:cNvSpPr>
          <p:nvPr>
            <p:ph sz="half" idx="1"/>
          </p:nvPr>
        </p:nvSpPr>
        <p:spPr/>
        <p:txBody>
          <a:bodyPr>
            <a:normAutofit fontScale="62500" lnSpcReduction="20000"/>
          </a:bodyPr>
          <a:lstStyle/>
          <a:p>
            <a:pPr>
              <a:buNone/>
            </a:pPr>
            <a:r>
              <a:rPr lang="ru-RU" b="1" dirty="0" smtClean="0"/>
              <a:t>История о Троянском коне</a:t>
            </a:r>
            <a:r>
              <a:rPr lang="ru-RU" dirty="0" smtClean="0"/>
              <a:t>.</a:t>
            </a:r>
          </a:p>
          <a:p>
            <a:pPr>
              <a:buNone/>
            </a:pPr>
            <a:r>
              <a:rPr lang="ru-RU" dirty="0" smtClean="0"/>
              <a:t>         Много лет назад греки и троянцы воевали друг с другом. Хитроумным грекам пришла в голову великолепная идея, как пробраться в неприступный город Трою. Они построили огромного деревянного коня, и притворились, что возвращаются в свою страну, оставив его как подарок победителям. Троянцы забрали коня внутрь города и стали праздновать победу. Тем временем, греческие солдаты, которые спрятались внутри коня, вылезли и открыли ворота своим товарищам, которые незаметно вернулись.</a:t>
            </a:r>
            <a:endParaRPr lang="ru-RU" dirty="0"/>
          </a:p>
        </p:txBody>
      </p:sp>
      <p:pic>
        <p:nvPicPr>
          <p:cNvPr id="5122" name="Picture 2"/>
          <p:cNvPicPr>
            <a:picLocks noGrp="1" noChangeAspect="1" noChangeArrowheads="1"/>
          </p:cNvPicPr>
          <p:nvPr>
            <p:ph sz="half" idx="2"/>
          </p:nvPr>
        </p:nvPicPr>
        <p:blipFill>
          <a:blip r:embed="rId2" cstate="print"/>
          <a:srcRect/>
          <a:stretch>
            <a:fillRect/>
          </a:stretch>
        </p:blipFill>
        <p:spPr bwMode="auto">
          <a:xfrm>
            <a:off x="4772025" y="2053431"/>
            <a:ext cx="3790950" cy="3619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rPr>
              <a:t>Троянцы</a:t>
            </a:r>
            <a:endParaRPr lang="ru-RU" b="1" dirty="0">
              <a:solidFill>
                <a:srgbClr val="FF0000"/>
              </a:solidFill>
            </a:endParaRPr>
          </a:p>
        </p:txBody>
      </p:sp>
      <p:sp>
        <p:nvSpPr>
          <p:cNvPr id="4" name="Содержимое 3"/>
          <p:cNvSpPr>
            <a:spLocks noGrp="1"/>
          </p:cNvSpPr>
          <p:nvPr>
            <p:ph sz="half" idx="2"/>
          </p:nvPr>
        </p:nvSpPr>
        <p:spPr/>
        <p:txBody>
          <a:bodyPr>
            <a:normAutofit fontScale="77500" lnSpcReduction="20000"/>
          </a:bodyPr>
          <a:lstStyle/>
          <a:p>
            <a:pPr>
              <a:buNone/>
            </a:pPr>
            <a:r>
              <a:rPr lang="ru-RU" dirty="0" smtClean="0"/>
              <a:t>Существуют вирусы, которые используют такой же трюк для проникновения в компьютеры. Иногда они прячутся в других программах.</a:t>
            </a:r>
          </a:p>
          <a:p>
            <a:pPr>
              <a:buNone/>
            </a:pPr>
            <a:r>
              <a:rPr lang="ru-RU" dirty="0" smtClean="0"/>
              <a:t> Троянцы не созданы для самокопирования или уничтожения файлов, но они могут делать множество других вещей, например, красть пароли, которые ты используешь для входа на свои любимые страницы.</a:t>
            </a:r>
            <a:endParaRPr lang="ru-RU" dirty="0"/>
          </a:p>
        </p:txBody>
      </p:sp>
      <p:pic>
        <p:nvPicPr>
          <p:cNvPr id="6146" name="Picture 2"/>
          <p:cNvPicPr>
            <a:picLocks noGrp="1" noChangeAspect="1" noChangeArrowheads="1"/>
          </p:cNvPicPr>
          <p:nvPr>
            <p:ph sz="half" idx="1"/>
          </p:nvPr>
        </p:nvPicPr>
        <p:blipFill>
          <a:blip r:embed="rId2" cstate="print"/>
          <a:srcRect/>
          <a:stretch>
            <a:fillRect/>
          </a:stretch>
        </p:blipFill>
        <p:spPr bwMode="auto">
          <a:xfrm>
            <a:off x="561975" y="1785926"/>
            <a:ext cx="3829050" cy="3825093"/>
          </a:xfrm>
          <a:prstGeom prst="rect">
            <a:avLst/>
          </a:prstGeom>
          <a:noFill/>
          <a:ln w="9525">
            <a:noFill/>
            <a:miter lim="800000"/>
            <a:headEnd/>
            <a:tailEnd/>
          </a:ln>
          <a:effectLst/>
        </p:spPr>
      </p:pic>
      <p:sp>
        <p:nvSpPr>
          <p:cNvPr id="6" name="Управляющая кнопка: возврат 5">
            <a:hlinkClick r:id="rId3" action="ppaction://hlinksldjump" highlightClick="1"/>
          </p:cNvPr>
          <p:cNvSpPr/>
          <p:nvPr/>
        </p:nvSpPr>
        <p:spPr>
          <a:xfrm>
            <a:off x="8215338" y="6143644"/>
            <a:ext cx="500066" cy="500066"/>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rPr>
              <a:t>Что делают вирусы?</a:t>
            </a:r>
            <a:endParaRPr lang="ru-RU" b="1" dirty="0">
              <a:solidFill>
                <a:srgbClr val="FF0000"/>
              </a:solidFill>
            </a:endParaRPr>
          </a:p>
        </p:txBody>
      </p:sp>
      <p:sp>
        <p:nvSpPr>
          <p:cNvPr id="4" name="Содержимое 3"/>
          <p:cNvSpPr>
            <a:spLocks noGrp="1"/>
          </p:cNvSpPr>
          <p:nvPr>
            <p:ph sz="half" idx="2"/>
          </p:nvPr>
        </p:nvSpPr>
        <p:spPr/>
        <p:txBody>
          <a:bodyPr>
            <a:normAutofit fontScale="85000" lnSpcReduction="10000"/>
          </a:bodyPr>
          <a:lstStyle/>
          <a:p>
            <a:pPr>
              <a:buNone/>
            </a:pPr>
            <a:r>
              <a:rPr lang="ru-RU" dirty="0" smtClean="0"/>
              <a:t>Некоторые вирусы не повреждают компьютер, они просто показывают изображение с текстом или картинкой. Но другие очень опасны. Некоторые даже могут удалить все содержимое жесткого диска твоего компьютера! Другие могут мешать тебе войти в Интернет или играть в твои любимые игры.</a:t>
            </a:r>
            <a:endParaRPr lang="ru-RU" dirty="0"/>
          </a:p>
        </p:txBody>
      </p:sp>
      <p:pic>
        <p:nvPicPr>
          <p:cNvPr id="7170" name="Picture 2"/>
          <p:cNvPicPr>
            <a:picLocks noGrp="1" noChangeAspect="1" noChangeArrowheads="1"/>
          </p:cNvPicPr>
          <p:nvPr>
            <p:ph sz="half" idx="1"/>
          </p:nvPr>
        </p:nvPicPr>
        <p:blipFill>
          <a:blip r:embed="rId2" cstate="print"/>
          <a:srcRect r="21813"/>
          <a:stretch>
            <a:fillRect/>
          </a:stretch>
        </p:blipFill>
        <p:spPr bwMode="auto">
          <a:xfrm>
            <a:off x="214282" y="1785926"/>
            <a:ext cx="4300821" cy="421484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rPr>
              <a:t>Розыгрыши</a:t>
            </a:r>
            <a:endParaRPr lang="ru-RU" b="1" dirty="0">
              <a:solidFill>
                <a:srgbClr val="FF0000"/>
              </a:solidFill>
            </a:endParaRPr>
          </a:p>
        </p:txBody>
      </p:sp>
      <p:sp>
        <p:nvSpPr>
          <p:cNvPr id="3" name="Содержимое 2"/>
          <p:cNvSpPr>
            <a:spLocks noGrp="1"/>
          </p:cNvSpPr>
          <p:nvPr>
            <p:ph sz="half" idx="1"/>
          </p:nvPr>
        </p:nvSpPr>
        <p:spPr>
          <a:xfrm>
            <a:off x="142844" y="1071546"/>
            <a:ext cx="4038600" cy="5214974"/>
          </a:xfrm>
        </p:spPr>
        <p:txBody>
          <a:bodyPr>
            <a:normAutofit fontScale="62500" lnSpcReduction="20000"/>
          </a:bodyPr>
          <a:lstStyle/>
          <a:p>
            <a:pPr>
              <a:buNone/>
            </a:pPr>
            <a:r>
              <a:rPr lang="ru-RU" b="1" dirty="0" smtClean="0"/>
              <a:t>Не верь ни единому слову...</a:t>
            </a:r>
          </a:p>
          <a:p>
            <a:pPr>
              <a:buNone/>
            </a:pPr>
            <a:r>
              <a:rPr lang="ru-RU" sz="2900" dirty="0" smtClean="0"/>
              <a:t>Ты или один из твоих друзей видели электронное письмо, в котором вас предупреждали об опасном вирусе, который может причинить серьезные повреждения. Эти письма – полные враки. Если бы появился настолько опасный вирус, ты, скорее всего, бы услышал об этом по телевизору. Такие письма называются розыгрышами, то есть они говорят неправду. Иногда они даже просят тебя удалить файлы с твоего компьютера. Не обращай на это внимания, иначе твой компьютер просто перестанет работать. Так что будь осторожен и не попадайся на розыгрыши!</a:t>
            </a:r>
            <a:endParaRPr lang="ru-RU" sz="2900" b="1" dirty="0"/>
          </a:p>
        </p:txBody>
      </p:sp>
      <p:pic>
        <p:nvPicPr>
          <p:cNvPr id="8194" name="Picture 2"/>
          <p:cNvPicPr>
            <a:picLocks noGrp="1" noChangeAspect="1" noChangeArrowheads="1"/>
          </p:cNvPicPr>
          <p:nvPr>
            <p:ph sz="half" idx="2"/>
          </p:nvPr>
        </p:nvPicPr>
        <p:blipFill>
          <a:blip r:embed="rId2" cstate="print"/>
          <a:srcRect/>
          <a:stretch>
            <a:fillRect/>
          </a:stretch>
        </p:blipFill>
        <p:spPr bwMode="auto">
          <a:xfrm>
            <a:off x="4104425" y="2214554"/>
            <a:ext cx="4886758" cy="3429024"/>
          </a:xfrm>
          <a:prstGeom prst="rect">
            <a:avLst/>
          </a:prstGeom>
          <a:noFill/>
          <a:ln w="9525">
            <a:noFill/>
            <a:miter lim="800000"/>
            <a:headEnd/>
            <a:tailEnd/>
          </a:ln>
          <a:effectLst/>
        </p:spPr>
      </p:pic>
      <p:sp>
        <p:nvSpPr>
          <p:cNvPr id="6" name="Управляющая кнопка: возврат 5">
            <a:hlinkClick r:id="rId3" action="ppaction://hlinksldjump" highlightClick="1"/>
          </p:cNvPr>
          <p:cNvSpPr/>
          <p:nvPr/>
        </p:nvSpPr>
        <p:spPr>
          <a:xfrm>
            <a:off x="7929586" y="6143644"/>
            <a:ext cx="571504" cy="500066"/>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rPr>
              <a:t>Как проникают вирусы?</a:t>
            </a:r>
            <a:endParaRPr lang="ru-RU" b="1" dirty="0">
              <a:solidFill>
                <a:srgbClr val="FF0000"/>
              </a:solidFill>
            </a:endParaRPr>
          </a:p>
        </p:txBody>
      </p:sp>
      <p:sp>
        <p:nvSpPr>
          <p:cNvPr id="3" name="Содержимое 2"/>
          <p:cNvSpPr>
            <a:spLocks noGrp="1"/>
          </p:cNvSpPr>
          <p:nvPr>
            <p:ph sz="half" idx="1"/>
          </p:nvPr>
        </p:nvSpPr>
        <p:spPr>
          <a:xfrm>
            <a:off x="285720" y="1214422"/>
            <a:ext cx="5072098" cy="5214974"/>
          </a:xfrm>
        </p:spPr>
        <p:txBody>
          <a:bodyPr>
            <a:normAutofit fontScale="70000" lnSpcReduction="20000"/>
          </a:bodyPr>
          <a:lstStyle/>
          <a:p>
            <a:pPr>
              <a:buNone/>
            </a:pPr>
            <a:r>
              <a:rPr lang="ru-RU" dirty="0" smtClean="0"/>
              <a:t>Давно, когда не было Интернета и электронной почты, у вирусов было мало способов проникновения в компьютер.</a:t>
            </a:r>
          </a:p>
          <a:p>
            <a:pPr>
              <a:buNone/>
            </a:pPr>
            <a:r>
              <a:rPr lang="ru-RU" dirty="0" smtClean="0"/>
              <a:t>Появление Интернета создало много возможностей для вирусов. </a:t>
            </a:r>
            <a:r>
              <a:rPr lang="ru-RU" b="1" dirty="0" smtClean="0"/>
              <a:t>Электронная почта является самым частым способом их распространения в наши дни. </a:t>
            </a:r>
            <a:r>
              <a:rPr lang="ru-RU" dirty="0" smtClean="0"/>
              <a:t>Но скачанные фильмы, музыка или игры тоже могут быть очень опасны. Как мы рассказывали раньше, Интернет сам по себе является сетью компьютеров, и это может позволить другим людям проникнуть в твой компьютер.</a:t>
            </a:r>
          </a:p>
          <a:p>
            <a:pPr>
              <a:buNone/>
            </a:pPr>
            <a:r>
              <a:rPr lang="ru-RU" dirty="0" smtClean="0"/>
              <a:t> Настоящая проблема заключается в людях, которые хотят проникнуть в компьютеры других людей для того, чтобы красть или просто уничтожать информацию. Для этого они иногда используют троянцев, которых затем могут использовать как угодно.</a:t>
            </a:r>
            <a:endParaRPr lang="ru-RU" dirty="0"/>
          </a:p>
        </p:txBody>
      </p:sp>
      <p:pic>
        <p:nvPicPr>
          <p:cNvPr id="8" name="Picture 2"/>
          <p:cNvPicPr>
            <a:picLocks noGrp="1" noChangeAspect="1" noChangeArrowheads="1"/>
          </p:cNvPicPr>
          <p:nvPr>
            <p:ph sz="half" idx="2"/>
          </p:nvPr>
        </p:nvPicPr>
        <p:blipFill>
          <a:blip r:embed="rId2" cstate="print"/>
          <a:srcRect/>
          <a:stretch>
            <a:fillRect/>
          </a:stretch>
        </p:blipFill>
        <p:spPr bwMode="auto">
          <a:xfrm>
            <a:off x="5786446" y="2428868"/>
            <a:ext cx="3114668" cy="2793217"/>
          </a:xfrm>
          <a:prstGeom prst="rect">
            <a:avLst/>
          </a:prstGeom>
          <a:noFill/>
          <a:ln w="9525">
            <a:noFill/>
            <a:miter lim="800000"/>
            <a:headEnd/>
            <a:tailEnd/>
          </a:ln>
          <a:effectLst/>
        </p:spPr>
      </p:pic>
      <p:sp>
        <p:nvSpPr>
          <p:cNvPr id="9" name="Управляющая кнопка: возврат 8">
            <a:hlinkClick r:id="rId3" action="ppaction://hlinksldjump" highlightClick="1"/>
          </p:cNvPr>
          <p:cNvSpPr/>
          <p:nvPr/>
        </p:nvSpPr>
        <p:spPr>
          <a:xfrm>
            <a:off x="8072462" y="6143644"/>
            <a:ext cx="500066" cy="500066"/>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274638"/>
            <a:ext cx="8229600" cy="725487"/>
          </a:xfrm>
        </p:spPr>
        <p:txBody>
          <a:bodyPr>
            <a:normAutofit fontScale="90000"/>
          </a:bodyPr>
          <a:lstStyle/>
          <a:p>
            <a:r>
              <a:rPr lang="ru-RU" b="1" dirty="0" smtClean="0">
                <a:solidFill>
                  <a:srgbClr val="FF0000"/>
                </a:solidFill>
              </a:rPr>
              <a:t>Оружие против вирусов</a:t>
            </a:r>
            <a:endParaRPr lang="ru-RU" b="1" dirty="0">
              <a:solidFill>
                <a:srgbClr val="FF0000"/>
              </a:solidFill>
            </a:endParaRPr>
          </a:p>
        </p:txBody>
      </p:sp>
      <p:sp>
        <p:nvSpPr>
          <p:cNvPr id="4" name="Содержимое 3"/>
          <p:cNvSpPr>
            <a:spLocks noGrp="1"/>
          </p:cNvSpPr>
          <p:nvPr>
            <p:ph sz="half" idx="4294967295"/>
          </p:nvPr>
        </p:nvSpPr>
        <p:spPr>
          <a:xfrm>
            <a:off x="4214810" y="1214438"/>
            <a:ext cx="4929190" cy="4911725"/>
          </a:xfrm>
        </p:spPr>
        <p:txBody>
          <a:bodyPr>
            <a:normAutofit fontScale="62500" lnSpcReduction="20000"/>
          </a:bodyPr>
          <a:lstStyle/>
          <a:p>
            <a:pPr>
              <a:buNone/>
            </a:pPr>
            <a:r>
              <a:rPr lang="ru-RU" dirty="0" smtClean="0"/>
              <a:t>Но тебе также следует помнить, что заражения вирусом можно избежать, если принять правильные меры предосторожности. Есть люди, создающие вирусы, есть другие люди, которые делают все, чтобы создатели вирусов не добились своей цели.</a:t>
            </a:r>
          </a:p>
          <a:p>
            <a:pPr>
              <a:buNone/>
            </a:pPr>
            <a:r>
              <a:rPr lang="ru-RU" dirty="0" smtClean="0"/>
              <a:t> Вот почему существуют программы, называемые </a:t>
            </a:r>
            <a:r>
              <a:rPr lang="ru-RU" b="1" dirty="0" smtClean="0"/>
              <a:t>антивирусами</a:t>
            </a:r>
            <a:r>
              <a:rPr lang="ru-RU" dirty="0" smtClean="0"/>
              <a:t>, которые обнаруживают и уничтожают вирусы прежде, чем они смогут причинить какой-либо вред. </a:t>
            </a:r>
          </a:p>
          <a:p>
            <a:pPr>
              <a:buNone/>
            </a:pPr>
            <a:r>
              <a:rPr lang="ru-RU" dirty="0" smtClean="0"/>
              <a:t>Например, если червь попытается проникнуть на твой компьютер, спрятавшись в электронном письме, антивирус обнаружит его и сразу же уничтожит, так что ты сможешь быть уверен, что письма, которые к тебе приходят, не заражены.</a:t>
            </a:r>
            <a:endParaRPr lang="ru-RU" dirty="0"/>
          </a:p>
        </p:txBody>
      </p:sp>
      <p:pic>
        <p:nvPicPr>
          <p:cNvPr id="10242" name="Picture 2"/>
          <p:cNvPicPr>
            <a:picLocks noGrp="1" noChangeAspect="1" noChangeArrowheads="1"/>
          </p:cNvPicPr>
          <p:nvPr>
            <p:ph sz="half" idx="4294967295"/>
          </p:nvPr>
        </p:nvPicPr>
        <p:blipFill>
          <a:blip r:embed="rId2" cstate="print"/>
          <a:srcRect/>
          <a:stretch>
            <a:fillRect/>
          </a:stretch>
        </p:blipFill>
        <p:spPr bwMode="auto">
          <a:xfrm>
            <a:off x="428596" y="1428736"/>
            <a:ext cx="3667125" cy="2867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578760"/>
            <a:ext cx="9144000" cy="5700479"/>
          </a:xfrm>
          <a:prstGeom prst="rect">
            <a:avLst/>
          </a:prstGeom>
        </p:spPr>
      </p:pic>
    </p:spTree>
    <p:extLst>
      <p:ext uri="{BB962C8B-B14F-4D97-AF65-F5344CB8AC3E}">
        <p14:creationId xmlns:p14="http://schemas.microsoft.com/office/powerpoint/2010/main" xmlns="" val="5443762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438807"/>
            <a:ext cx="9144000" cy="5980386"/>
          </a:xfrm>
          <a:prstGeom prst="rect">
            <a:avLst/>
          </a:prstGeom>
        </p:spPr>
      </p:pic>
      <p:sp>
        <p:nvSpPr>
          <p:cNvPr id="3" name="Прямоугольник 2"/>
          <p:cNvSpPr/>
          <p:nvPr/>
        </p:nvSpPr>
        <p:spPr>
          <a:xfrm>
            <a:off x="6215074" y="4500570"/>
            <a:ext cx="2071702" cy="35719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5929322" y="4500570"/>
            <a:ext cx="3000396" cy="384721"/>
          </a:xfrm>
          <a:prstGeom prst="rect">
            <a:avLst/>
          </a:prstGeom>
          <a:noFill/>
        </p:spPr>
        <p:txBody>
          <a:bodyPr wrap="square" rtlCol="0">
            <a:spAutoFit/>
          </a:bodyPr>
          <a:lstStyle/>
          <a:p>
            <a:r>
              <a:rPr lang="ru-RU" sz="1900" b="1" dirty="0" smtClean="0"/>
              <a:t>Память быстро пожирает!</a:t>
            </a:r>
            <a:endParaRPr lang="ru-RU" sz="1900" b="1" dirty="0"/>
          </a:p>
        </p:txBody>
      </p:sp>
    </p:spTree>
    <p:extLst>
      <p:ext uri="{BB962C8B-B14F-4D97-AF65-F5344CB8AC3E}">
        <p14:creationId xmlns:p14="http://schemas.microsoft.com/office/powerpoint/2010/main" xmlns="" val="13325218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451338"/>
            <a:ext cx="9144000" cy="5955323"/>
          </a:xfrm>
          <a:prstGeom prst="rect">
            <a:avLst/>
          </a:prstGeom>
        </p:spPr>
      </p:pic>
      <p:sp>
        <p:nvSpPr>
          <p:cNvPr id="3" name="Управляющая кнопка: возврат 2">
            <a:hlinkClick r:id="rId3" action="ppaction://hlinksldjump" highlightClick="1"/>
          </p:cNvPr>
          <p:cNvSpPr/>
          <p:nvPr/>
        </p:nvSpPr>
        <p:spPr>
          <a:xfrm>
            <a:off x="8143900" y="6143644"/>
            <a:ext cx="571504" cy="500066"/>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5684579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29600" cy="714380"/>
          </a:xfrm>
        </p:spPr>
        <p:txBody>
          <a:bodyPr>
            <a:normAutofit fontScale="90000"/>
          </a:bodyPr>
          <a:lstStyle/>
          <a:p>
            <a:r>
              <a:rPr lang="ru-RU" b="1" dirty="0" smtClean="0"/>
              <a:t>Содержание</a:t>
            </a:r>
            <a:endParaRPr lang="ru-RU" b="1" dirty="0"/>
          </a:p>
        </p:txBody>
      </p:sp>
      <p:sp>
        <p:nvSpPr>
          <p:cNvPr id="3" name="Содержимое 2"/>
          <p:cNvSpPr>
            <a:spLocks noGrp="1"/>
          </p:cNvSpPr>
          <p:nvPr>
            <p:ph idx="1"/>
          </p:nvPr>
        </p:nvSpPr>
        <p:spPr>
          <a:xfrm>
            <a:off x="457200" y="928670"/>
            <a:ext cx="8229600" cy="5715040"/>
          </a:xfrm>
        </p:spPr>
        <p:txBody>
          <a:bodyPr>
            <a:normAutofit lnSpcReduction="10000"/>
          </a:bodyPr>
          <a:lstStyle/>
          <a:p>
            <a:r>
              <a:rPr lang="ru-RU" b="1" dirty="0" smtClean="0">
                <a:solidFill>
                  <a:schemeClr val="accent2">
                    <a:lumMod val="75000"/>
                  </a:schemeClr>
                </a:solidFill>
                <a:hlinkClick r:id="rId2" action="ppaction://hlinksldjump"/>
              </a:rPr>
              <a:t>Заражение компьютера</a:t>
            </a:r>
            <a:r>
              <a:rPr lang="ru-RU" b="1" dirty="0" smtClean="0">
                <a:solidFill>
                  <a:schemeClr val="accent2">
                    <a:lumMod val="75000"/>
                  </a:schemeClr>
                </a:solidFill>
              </a:rPr>
              <a:t>. Вирусы</a:t>
            </a:r>
          </a:p>
          <a:p>
            <a:r>
              <a:rPr lang="ru-RU" b="1" dirty="0" smtClean="0">
                <a:hlinkClick r:id="rId3" action="ppaction://hlinksldjump"/>
              </a:rPr>
              <a:t>Сети</a:t>
            </a:r>
            <a:endParaRPr lang="ru-RU" b="1" dirty="0" smtClean="0"/>
          </a:p>
          <a:p>
            <a:r>
              <a:rPr lang="ru-RU" b="1" dirty="0" smtClean="0">
                <a:hlinkClick r:id="rId4" action="ppaction://hlinksldjump"/>
              </a:rPr>
              <a:t>Извивающиеся черви</a:t>
            </a:r>
            <a:endParaRPr lang="ru-RU" b="1" dirty="0" smtClean="0"/>
          </a:p>
          <a:p>
            <a:r>
              <a:rPr lang="ru-RU" b="1" dirty="0" smtClean="0">
                <a:hlinkClick r:id="rId5" action="ppaction://hlinksldjump"/>
              </a:rPr>
              <a:t>Троянские войны</a:t>
            </a:r>
            <a:endParaRPr lang="ru-RU" b="1" dirty="0" smtClean="0"/>
          </a:p>
          <a:p>
            <a:r>
              <a:rPr lang="ru-RU" b="1" dirty="0" smtClean="0">
                <a:hlinkClick r:id="rId6" action="ppaction://hlinksldjump"/>
              </a:rPr>
              <a:t>Что делают вирусы?</a:t>
            </a:r>
            <a:endParaRPr lang="ru-RU" b="1" dirty="0" smtClean="0"/>
          </a:p>
          <a:p>
            <a:r>
              <a:rPr lang="ru-RU" b="1" dirty="0" smtClean="0">
                <a:hlinkClick r:id="rId7" action="ppaction://hlinksldjump"/>
              </a:rPr>
              <a:t>Как проникают вирусы?</a:t>
            </a:r>
            <a:endParaRPr lang="ru-RU" b="1" dirty="0" smtClean="0"/>
          </a:p>
          <a:p>
            <a:r>
              <a:rPr lang="ru-RU" b="1" dirty="0" smtClean="0">
                <a:hlinkClick r:id="rId8" action="ppaction://hlinksldjump"/>
              </a:rPr>
              <a:t>Оружие против вирусов</a:t>
            </a:r>
            <a:endParaRPr lang="ru-RU" b="1" dirty="0" smtClean="0"/>
          </a:p>
          <a:p>
            <a:r>
              <a:rPr lang="ru-RU" b="1" dirty="0" smtClean="0">
                <a:hlinkClick r:id="rId9" action="ppaction://hlinksldjump"/>
              </a:rPr>
              <a:t>Другие опасности в Интернете</a:t>
            </a:r>
            <a:endParaRPr lang="ru-RU" b="1" dirty="0" smtClean="0"/>
          </a:p>
          <a:p>
            <a:r>
              <a:rPr lang="ru-RU" b="1" dirty="0" smtClean="0">
                <a:hlinkClick r:id="rId10" action="ppaction://hlinksldjump"/>
              </a:rPr>
              <a:t>Защищённый компьютер</a:t>
            </a:r>
            <a:endParaRPr lang="ru-RU" b="1" dirty="0" smtClean="0"/>
          </a:p>
          <a:p>
            <a:r>
              <a:rPr lang="ru-RU" b="1" dirty="0" smtClean="0">
                <a:hlinkClick r:id="rId11" action="ppaction://hlinksldjump"/>
              </a:rPr>
              <a:t>Ссылки</a:t>
            </a:r>
            <a:endParaRPr lang="ru-RU" b="1" dirty="0" smtClean="0"/>
          </a:p>
          <a:p>
            <a:endParaRPr lang="ru-RU" dirty="0"/>
          </a:p>
        </p:txBody>
      </p:sp>
      <p:sp>
        <p:nvSpPr>
          <p:cNvPr id="4" name="Управляющая кнопка: в конец 3">
            <a:hlinkClick r:id="" action="ppaction://hlinkshowjump?jump=endshow" highlightClick="1"/>
          </p:cNvPr>
          <p:cNvSpPr/>
          <p:nvPr/>
        </p:nvSpPr>
        <p:spPr>
          <a:xfrm>
            <a:off x="8143900" y="6286520"/>
            <a:ext cx="571504" cy="428628"/>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68346"/>
          </a:xfrm>
        </p:spPr>
        <p:txBody>
          <a:bodyPr/>
          <a:lstStyle/>
          <a:p>
            <a:r>
              <a:rPr lang="ru-RU" b="1" dirty="0" smtClean="0">
                <a:solidFill>
                  <a:srgbClr val="FF0000"/>
                </a:solidFill>
              </a:rPr>
              <a:t>Другие опасности в Интернете</a:t>
            </a:r>
            <a:endParaRPr lang="ru-RU" b="1" dirty="0">
              <a:solidFill>
                <a:srgbClr val="FF0000"/>
              </a:solidFill>
            </a:endParaRPr>
          </a:p>
        </p:txBody>
      </p:sp>
      <p:sp>
        <p:nvSpPr>
          <p:cNvPr id="3" name="Содержимое 2"/>
          <p:cNvSpPr>
            <a:spLocks noGrp="1"/>
          </p:cNvSpPr>
          <p:nvPr>
            <p:ph idx="1"/>
          </p:nvPr>
        </p:nvSpPr>
        <p:spPr>
          <a:xfrm>
            <a:off x="457200" y="1142984"/>
            <a:ext cx="8229600" cy="4983179"/>
          </a:xfrm>
        </p:spPr>
        <p:txBody>
          <a:bodyPr>
            <a:normAutofit fontScale="70000" lnSpcReduction="20000"/>
          </a:bodyPr>
          <a:lstStyle/>
          <a:p>
            <a:pPr>
              <a:buNone/>
            </a:pPr>
            <a:r>
              <a:rPr lang="ru-RU" b="1" dirty="0" smtClean="0"/>
              <a:t>Существует множество других способов, для нанесения вреда компьютерам.</a:t>
            </a:r>
          </a:p>
          <a:p>
            <a:pPr>
              <a:buNone/>
            </a:pPr>
            <a:r>
              <a:rPr lang="ru-RU" b="1" dirty="0" smtClean="0"/>
              <a:t> Основные виды это:</a:t>
            </a:r>
          </a:p>
          <a:p>
            <a:pPr>
              <a:buNone/>
            </a:pPr>
            <a:r>
              <a:rPr lang="ru-RU" dirty="0" smtClean="0"/>
              <a:t> - </a:t>
            </a:r>
            <a:r>
              <a:rPr lang="ru-RU" b="1" dirty="0" smtClean="0"/>
              <a:t>Шпионское ПО</a:t>
            </a:r>
            <a:r>
              <a:rPr lang="ru-RU" dirty="0" smtClean="0"/>
              <a:t>: программы, которые наблюдают за тем, что ты делаешь, и рассказывают это людям с плохими намерениями.</a:t>
            </a:r>
          </a:p>
          <a:p>
            <a:pPr>
              <a:buNone/>
            </a:pPr>
            <a:r>
              <a:rPr lang="ru-RU" dirty="0" smtClean="0"/>
              <a:t> - </a:t>
            </a:r>
            <a:r>
              <a:rPr lang="ru-RU" b="1" dirty="0" smtClean="0"/>
              <a:t>Шутки</a:t>
            </a:r>
            <a:r>
              <a:rPr lang="ru-RU" dirty="0" smtClean="0"/>
              <a:t>: программы, гадко подшучивающие над тобой. </a:t>
            </a:r>
          </a:p>
          <a:p>
            <a:pPr>
              <a:buFontTx/>
              <a:buChar char="-"/>
            </a:pPr>
            <a:r>
              <a:rPr lang="ru-RU" b="1" dirty="0" smtClean="0"/>
              <a:t>Спам или мусорная почта</a:t>
            </a:r>
            <a:r>
              <a:rPr lang="ru-RU" dirty="0" smtClean="0"/>
              <a:t>: это вся та утомляющая реклама, которую тебе шлют, но о которой ты никогда не просил.</a:t>
            </a:r>
          </a:p>
          <a:p>
            <a:pPr>
              <a:buFontTx/>
              <a:buChar char="-"/>
            </a:pPr>
            <a:r>
              <a:rPr lang="ru-RU" b="1" dirty="0" err="1" smtClean="0"/>
              <a:t>Дозвонщики</a:t>
            </a:r>
            <a:r>
              <a:rPr lang="ru-RU" b="1" dirty="0" smtClean="0"/>
              <a:t>: </a:t>
            </a:r>
            <a:r>
              <a:rPr lang="ru-RU" dirty="0" smtClean="0"/>
              <a:t>они могут заставить твой модем подключиться к Интернету через очень дорогие телефонные номера.</a:t>
            </a:r>
          </a:p>
          <a:p>
            <a:pPr>
              <a:buFontTx/>
              <a:buChar char="-"/>
            </a:pPr>
            <a:r>
              <a:rPr lang="ru-RU" b="1" dirty="0" smtClean="0"/>
              <a:t>Программные уязвимости: </a:t>
            </a:r>
            <a:r>
              <a:rPr lang="ru-RU" dirty="0" smtClean="0"/>
              <a:t>они позволяют людям, которые называются хакерами, проникать в твой компьютер и делать на нем что угодно.</a:t>
            </a:r>
          </a:p>
          <a:p>
            <a:pPr>
              <a:buFontTx/>
              <a:buChar char="-"/>
            </a:pPr>
            <a:r>
              <a:rPr lang="ru-RU" b="1" dirty="0" smtClean="0"/>
              <a:t>Утилиты скрытого управления: </a:t>
            </a:r>
            <a:r>
              <a:rPr lang="ru-RU" dirty="0" smtClean="0"/>
              <a:t>программы, которые помогают хакерам проникать в компьютеры. </a:t>
            </a:r>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387743"/>
            <a:ext cx="9144000" cy="6082513"/>
          </a:xfrm>
          <a:prstGeom prst="rect">
            <a:avLst/>
          </a:prstGeom>
        </p:spPr>
      </p:pic>
    </p:spTree>
    <p:extLst>
      <p:ext uri="{BB962C8B-B14F-4D97-AF65-F5344CB8AC3E}">
        <p14:creationId xmlns:p14="http://schemas.microsoft.com/office/powerpoint/2010/main" xmlns="" val="13011831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38831"/>
            <a:ext cx="9144000" cy="6780337"/>
          </a:xfrm>
          <a:prstGeom prst="rect">
            <a:avLst/>
          </a:prstGeom>
        </p:spPr>
      </p:pic>
    </p:spTree>
    <p:extLst>
      <p:ext uri="{BB962C8B-B14F-4D97-AF65-F5344CB8AC3E}">
        <p14:creationId xmlns:p14="http://schemas.microsoft.com/office/powerpoint/2010/main" xmlns="" val="21527116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517111"/>
            <a:ext cx="9144000" cy="5823777"/>
          </a:xfrm>
          <a:prstGeom prst="rect">
            <a:avLst/>
          </a:prstGeom>
        </p:spPr>
      </p:pic>
    </p:spTree>
    <p:extLst>
      <p:ext uri="{BB962C8B-B14F-4D97-AF65-F5344CB8AC3E}">
        <p14:creationId xmlns:p14="http://schemas.microsoft.com/office/powerpoint/2010/main" xmlns="" val="21245885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70624"/>
            <a:ext cx="9144000" cy="6516751"/>
          </a:xfrm>
          <a:prstGeom prst="rect">
            <a:avLst/>
          </a:prstGeom>
        </p:spPr>
      </p:pic>
    </p:spTree>
    <p:extLst>
      <p:ext uri="{BB962C8B-B14F-4D97-AF65-F5344CB8AC3E}">
        <p14:creationId xmlns:p14="http://schemas.microsoft.com/office/powerpoint/2010/main" xmlns="" val="31237456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523380"/>
            <a:ext cx="9144000" cy="5811239"/>
          </a:xfrm>
          <a:prstGeom prst="rect">
            <a:avLst/>
          </a:prstGeom>
        </p:spPr>
      </p:pic>
      <p:sp>
        <p:nvSpPr>
          <p:cNvPr id="3" name="Управляющая кнопка: возврат 2">
            <a:hlinkClick r:id="rId3" action="ppaction://hlinksldjump" highlightClick="1"/>
          </p:cNvPr>
          <p:cNvSpPr/>
          <p:nvPr/>
        </p:nvSpPr>
        <p:spPr>
          <a:xfrm>
            <a:off x="7572396" y="6286520"/>
            <a:ext cx="642942" cy="57148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12346058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4414" y="500042"/>
            <a:ext cx="7429552" cy="769441"/>
          </a:xfrm>
          <a:prstGeom prst="rect">
            <a:avLst/>
          </a:prstGeom>
          <a:noFill/>
        </p:spPr>
        <p:txBody>
          <a:bodyPr wrap="square" rtlCol="0">
            <a:spAutoFit/>
          </a:bodyPr>
          <a:lstStyle/>
          <a:p>
            <a:r>
              <a:rPr lang="ru-RU" sz="4400" b="1" dirty="0" smtClean="0">
                <a:solidFill>
                  <a:srgbClr val="FF0000"/>
                </a:solidFill>
              </a:rPr>
              <a:t>Защищённый компьютер</a:t>
            </a:r>
            <a:endParaRPr lang="ru-RU" sz="4400" b="1" dirty="0">
              <a:solidFill>
                <a:srgbClr val="FF0000"/>
              </a:solidFill>
            </a:endParaRPr>
          </a:p>
        </p:txBody>
      </p:sp>
      <p:sp>
        <p:nvSpPr>
          <p:cNvPr id="3" name="TextBox 2"/>
          <p:cNvSpPr txBox="1"/>
          <p:nvPr/>
        </p:nvSpPr>
        <p:spPr>
          <a:xfrm>
            <a:off x="395536" y="1500174"/>
            <a:ext cx="8105554" cy="1077218"/>
          </a:xfrm>
          <a:prstGeom prst="rect">
            <a:avLst/>
          </a:prstGeom>
          <a:noFill/>
        </p:spPr>
        <p:txBody>
          <a:bodyPr wrap="square" rtlCol="0">
            <a:spAutoFit/>
          </a:bodyPr>
          <a:lstStyle/>
          <a:p>
            <a:r>
              <a:rPr lang="ru-RU" sz="3200" b="1" dirty="0" smtClean="0">
                <a:solidFill>
                  <a:srgbClr val="0070C0"/>
                </a:solidFill>
                <a:effectLst>
                  <a:outerShdw blurRad="38100" dist="38100" dir="2700000" algn="tl">
                    <a:srgbClr val="000000">
                      <a:alpha val="43137"/>
                    </a:srgbClr>
                  </a:outerShdw>
                </a:effectLst>
              </a:rPr>
              <a:t>Установи на свой компьютер антивирусную </a:t>
            </a:r>
            <a:r>
              <a:rPr lang="ru-RU" sz="3200" b="1" dirty="0" smtClean="0">
                <a:solidFill>
                  <a:srgbClr val="0070C0"/>
                </a:solidFill>
                <a:effectLst>
                  <a:outerShdw blurRad="38100" dist="38100" dir="2700000" algn="tl">
                    <a:srgbClr val="000000">
                      <a:alpha val="43137"/>
                    </a:srgbClr>
                  </a:outerShdw>
                </a:effectLst>
              </a:rPr>
              <a:t>программу и </a:t>
            </a:r>
            <a:r>
              <a:rPr lang="ru-RU" sz="3200" b="1" dirty="0" smtClean="0">
                <a:solidFill>
                  <a:srgbClr val="0070C0"/>
                </a:solidFill>
                <a:effectLst>
                  <a:outerShdw blurRad="38100" dist="38100" dir="2700000" algn="tl">
                    <a:srgbClr val="000000">
                      <a:alpha val="43137"/>
                    </a:srgbClr>
                  </a:outerShdw>
                </a:effectLst>
              </a:rPr>
              <a:t>родительский контроль!</a:t>
            </a:r>
            <a:endParaRPr lang="ru-RU" sz="3200" b="1" dirty="0">
              <a:solidFill>
                <a:srgbClr val="0070C0"/>
              </a:solidFill>
              <a:effectLst>
                <a:outerShdw blurRad="38100" dist="38100" dir="2700000" algn="tl">
                  <a:srgbClr val="000000">
                    <a:alpha val="43137"/>
                  </a:srgbClr>
                </a:outerShdw>
              </a:effectLst>
            </a:endParaRPr>
          </a:p>
        </p:txBody>
      </p:sp>
      <p:pic>
        <p:nvPicPr>
          <p:cNvPr id="11266" name="Picture 2"/>
          <p:cNvPicPr>
            <a:picLocks noChangeAspect="1" noChangeArrowheads="1"/>
          </p:cNvPicPr>
          <p:nvPr/>
        </p:nvPicPr>
        <p:blipFill>
          <a:blip r:embed="rId2" cstate="print"/>
          <a:srcRect/>
          <a:stretch>
            <a:fillRect/>
          </a:stretch>
        </p:blipFill>
        <p:spPr bwMode="auto">
          <a:xfrm>
            <a:off x="3635896" y="3068960"/>
            <a:ext cx="4788960" cy="318620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85808"/>
            <a:ext cx="9144000" cy="6486384"/>
          </a:xfrm>
          <a:prstGeom prst="rect">
            <a:avLst/>
          </a:prstGeom>
        </p:spPr>
      </p:pic>
    </p:spTree>
    <p:extLst>
      <p:ext uri="{BB962C8B-B14F-4D97-AF65-F5344CB8AC3E}">
        <p14:creationId xmlns:p14="http://schemas.microsoft.com/office/powerpoint/2010/main" xmlns="" val="22622967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262217"/>
            <a:ext cx="9144000" cy="6333565"/>
          </a:xfrm>
          <a:prstGeom prst="rect">
            <a:avLst/>
          </a:prstGeom>
        </p:spPr>
      </p:pic>
      <p:sp>
        <p:nvSpPr>
          <p:cNvPr id="3" name="Управляющая кнопка: возврат 2">
            <a:hlinkClick r:id="rId3" action="ppaction://hlinksldjump" highlightClick="1"/>
          </p:cNvPr>
          <p:cNvSpPr/>
          <p:nvPr/>
        </p:nvSpPr>
        <p:spPr>
          <a:xfrm>
            <a:off x="7929586" y="6072206"/>
            <a:ext cx="571504" cy="571504"/>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5426780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C00000"/>
                </a:solidFill>
              </a:rPr>
              <a:t>Ссылки</a:t>
            </a:r>
            <a:endParaRPr lang="ru-RU" b="1" dirty="0">
              <a:solidFill>
                <a:srgbClr val="C00000"/>
              </a:solidFill>
            </a:endParaRPr>
          </a:p>
        </p:txBody>
      </p:sp>
      <p:sp>
        <p:nvSpPr>
          <p:cNvPr id="3" name="Объект 2"/>
          <p:cNvSpPr>
            <a:spLocks noGrp="1"/>
          </p:cNvSpPr>
          <p:nvPr>
            <p:ph idx="1"/>
          </p:nvPr>
        </p:nvSpPr>
        <p:spPr>
          <a:xfrm>
            <a:off x="357158" y="1600200"/>
            <a:ext cx="8329642" cy="4525963"/>
          </a:xfrm>
        </p:spPr>
        <p:txBody>
          <a:bodyPr/>
          <a:lstStyle/>
          <a:p>
            <a:r>
              <a:rPr lang="en-US" dirty="0" smtClean="0">
                <a:hlinkClick r:id="rId2"/>
              </a:rPr>
              <a:t>http://informatika.edusite.ru/lezione8_24.htm</a:t>
            </a:r>
            <a:endParaRPr lang="ru-RU" dirty="0" smtClean="0">
              <a:hlinkClick r:id="rId2"/>
            </a:endParaRPr>
          </a:p>
          <a:p>
            <a:r>
              <a:rPr lang="en-US" dirty="0" smtClean="0">
                <a:hlinkClick r:id="rId2"/>
              </a:rPr>
              <a:t>http://www.spy-soft.net/kak-virusy-pronikayut-na-kompyuter/</a:t>
            </a:r>
            <a:endParaRPr lang="ru-RU" dirty="0" smtClean="0">
              <a:hlinkClick r:id="rId2"/>
            </a:endParaRPr>
          </a:p>
          <a:p>
            <a:r>
              <a:rPr lang="en-US" dirty="0" smtClean="0">
                <a:hlinkClick r:id="rId2"/>
              </a:rPr>
              <a:t>https://kids.samgd.ru/upload/files/61000/61270/ebook_rus.pdf</a:t>
            </a:r>
            <a:endParaRPr lang="ru-RU" dirty="0" smtClean="0"/>
          </a:p>
          <a:p>
            <a:r>
              <a:rPr lang="en-US" dirty="0" smtClean="0">
                <a:hlinkClick r:id="rId3"/>
              </a:rPr>
              <a:t>https://encyclopedia.kaspersky.ru/knowledge/what-if-my-computer-is-infected/</a:t>
            </a:r>
            <a:endParaRPr lang="ru-RU" dirty="0" smtClean="0"/>
          </a:p>
          <a:p>
            <a:pPr>
              <a:buNone/>
            </a:pPr>
            <a:endParaRPr lang="ru-RU" dirty="0"/>
          </a:p>
        </p:txBody>
      </p:sp>
      <p:sp>
        <p:nvSpPr>
          <p:cNvPr id="4" name="Управляющая кнопка: возврат 3">
            <a:hlinkClick r:id="rId4" action="ppaction://hlinksldjump" highlightClick="1"/>
          </p:cNvPr>
          <p:cNvSpPr/>
          <p:nvPr/>
        </p:nvSpPr>
        <p:spPr>
          <a:xfrm>
            <a:off x="7429520" y="6215082"/>
            <a:ext cx="642942" cy="428628"/>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9310137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1143000"/>
          </a:xfrm>
        </p:spPr>
        <p:txBody>
          <a:bodyPr/>
          <a:lstStyle/>
          <a:p>
            <a:r>
              <a:rPr lang="ru-RU" b="1" dirty="0" smtClean="0">
                <a:solidFill>
                  <a:schemeClr val="accent2">
                    <a:lumMod val="75000"/>
                  </a:schemeClr>
                </a:solidFill>
                <a:effectLst>
                  <a:outerShdw blurRad="38100" dist="38100" dir="2700000" algn="tl">
                    <a:srgbClr val="000000">
                      <a:alpha val="43137"/>
                    </a:srgbClr>
                  </a:outerShdw>
                </a:effectLst>
              </a:rPr>
              <a:t>                 </a:t>
            </a:r>
            <a:r>
              <a:rPr lang="ru-RU" b="1" dirty="0" smtClean="0">
                <a:solidFill>
                  <a:schemeClr val="accent2">
                    <a:lumMod val="75000"/>
                  </a:schemeClr>
                </a:solidFill>
              </a:rPr>
              <a:t>Заражение компьютера</a:t>
            </a:r>
            <a:endParaRPr lang="ru-RU" b="1" dirty="0">
              <a:solidFill>
                <a:schemeClr val="accent2">
                  <a:lumMod val="75000"/>
                </a:schemeClr>
              </a:solidFill>
            </a:endParaRPr>
          </a:p>
        </p:txBody>
      </p:sp>
      <p:sp>
        <p:nvSpPr>
          <p:cNvPr id="3" name="Объект 2"/>
          <p:cNvSpPr>
            <a:spLocks noGrp="1"/>
          </p:cNvSpPr>
          <p:nvPr>
            <p:ph idx="1"/>
          </p:nvPr>
        </p:nvSpPr>
        <p:spPr>
          <a:xfrm>
            <a:off x="467544" y="1556792"/>
            <a:ext cx="8229600" cy="4857403"/>
          </a:xfrm>
        </p:spPr>
        <p:txBody>
          <a:bodyPr>
            <a:normAutofit fontScale="92500" lnSpcReduction="20000"/>
          </a:bodyPr>
          <a:lstStyle/>
          <a:p>
            <a:pPr marL="0" indent="0" algn="ctr">
              <a:buNone/>
            </a:pPr>
            <a:r>
              <a:rPr lang="ru-RU" b="1" dirty="0" smtClean="0">
                <a:solidFill>
                  <a:srgbClr val="FF0000"/>
                </a:solidFill>
                <a:effectLst>
                  <a:outerShdw blurRad="38100" dist="38100" dir="2700000" algn="tl">
                    <a:srgbClr val="000000">
                      <a:alpha val="43137"/>
                    </a:srgbClr>
                  </a:outerShdw>
                </a:effectLst>
              </a:rPr>
              <a:t>      Вирусы</a:t>
            </a:r>
            <a:r>
              <a:rPr lang="ru-RU" dirty="0" smtClean="0"/>
              <a:t>.</a:t>
            </a:r>
          </a:p>
          <a:p>
            <a:pPr marL="0" indent="0">
              <a:buNone/>
            </a:pPr>
            <a:r>
              <a:rPr lang="ru-RU" dirty="0" smtClean="0"/>
              <a:t>          Первые </a:t>
            </a:r>
            <a:r>
              <a:rPr lang="ru-RU" dirty="0"/>
              <a:t>вирусы были придуманы не для нанесения вреда </a:t>
            </a:r>
            <a:r>
              <a:rPr lang="ru-RU" dirty="0" smtClean="0"/>
              <a:t>, а ради шутки, игры. </a:t>
            </a:r>
          </a:p>
          <a:p>
            <a:pPr marL="0" indent="0">
              <a:buNone/>
            </a:pPr>
            <a:r>
              <a:rPr lang="ru-RU" dirty="0" smtClean="0"/>
              <a:t>          Много </a:t>
            </a:r>
            <a:r>
              <a:rPr lang="ru-RU" dirty="0"/>
              <a:t>лет </a:t>
            </a:r>
            <a:r>
              <a:rPr lang="ru-RU" dirty="0" smtClean="0"/>
              <a:t>назад были разработаны </a:t>
            </a:r>
            <a:r>
              <a:rPr lang="ru-RU" dirty="0"/>
              <a:t>маленькие программы, способные </a:t>
            </a:r>
            <a:r>
              <a:rPr lang="ru-RU" dirty="0" smtClean="0"/>
              <a:t>быстро размножаться (как вирусы), делать </a:t>
            </a:r>
            <a:r>
              <a:rPr lang="ru-RU" dirty="0"/>
              <a:t>копии самих себя. </a:t>
            </a:r>
            <a:endParaRPr lang="ru-RU" dirty="0" smtClean="0"/>
          </a:p>
          <a:p>
            <a:pPr marL="0" indent="0">
              <a:buNone/>
            </a:pPr>
            <a:r>
              <a:rPr lang="ru-RU" dirty="0" smtClean="0"/>
              <a:t>          Эти </a:t>
            </a:r>
            <a:r>
              <a:rPr lang="ru-RU" dirty="0"/>
              <a:t>программы </a:t>
            </a:r>
            <a:r>
              <a:rPr lang="ru-RU" dirty="0" smtClean="0"/>
              <a:t>отправляли друзьям</a:t>
            </a:r>
            <a:r>
              <a:rPr lang="ru-RU" dirty="0"/>
              <a:t>, чтобы посмотреть, какая из них сделает больше собственных копий. Игрок, которому удавалось заполнить компьютеры других, объявлялся победителем. </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9331" y="260648"/>
            <a:ext cx="2192429" cy="181940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5387824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836712"/>
          </a:xfrm>
        </p:spPr>
        <p:txBody>
          <a:bodyPr/>
          <a:lstStyle/>
          <a:p>
            <a:r>
              <a:rPr lang="ru-RU" b="1" dirty="0" smtClean="0">
                <a:solidFill>
                  <a:srgbClr val="FF0000"/>
                </a:solidFill>
              </a:rPr>
              <a:t>Вирусы</a:t>
            </a:r>
            <a:endParaRPr lang="ru-RU" b="1" dirty="0">
              <a:solidFill>
                <a:srgbClr val="FF0000"/>
              </a:solidFill>
            </a:endParaRPr>
          </a:p>
        </p:txBody>
      </p:sp>
      <p:sp>
        <p:nvSpPr>
          <p:cNvPr id="3" name="Объект 2"/>
          <p:cNvSpPr>
            <a:spLocks noGrp="1"/>
          </p:cNvSpPr>
          <p:nvPr>
            <p:ph idx="1"/>
          </p:nvPr>
        </p:nvSpPr>
        <p:spPr>
          <a:xfrm>
            <a:off x="467544" y="1196752"/>
            <a:ext cx="8229600" cy="4923928"/>
          </a:xfrm>
        </p:spPr>
        <p:txBody>
          <a:bodyPr>
            <a:normAutofit lnSpcReduction="10000"/>
          </a:bodyPr>
          <a:lstStyle/>
          <a:p>
            <a:pPr marL="0" indent="0">
              <a:buNone/>
            </a:pPr>
            <a:r>
              <a:rPr lang="ru-RU" b="1" dirty="0" smtClean="0">
                <a:solidFill>
                  <a:schemeClr val="tx2">
                    <a:lumMod val="75000"/>
                  </a:schemeClr>
                </a:solidFill>
              </a:rPr>
              <a:t>                 Почему </a:t>
            </a:r>
            <a:r>
              <a:rPr lang="ru-RU" b="1" dirty="0">
                <a:solidFill>
                  <a:schemeClr val="tx2">
                    <a:lumMod val="75000"/>
                  </a:schemeClr>
                </a:solidFill>
              </a:rPr>
              <a:t>они называются вирусами? </a:t>
            </a:r>
            <a:endParaRPr lang="ru-RU" b="1" dirty="0" smtClean="0">
              <a:solidFill>
                <a:schemeClr val="tx2">
                  <a:lumMod val="75000"/>
                </a:schemeClr>
              </a:solidFill>
            </a:endParaRPr>
          </a:p>
          <a:p>
            <a:pPr marL="0" indent="0">
              <a:buNone/>
            </a:pPr>
            <a:r>
              <a:rPr lang="ru-RU" sz="2800" b="1" dirty="0">
                <a:solidFill>
                  <a:schemeClr val="tx2">
                    <a:lumMod val="75000"/>
                  </a:schemeClr>
                </a:solidFill>
              </a:rPr>
              <a:t> </a:t>
            </a:r>
            <a:r>
              <a:rPr lang="ru-RU" sz="2800" b="1" dirty="0" smtClean="0">
                <a:solidFill>
                  <a:schemeClr val="tx2">
                    <a:lumMod val="75000"/>
                  </a:schemeClr>
                </a:solidFill>
              </a:rPr>
              <a:t>    </a:t>
            </a:r>
            <a:r>
              <a:rPr lang="ru-RU" sz="2800" dirty="0" smtClean="0"/>
              <a:t>Потому </a:t>
            </a:r>
            <a:r>
              <a:rPr lang="ru-RU" sz="2800" dirty="0"/>
              <a:t>что компьютерные вирусы </a:t>
            </a:r>
            <a:r>
              <a:rPr lang="ru-RU" sz="2800" dirty="0" smtClean="0"/>
              <a:t>ведут себя совсем </a:t>
            </a:r>
            <a:r>
              <a:rPr lang="ru-RU" sz="2800" dirty="0"/>
              <a:t>как </a:t>
            </a:r>
            <a:r>
              <a:rPr lang="ru-RU" sz="2800" dirty="0" smtClean="0"/>
              <a:t>настоящие вирусы, </a:t>
            </a:r>
            <a:r>
              <a:rPr lang="ru-RU" sz="2800" dirty="0"/>
              <a:t>которые вызывают болезни. </a:t>
            </a:r>
            <a:endParaRPr lang="ru-RU" sz="2800" dirty="0" smtClean="0"/>
          </a:p>
          <a:p>
            <a:pPr marL="0" indent="0">
              <a:buNone/>
            </a:pPr>
            <a:r>
              <a:rPr lang="ru-RU" sz="2800" dirty="0" smtClean="0"/>
              <a:t>     Например</a:t>
            </a:r>
            <a:r>
              <a:rPr lang="ru-RU" sz="2800" dirty="0"/>
              <a:t>, когда </a:t>
            </a:r>
            <a:r>
              <a:rPr lang="ru-RU" sz="2800" dirty="0" smtClean="0"/>
              <a:t>человек заболел </a:t>
            </a:r>
            <a:r>
              <a:rPr lang="ru-RU" sz="2800" dirty="0"/>
              <a:t>– это вирус </a:t>
            </a:r>
            <a:r>
              <a:rPr lang="ru-RU" sz="2800" dirty="0" smtClean="0"/>
              <a:t>делает </a:t>
            </a:r>
            <a:r>
              <a:rPr lang="ru-RU" sz="2800" dirty="0"/>
              <a:t>свои </a:t>
            </a:r>
            <a:r>
              <a:rPr lang="ru-RU" sz="2800" dirty="0" smtClean="0"/>
              <a:t>«копии» в организме человека. И это </a:t>
            </a:r>
            <a:r>
              <a:rPr lang="ru-RU" sz="2800" dirty="0"/>
              <a:t>заставляет </a:t>
            </a:r>
            <a:r>
              <a:rPr lang="ru-RU" sz="2800" dirty="0" smtClean="0"/>
              <a:t>человека чихать , </a:t>
            </a:r>
            <a:r>
              <a:rPr lang="ru-RU" sz="2800" dirty="0"/>
              <a:t>у </a:t>
            </a:r>
            <a:r>
              <a:rPr lang="ru-RU" sz="2800" dirty="0" smtClean="0"/>
              <a:t>него </a:t>
            </a:r>
            <a:r>
              <a:rPr lang="ru-RU" sz="2800" dirty="0"/>
              <a:t>поднимается </a:t>
            </a:r>
            <a:r>
              <a:rPr lang="ru-RU" sz="2800" dirty="0" smtClean="0"/>
              <a:t>температура и так далее… И </a:t>
            </a:r>
            <a:r>
              <a:rPr lang="ru-RU" sz="2800" dirty="0"/>
              <a:t>компьютерные вирусы такие же. </a:t>
            </a:r>
            <a:r>
              <a:rPr lang="ru-RU" sz="2800" dirty="0" smtClean="0"/>
              <a:t>Они делают много своих копий, стараются </a:t>
            </a:r>
            <a:r>
              <a:rPr lang="ru-RU" sz="2800" dirty="0"/>
              <a:t>заразить компьютеры и в то же время повредить их. </a:t>
            </a:r>
            <a:r>
              <a:rPr lang="ru-RU" sz="2800" b="1" dirty="0"/>
              <a:t>Вот почему они называются вирусами</a:t>
            </a:r>
            <a:r>
              <a:rPr lang="ru-RU" sz="2800" dirty="0"/>
              <a:t>. </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14290"/>
            <a:ext cx="1736994" cy="15716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278865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598394"/>
            <a:ext cx="9144000" cy="5661212"/>
          </a:xfrm>
          <a:prstGeom prst="rect">
            <a:avLst/>
          </a:prstGeom>
        </p:spPr>
      </p:pic>
    </p:spTree>
    <p:extLst>
      <p:ext uri="{BB962C8B-B14F-4D97-AF65-F5344CB8AC3E}">
        <p14:creationId xmlns:p14="http://schemas.microsoft.com/office/powerpoint/2010/main" xmlns="" val="21577671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432112"/>
            <a:ext cx="9144000" cy="3993776"/>
          </a:xfrm>
          <a:prstGeom prst="rect">
            <a:avLst/>
          </a:prstGeom>
        </p:spPr>
      </p:pic>
      <p:sp>
        <p:nvSpPr>
          <p:cNvPr id="3" name="Управляющая кнопка: возврат 2">
            <a:hlinkClick r:id="rId3" action="ppaction://hlinksldjump" highlightClick="1"/>
          </p:cNvPr>
          <p:cNvSpPr/>
          <p:nvPr/>
        </p:nvSpPr>
        <p:spPr>
          <a:xfrm>
            <a:off x="7572396" y="6000768"/>
            <a:ext cx="428628" cy="428628"/>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1735121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ru-RU" sz="4800" b="1" dirty="0" smtClean="0">
                <a:solidFill>
                  <a:srgbClr val="FF0000"/>
                </a:solidFill>
              </a:rPr>
              <a:t>Сети</a:t>
            </a:r>
            <a:endParaRPr lang="ru-RU" sz="4800" b="1" dirty="0">
              <a:solidFill>
                <a:srgbClr val="FF0000"/>
              </a:solidFill>
            </a:endParaRPr>
          </a:p>
        </p:txBody>
      </p:sp>
      <p:sp>
        <p:nvSpPr>
          <p:cNvPr id="4" name="Содержимое 3"/>
          <p:cNvSpPr>
            <a:spLocks noGrp="1"/>
          </p:cNvSpPr>
          <p:nvPr>
            <p:ph sz="half" idx="1"/>
          </p:nvPr>
        </p:nvSpPr>
        <p:spPr/>
        <p:txBody>
          <a:bodyPr>
            <a:normAutofit fontScale="77500" lnSpcReduction="20000"/>
          </a:bodyPr>
          <a:lstStyle/>
          <a:p>
            <a:pPr>
              <a:buNone/>
            </a:pPr>
            <a:r>
              <a:rPr lang="ru-RU" dirty="0" smtClean="0"/>
              <a:t>         Иногда мы слышим, что вирус заразил ‘сеть’. Сеть – это несколько компьютеров, соединенных друг с другом, чтобы люди, работающие за этими компьютерами, могли общаться друг с другом, пользоваться одной программой или другим оборудованием, таким как принтеры. Есть вирусы, разработанные для того, чтобы наносить вред сетям: так что если один компьютер заражается, то заразятся все остальные в сети. </a:t>
            </a:r>
            <a:endParaRPr lang="ru-RU" dirty="0"/>
          </a:p>
        </p:txBody>
      </p:sp>
      <p:pic>
        <p:nvPicPr>
          <p:cNvPr id="1026" name="Picture 2"/>
          <p:cNvPicPr>
            <a:picLocks noGrp="1" noChangeAspect="1" noChangeArrowheads="1"/>
          </p:cNvPicPr>
          <p:nvPr>
            <p:ph sz="half" idx="2"/>
          </p:nvPr>
        </p:nvPicPr>
        <p:blipFill>
          <a:blip r:embed="rId2" cstate="print"/>
          <a:srcRect/>
          <a:stretch>
            <a:fillRect/>
          </a:stretch>
        </p:blipFill>
        <p:spPr bwMode="auto">
          <a:xfrm>
            <a:off x="4843462" y="2520156"/>
            <a:ext cx="3648075" cy="26860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rPr>
              <a:t>Всемирная сеть Интернет</a:t>
            </a:r>
            <a:endParaRPr lang="ru-RU" b="1" dirty="0">
              <a:solidFill>
                <a:srgbClr val="FF0000"/>
              </a:solidFill>
            </a:endParaRPr>
          </a:p>
        </p:txBody>
      </p:sp>
      <p:sp>
        <p:nvSpPr>
          <p:cNvPr id="5" name="Содержимое 4"/>
          <p:cNvSpPr>
            <a:spLocks noGrp="1"/>
          </p:cNvSpPr>
          <p:nvPr>
            <p:ph sz="half" idx="2"/>
          </p:nvPr>
        </p:nvSpPr>
        <p:spPr>
          <a:xfrm>
            <a:off x="4500562" y="1643050"/>
            <a:ext cx="4038600" cy="4525963"/>
          </a:xfrm>
        </p:spPr>
        <p:txBody>
          <a:bodyPr>
            <a:normAutofit fontScale="85000" lnSpcReduction="10000"/>
          </a:bodyPr>
          <a:lstStyle/>
          <a:p>
            <a:pPr>
              <a:buNone/>
            </a:pPr>
            <a:r>
              <a:rPr lang="ru-RU" dirty="0" smtClean="0"/>
              <a:t>        Попытаемся представить </a:t>
            </a:r>
            <a:r>
              <a:rPr lang="ru-RU" b="1" dirty="0" smtClean="0"/>
              <a:t>много сетей по всему миру</a:t>
            </a:r>
            <a:r>
              <a:rPr lang="ru-RU" dirty="0" smtClean="0"/>
              <a:t>, соединенных друг с другом. Это и называется </a:t>
            </a:r>
            <a:r>
              <a:rPr lang="ru-RU" b="1" dirty="0" smtClean="0"/>
              <a:t>Интернетом</a:t>
            </a:r>
            <a:r>
              <a:rPr lang="ru-RU" dirty="0" smtClean="0"/>
              <a:t>. Вот почему Интернет еще известен как </a:t>
            </a:r>
            <a:r>
              <a:rPr lang="ru-RU" b="1" dirty="0" smtClean="0"/>
              <a:t>‘Всемирная сеть'. </a:t>
            </a:r>
            <a:r>
              <a:rPr lang="ru-RU" dirty="0" smtClean="0"/>
              <a:t>Благодаря Интернету мы можем пользоваться программами на компьютерах, которые находятся на другой стороне земного шара. </a:t>
            </a:r>
            <a:endParaRPr lang="ru-RU" dirty="0"/>
          </a:p>
        </p:txBody>
      </p:sp>
      <p:pic>
        <p:nvPicPr>
          <p:cNvPr id="2050" name="Picture 2"/>
          <p:cNvPicPr>
            <a:picLocks noGrp="1" noChangeAspect="1" noChangeArrowheads="1"/>
          </p:cNvPicPr>
          <p:nvPr>
            <p:ph sz="half" idx="1"/>
          </p:nvPr>
        </p:nvPicPr>
        <p:blipFill>
          <a:blip r:embed="rId2" cstate="print"/>
          <a:srcRect/>
          <a:stretch>
            <a:fillRect/>
          </a:stretch>
        </p:blipFill>
        <p:spPr bwMode="auto">
          <a:xfrm>
            <a:off x="214282" y="1928802"/>
            <a:ext cx="4231408" cy="2720191"/>
          </a:xfrm>
          <a:prstGeom prst="rect">
            <a:avLst/>
          </a:prstGeom>
          <a:noFill/>
          <a:ln w="9525">
            <a:noFill/>
            <a:miter lim="800000"/>
            <a:headEnd/>
            <a:tailEnd/>
          </a:ln>
          <a:effectLst/>
        </p:spPr>
      </p:pic>
      <p:sp>
        <p:nvSpPr>
          <p:cNvPr id="7" name="Управляющая кнопка: возврат 6">
            <a:hlinkClick r:id="rId3" action="ppaction://hlinksldjump" highlightClick="1"/>
          </p:cNvPr>
          <p:cNvSpPr/>
          <p:nvPr/>
        </p:nvSpPr>
        <p:spPr>
          <a:xfrm>
            <a:off x="8072462" y="6143644"/>
            <a:ext cx="428628" cy="428628"/>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rPr>
              <a:t>Извивающиеся черви</a:t>
            </a:r>
            <a:endParaRPr lang="ru-RU" b="1" dirty="0">
              <a:solidFill>
                <a:srgbClr val="FF0000"/>
              </a:solidFill>
            </a:endParaRPr>
          </a:p>
        </p:txBody>
      </p:sp>
      <p:sp>
        <p:nvSpPr>
          <p:cNvPr id="3" name="Содержимое 2"/>
          <p:cNvSpPr>
            <a:spLocks noGrp="1"/>
          </p:cNvSpPr>
          <p:nvPr>
            <p:ph sz="half" idx="1"/>
          </p:nvPr>
        </p:nvSpPr>
        <p:spPr/>
        <p:txBody>
          <a:bodyPr>
            <a:normAutofit fontScale="70000" lnSpcReduction="20000"/>
          </a:bodyPr>
          <a:lstStyle/>
          <a:p>
            <a:pPr>
              <a:buNone/>
            </a:pPr>
            <a:r>
              <a:rPr lang="ru-RU" b="1" dirty="0" smtClean="0"/>
              <a:t>Компьютерные черви </a:t>
            </a:r>
            <a:r>
              <a:rPr lang="ru-RU" dirty="0" smtClean="0"/>
              <a:t>очень любят распространяться с одного компьютера на другой, и как можно быстрее. По этой причине они обычно не останавливаются, чтобы сделать что-нибудь еще на компьютере. В отличие от вирусов, им ничего не надо уничтожать, чтобы делать свои копии. Однако иногда они могут распространяться так быстро, что занимают слишком много места на компьютере и мешают людям пользоваться компьютерами или сетями</a:t>
            </a:r>
            <a:endParaRPr lang="ru-RU" dirty="0"/>
          </a:p>
        </p:txBody>
      </p:sp>
      <p:pic>
        <p:nvPicPr>
          <p:cNvPr id="3074" name="Picture 2"/>
          <p:cNvPicPr>
            <a:picLocks noGrp="1" noChangeAspect="1" noChangeArrowheads="1"/>
          </p:cNvPicPr>
          <p:nvPr>
            <p:ph sz="half" idx="2"/>
          </p:nvPr>
        </p:nvPicPr>
        <p:blipFill>
          <a:blip r:embed="rId2" cstate="print"/>
          <a:srcRect/>
          <a:stretch>
            <a:fillRect/>
          </a:stretch>
        </p:blipFill>
        <p:spPr bwMode="auto">
          <a:xfrm>
            <a:off x="5133975" y="2072481"/>
            <a:ext cx="3067050" cy="3581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242</TotalTime>
  <Words>1062</Words>
  <Application>Microsoft Office PowerPoint</Application>
  <PresentationFormat>Экран (4:3)</PresentationFormat>
  <Paragraphs>67</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Тема Office</vt:lpstr>
      <vt:lpstr>опасности ИНТЕРНЕТА в рисунках  учащихся младших классов школы 232,                        Санкт-Петербург</vt:lpstr>
      <vt:lpstr>Содержание</vt:lpstr>
      <vt:lpstr>                 Заражение компьютера</vt:lpstr>
      <vt:lpstr>Вирусы</vt:lpstr>
      <vt:lpstr>Слайд 5</vt:lpstr>
      <vt:lpstr>Слайд 6</vt:lpstr>
      <vt:lpstr>Сети</vt:lpstr>
      <vt:lpstr>Всемирная сеть Интернет</vt:lpstr>
      <vt:lpstr>Извивающиеся черви</vt:lpstr>
      <vt:lpstr>Слайд 10</vt:lpstr>
      <vt:lpstr>Троянские войны</vt:lpstr>
      <vt:lpstr>Троянцы</vt:lpstr>
      <vt:lpstr>Что делают вирусы?</vt:lpstr>
      <vt:lpstr>Розыгрыши</vt:lpstr>
      <vt:lpstr>Как проникают вирусы?</vt:lpstr>
      <vt:lpstr>Оружие против вирусов</vt:lpstr>
      <vt:lpstr>Слайд 17</vt:lpstr>
      <vt:lpstr>Слайд 18</vt:lpstr>
      <vt:lpstr>Слайд 19</vt:lpstr>
      <vt:lpstr>Другие опасности в Интернете</vt:lpstr>
      <vt:lpstr>Слайд 21</vt:lpstr>
      <vt:lpstr>Слайд 22</vt:lpstr>
      <vt:lpstr>Слайд 23</vt:lpstr>
      <vt:lpstr>Слайд 24</vt:lpstr>
      <vt:lpstr>Слайд 25</vt:lpstr>
      <vt:lpstr>Слайд 26</vt:lpstr>
      <vt:lpstr>Слайд 27</vt:lpstr>
      <vt:lpstr>Слайд 28</vt:lpstr>
      <vt:lpstr>Ссылки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Безопасный ИНТЕРНЕТ в рисунках  учащихся младших классов школы 232,               Санкт-Петербург</dc:title>
  <dc:creator>Учитель</dc:creator>
  <cp:lastModifiedBy>Учитель</cp:lastModifiedBy>
  <cp:revision>31</cp:revision>
  <dcterms:created xsi:type="dcterms:W3CDTF">2018-12-17T13:52:57Z</dcterms:created>
  <dcterms:modified xsi:type="dcterms:W3CDTF">2018-12-21T13:10:17Z</dcterms:modified>
</cp:coreProperties>
</file>