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83" r:id="rId2"/>
    <p:sldId id="257" r:id="rId3"/>
    <p:sldId id="260" r:id="rId4"/>
    <p:sldId id="261" r:id="rId5"/>
    <p:sldId id="262" r:id="rId6"/>
    <p:sldId id="258" r:id="rId7"/>
    <p:sldId id="263" r:id="rId8"/>
    <p:sldId id="264" r:id="rId9"/>
    <p:sldId id="259" r:id="rId10"/>
    <p:sldId id="278" r:id="rId11"/>
    <p:sldId id="268" r:id="rId12"/>
    <p:sldId id="287" r:id="rId13"/>
    <p:sldId id="284" r:id="rId14"/>
    <p:sldId id="285" r:id="rId15"/>
    <p:sldId id="288" r:id="rId16"/>
    <p:sldId id="290" r:id="rId17"/>
    <p:sldId id="291" r:id="rId18"/>
    <p:sldId id="292" r:id="rId19"/>
    <p:sldId id="289" r:id="rId20"/>
    <p:sldId id="286" r:id="rId21"/>
    <p:sldId id="280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" initials="п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66754-B822-472D-9534-928E38C74A3E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A00EF-11A2-40B6-A05F-DBA5314061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66754-B822-472D-9534-928E38C74A3E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A00EF-11A2-40B6-A05F-DBA531406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66754-B822-472D-9534-928E38C74A3E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A00EF-11A2-40B6-A05F-DBA531406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66754-B822-472D-9534-928E38C74A3E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A00EF-11A2-40B6-A05F-DBA531406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66754-B822-472D-9534-928E38C74A3E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A00EF-11A2-40B6-A05F-DBA5314061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66754-B822-472D-9534-928E38C74A3E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A00EF-11A2-40B6-A05F-DBA531406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66754-B822-472D-9534-928E38C74A3E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A00EF-11A2-40B6-A05F-DBA531406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66754-B822-472D-9534-928E38C74A3E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A00EF-11A2-40B6-A05F-DBA531406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66754-B822-472D-9534-928E38C74A3E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A00EF-11A2-40B6-A05F-DBA5314061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66754-B822-472D-9534-928E38C74A3E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A00EF-11A2-40B6-A05F-DBA531406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66754-B822-472D-9534-928E38C74A3E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4A00EF-11A2-40B6-A05F-DBA5314061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BC66754-B822-472D-9534-928E38C74A3E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94A00EF-11A2-40B6-A05F-DBA5314061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fipi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11.png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15.png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649166" cy="423448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Среди равных умов при одинаковости прочих условий превосходит тот, кто знает геометрию.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b="1" i="1" dirty="0" err="1" smtClean="0">
                <a:solidFill>
                  <a:srgbClr val="002060"/>
                </a:solidFill>
              </a:rPr>
              <a:t>Б.Паскаль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0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130622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Проверка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331640" y="1196752"/>
            <a:ext cx="7498080" cy="4800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Сделай ремонт в кабинете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340768"/>
            <a:ext cx="7704856" cy="4800600"/>
          </a:xfrm>
        </p:spPr>
        <p:txBody>
          <a:bodyPr>
            <a:normAutofit fontScale="85000" lnSpcReduction="20000"/>
          </a:bodyPr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sz="3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Рассчитать нужное количество плитки для покрытия пола в кабинете и необходимую для этого сумму денег, если цена одной плитки размером 0.3м х 0.3 м равна 32 руб.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ru-RU" sz="33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Рассчитать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нужное количество краски для покраски пола в кабинете  и необходимую для этого сумму денег, если на 1 кв.м. требуется 150 г краски по цене 95 руб. за 1 кг.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ru-RU" b="1" dirty="0" smtClean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Рассчитать нужное количество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линолеума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покрытия пола в кабинете  и необходимую для этого сумму денег, если 1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шириной 3м стоит 520 руб. </a:t>
            </a:r>
          </a:p>
          <a:p>
            <a:pPr marL="609600" indent="-609600">
              <a:lnSpc>
                <a:spcPct val="80000"/>
              </a:lnSpc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260648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Найдите площадь треугольника </a:t>
            </a:r>
            <a:r>
              <a:rPr lang="en-US" b="1" i="1" dirty="0"/>
              <a:t>ABC</a:t>
            </a:r>
            <a:r>
              <a:rPr lang="ru-RU" b="1" dirty="0"/>
              <a:t>, считая стороны квадратных клеток равными 1</a:t>
            </a: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766828"/>
            <a:ext cx="3091586" cy="3111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795439"/>
            <a:ext cx="3293950" cy="3153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87624" y="4221088"/>
            <a:ext cx="7416824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prstClr val="black"/>
                </a:solidFill>
                <a:latin typeface="Calibri"/>
              </a:rPr>
              <a:t>Решение 2</a:t>
            </a:r>
            <a:r>
              <a:rPr lang="ru-RU" dirty="0">
                <a:solidFill>
                  <a:prstClr val="black"/>
                </a:solidFill>
                <a:latin typeface="Calibri"/>
              </a:rPr>
              <a:t>.</a:t>
            </a:r>
            <a:r>
              <a:rPr lang="ru-RU" b="1" dirty="0">
                <a:solidFill>
                  <a:prstClr val="black"/>
                </a:solidFill>
                <a:latin typeface="Calibri"/>
              </a:rPr>
              <a:t> Разобьем данный треугольник </a:t>
            </a:r>
            <a:r>
              <a:rPr lang="en-US" b="1" i="1" dirty="0">
                <a:solidFill>
                  <a:prstClr val="black"/>
                </a:solidFill>
                <a:latin typeface="Calibri"/>
              </a:rPr>
              <a:t>ABC </a:t>
            </a:r>
            <a:r>
              <a:rPr lang="ru-RU" b="1" dirty="0">
                <a:solidFill>
                  <a:prstClr val="black"/>
                </a:solidFill>
                <a:latin typeface="Calibri"/>
              </a:rPr>
              <a:t>на два треугольника </a:t>
            </a:r>
            <a:r>
              <a:rPr lang="en-US" b="1" i="1" dirty="0">
                <a:solidFill>
                  <a:prstClr val="black"/>
                </a:solidFill>
                <a:latin typeface="Calibri"/>
              </a:rPr>
              <a:t>ABD </a:t>
            </a:r>
            <a:r>
              <a:rPr lang="ru-RU" b="1" dirty="0">
                <a:solidFill>
                  <a:prstClr val="black"/>
                </a:solidFill>
                <a:latin typeface="Calibri"/>
              </a:rPr>
              <a:t>и </a:t>
            </a:r>
            <a:r>
              <a:rPr lang="en-US" b="1" i="1" dirty="0">
                <a:solidFill>
                  <a:prstClr val="black"/>
                </a:solidFill>
                <a:latin typeface="Calibri"/>
              </a:rPr>
              <a:t>BDC</a:t>
            </a:r>
            <a:r>
              <a:rPr lang="ru-RU" b="1" dirty="0">
                <a:solidFill>
                  <a:prstClr val="black"/>
                </a:solidFill>
                <a:latin typeface="Calibri"/>
              </a:rPr>
              <a:t>. Их общая сторона </a:t>
            </a:r>
            <a:r>
              <a:rPr lang="en-US" b="1" i="1" dirty="0">
                <a:solidFill>
                  <a:prstClr val="black"/>
                </a:solidFill>
                <a:latin typeface="Calibri"/>
              </a:rPr>
              <a:t>BD </a:t>
            </a:r>
            <a:r>
              <a:rPr lang="ru-RU" b="1" dirty="0">
                <a:solidFill>
                  <a:prstClr val="black"/>
                </a:solidFill>
                <a:latin typeface="Calibri"/>
              </a:rPr>
              <a:t>равна 3, а высоты, к ней проведенные, равны соответственно 1 и 4. Площадь треугольника </a:t>
            </a:r>
            <a:r>
              <a:rPr lang="en-US" b="1" i="1" dirty="0">
                <a:solidFill>
                  <a:prstClr val="black"/>
                </a:solidFill>
                <a:latin typeface="Calibri"/>
              </a:rPr>
              <a:t>ABD </a:t>
            </a:r>
            <a:r>
              <a:rPr lang="ru-RU" b="1" dirty="0">
                <a:solidFill>
                  <a:prstClr val="black"/>
                </a:solidFill>
                <a:latin typeface="Calibri"/>
              </a:rPr>
              <a:t>равна 1,5, а площадь треугольника </a:t>
            </a:r>
            <a:r>
              <a:rPr lang="en-US" b="1" i="1" dirty="0">
                <a:solidFill>
                  <a:prstClr val="black"/>
                </a:solidFill>
                <a:latin typeface="Calibri"/>
              </a:rPr>
              <a:t>BDC </a:t>
            </a:r>
            <a:r>
              <a:rPr lang="ru-RU" b="1" dirty="0">
                <a:solidFill>
                  <a:prstClr val="black"/>
                </a:solidFill>
                <a:latin typeface="Calibri"/>
              </a:rPr>
              <a:t>равна 6. Площадь треугольника </a:t>
            </a:r>
            <a:r>
              <a:rPr lang="en-US" b="1" i="1" dirty="0">
                <a:solidFill>
                  <a:prstClr val="black"/>
                </a:solidFill>
                <a:latin typeface="Calibri"/>
              </a:rPr>
              <a:t>ABC </a:t>
            </a:r>
            <a:r>
              <a:rPr lang="ru-RU" b="1" dirty="0">
                <a:solidFill>
                  <a:prstClr val="black"/>
                </a:solidFill>
                <a:latin typeface="Calibri"/>
              </a:rPr>
              <a:t>равна сумме площадей этих треугольников и, следовательно, равна 7,5. (Рис.3).                </a:t>
            </a:r>
            <a:r>
              <a:rPr lang="ru-RU" sz="3200" b="1" dirty="0">
                <a:solidFill>
                  <a:srgbClr val="C00000"/>
                </a:solidFill>
                <a:latin typeface="Calibri"/>
              </a:rPr>
              <a:t>Ответ: 7,5.</a:t>
            </a:r>
          </a:p>
        </p:txBody>
      </p:sp>
    </p:spTree>
    <p:extLst>
      <p:ext uri="{BB962C8B-B14F-4D97-AF65-F5344CB8AC3E}">
        <p14:creationId xmlns:p14="http://schemas.microsoft.com/office/powerpoint/2010/main" val="129687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875" y="620688"/>
            <a:ext cx="8002136" cy="41086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4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44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Формула Пика (1899 г)</a:t>
            </a:r>
            <a:r>
              <a:rPr lang="ru-RU" sz="4400" b="1" dirty="0"/>
              <a:t> 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>Формула </a:t>
            </a:r>
            <a:r>
              <a:rPr lang="ru-RU" sz="3100" b="1" dirty="0">
                <a:solidFill>
                  <a:schemeClr val="tx1"/>
                </a:solidFill>
              </a:rPr>
              <a:t>выполняется, если вершины многоугольника находятся в точках целочисленной решётки</a:t>
            </a:r>
            <a:r>
              <a:rPr lang="ru-RU" sz="3100" b="1" dirty="0" smtClean="0">
                <a:solidFill>
                  <a:schemeClr val="tx1"/>
                </a:solidFill>
              </a:rPr>
              <a:t>.</a:t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b="1" dirty="0">
                <a:solidFill>
                  <a:schemeClr val="tx1"/>
                </a:solidFill>
              </a:rPr>
              <a:t/>
            </a:r>
            <a:br>
              <a:rPr lang="ru-RU" sz="3100" b="1" dirty="0">
                <a:solidFill>
                  <a:schemeClr val="tx1"/>
                </a:solidFill>
              </a:rPr>
            </a:br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400" b="1" dirty="0" smtClean="0">
                <a:solidFill>
                  <a:srgbClr val="C00000"/>
                </a:solidFill>
                <a:effectLst/>
              </a:rPr>
              <a:t>В</a:t>
            </a:r>
            <a:r>
              <a:rPr lang="ru-RU" sz="4400" b="1" dirty="0" smtClean="0">
                <a:solidFill>
                  <a:srgbClr val="003300"/>
                </a:solidFill>
              </a:rPr>
              <a:t> </a:t>
            </a:r>
            <a:r>
              <a:rPr lang="ru-RU" sz="31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количество целочисленных точек внутри многоугольника.</a:t>
            </a:r>
            <a:br>
              <a:rPr lang="ru-RU" sz="31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Г</a:t>
            </a:r>
            <a:r>
              <a:rPr lang="ru-RU" sz="3100" b="1" dirty="0">
                <a:solidFill>
                  <a:srgbClr val="C00000"/>
                </a:solidFill>
              </a:rPr>
              <a:t> </a:t>
            </a:r>
            <a:r>
              <a:rPr lang="ru-RU" sz="31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количество целочисленных точек на границе многоугольника.</a:t>
            </a:r>
            <a:br>
              <a:rPr lang="ru-RU" sz="31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31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247528"/>
            <a:ext cx="34321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616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97" y="321799"/>
            <a:ext cx="7619135" cy="1229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556792"/>
            <a:ext cx="3384376" cy="4381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403648" y="1874728"/>
            <a:ext cx="36724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20624" lvl="0" indent="-384048">
              <a:buFont typeface="Wingdings 2"/>
              <a:buChar char=""/>
              <a:defRPr/>
            </a:pPr>
            <a:r>
              <a:rPr lang="ru-RU" sz="2800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Дата рождения: </a:t>
            </a:r>
            <a:r>
              <a:rPr lang="ru-RU" sz="2800" b="1" dirty="0">
                <a:solidFill>
                  <a:srgbClr val="002060"/>
                </a:solidFill>
                <a:latin typeface="Calibri"/>
              </a:rPr>
              <a:t>10.08.1859</a:t>
            </a:r>
            <a:endParaRPr lang="ru-RU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420624" lvl="0" indent="-384048">
              <a:buFont typeface="Wingdings 2"/>
              <a:buChar char=""/>
              <a:defRPr/>
            </a:pPr>
            <a:r>
              <a:rPr lang="ru-RU" sz="2800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Место рождения: 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Вена</a:t>
            </a:r>
          </a:p>
          <a:p>
            <a:pPr marL="420624" lvl="0" indent="-384048">
              <a:buFont typeface="Wingdings 2"/>
              <a:buChar char=""/>
              <a:defRPr/>
            </a:pPr>
            <a:r>
              <a:rPr lang="ru-RU" sz="2800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Дата смерти: </a:t>
            </a:r>
            <a:r>
              <a:rPr lang="ru-RU" sz="2800" b="1" dirty="0">
                <a:solidFill>
                  <a:srgbClr val="002060"/>
                </a:solidFill>
                <a:latin typeface="Calibri"/>
              </a:rPr>
              <a:t>13.07.1942</a:t>
            </a:r>
            <a:endParaRPr lang="ru-RU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420624" lvl="0" indent="-384048">
              <a:buFont typeface="Wingdings 2"/>
              <a:buChar char=""/>
              <a:defRPr/>
            </a:pPr>
            <a:r>
              <a:rPr lang="ru-RU" sz="2800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Страна: 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Австрия</a:t>
            </a:r>
          </a:p>
        </p:txBody>
      </p:sp>
    </p:spTree>
    <p:extLst>
      <p:ext uri="{BB962C8B-B14F-4D97-AF65-F5344CB8AC3E}">
        <p14:creationId xmlns:p14="http://schemas.microsoft.com/office/powerpoint/2010/main" val="229865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54087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Calibri"/>
                <a:ea typeface="+mj-ea"/>
                <a:cs typeface="+mj-cs"/>
              </a:rPr>
              <a:t>Найти площадь треугольника АВС с помощью Формулы Пика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1561" y="1076470"/>
            <a:ext cx="3482293" cy="3504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652120" y="1628800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600" b="1" dirty="0">
                <a:solidFill>
                  <a:srgbClr val="C00000"/>
                </a:solidFill>
                <a:latin typeface="Calibri"/>
              </a:rPr>
              <a:t>S = </a:t>
            </a:r>
            <a:r>
              <a:rPr lang="ru-RU" sz="3600" b="1" dirty="0">
                <a:solidFill>
                  <a:srgbClr val="C00000"/>
                </a:solidFill>
                <a:latin typeface="Calibri"/>
              </a:rPr>
              <a:t>В + Г\2 -1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652120" y="2492896"/>
            <a:ext cx="31683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600" b="1" dirty="0">
                <a:solidFill>
                  <a:prstClr val="black">
                    <a:lumMod val="95000"/>
                    <a:lumOff val="5000"/>
                  </a:prstClr>
                </a:solidFill>
                <a:latin typeface="Calibri"/>
              </a:rPr>
              <a:t>В = 5</a:t>
            </a:r>
          </a:p>
          <a:p>
            <a:pPr lvl="0">
              <a:defRPr/>
            </a:pPr>
            <a:r>
              <a:rPr lang="ru-RU" sz="3600" b="1" dirty="0">
                <a:solidFill>
                  <a:prstClr val="black">
                    <a:lumMod val="95000"/>
                    <a:lumOff val="5000"/>
                  </a:prstClr>
                </a:solidFill>
                <a:latin typeface="Calibri"/>
              </a:rPr>
              <a:t>Г = 7</a:t>
            </a:r>
          </a:p>
          <a:p>
            <a:pPr lvl="0">
              <a:defRPr/>
            </a:pPr>
            <a:r>
              <a:rPr lang="en-US" sz="3600" b="1" dirty="0">
                <a:solidFill>
                  <a:prstClr val="black">
                    <a:lumMod val="95000"/>
                    <a:lumOff val="5000"/>
                  </a:prstClr>
                </a:solidFill>
                <a:latin typeface="Calibri"/>
              </a:rPr>
              <a:t>S =</a:t>
            </a:r>
            <a:r>
              <a:rPr lang="ru-RU" sz="3600" b="1" dirty="0">
                <a:solidFill>
                  <a:prstClr val="black">
                    <a:lumMod val="95000"/>
                    <a:lumOff val="5000"/>
                  </a:prstClr>
                </a:solidFill>
                <a:latin typeface="Calibri"/>
              </a:rPr>
              <a:t> 5+7\2 – 1 = 7,5</a:t>
            </a:r>
          </a:p>
          <a:p>
            <a:pPr lvl="0">
              <a:defRPr/>
            </a:pPr>
            <a:endParaRPr lang="ru-RU" sz="3600" b="1" dirty="0">
              <a:solidFill>
                <a:prstClr val="black">
                  <a:lumMod val="95000"/>
                  <a:lumOff val="5000"/>
                </a:prstClr>
              </a:solidFill>
              <a:latin typeface="Calibri"/>
            </a:endParaRPr>
          </a:p>
          <a:p>
            <a:pPr lvl="0">
              <a:defRPr/>
            </a:pPr>
            <a:r>
              <a:rPr lang="ru-RU" sz="3600" b="1" dirty="0">
                <a:solidFill>
                  <a:srgbClr val="C00000"/>
                </a:solidFill>
                <a:latin typeface="Calibri"/>
              </a:rPr>
              <a:t>Ответ: 7,5</a:t>
            </a:r>
            <a:endParaRPr lang="ru-RU" sz="3600" dirty="0">
              <a:solidFill>
                <a:srgbClr val="C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979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548680"/>
            <a:ext cx="5976664" cy="467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0710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ьтьт\Desktop\2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413" y="404664"/>
            <a:ext cx="6356963" cy="585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91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ьтьт\Desktop\4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158" y="1143285"/>
            <a:ext cx="4939683" cy="457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8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ьтьт\Desktop\Площадь 8 класс\hello_html_mf2a913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146" y="1412776"/>
            <a:ext cx="6965301" cy="4726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17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229600" cy="1152128"/>
          </a:xfrm>
        </p:spPr>
        <p:txBody>
          <a:bodyPr>
            <a:noAutofit/>
          </a:bodyPr>
          <a:lstStyle/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098" y="620688"/>
            <a:ext cx="9144000" cy="5577483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План: 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ru-RU" sz="3600" b="1" dirty="0" smtClean="0"/>
              <a:t>повторить  </a:t>
            </a:r>
            <a:r>
              <a:rPr lang="ru-RU" sz="3600" b="1" dirty="0"/>
              <a:t>формулы </a:t>
            </a:r>
            <a:r>
              <a:rPr lang="ru-RU" sz="3600" b="1" dirty="0" smtClean="0"/>
              <a:t> </a:t>
            </a:r>
            <a:r>
              <a:rPr lang="ru-RU" sz="3600" b="1" dirty="0"/>
              <a:t>площадей </a:t>
            </a:r>
            <a:r>
              <a:rPr lang="ru-RU" sz="3600" b="1" dirty="0" smtClean="0"/>
              <a:t>плоских фигур решением  базовых задач. </a:t>
            </a:r>
          </a:p>
          <a:p>
            <a:pPr algn="ctr"/>
            <a:r>
              <a:rPr lang="ru-RU" sz="3600" b="1" dirty="0" smtClean="0"/>
              <a:t> решить 4 задачи из открытого банка заданий ОГЭ</a:t>
            </a:r>
          </a:p>
          <a:p>
            <a:pPr algn="ctr"/>
            <a:r>
              <a:rPr lang="ru-RU" sz="3600" b="1" dirty="0" smtClean="0"/>
              <a:t>Практическая работа «Измерение площадей сложных фигур»</a:t>
            </a:r>
          </a:p>
          <a:p>
            <a:pPr algn="ctr"/>
            <a:r>
              <a:rPr lang="ru-RU" sz="3600" b="1" dirty="0" smtClean="0"/>
              <a:t>Игра «Ремонт кабинета математики № 5»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ru-RU" sz="3600" b="1" dirty="0" smtClean="0"/>
              <a:t>Формула Пика и ее применение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80928"/>
            <a:ext cx="7488832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  <a:effectLst/>
              </a:rPr>
              <a:t>Притча о Плутархе</a:t>
            </a:r>
            <a:r>
              <a:rPr lang="ru-RU" sz="3200" b="1" dirty="0">
                <a:solidFill>
                  <a:srgbClr val="C00000"/>
                </a:solidFill>
                <a:effectLst/>
              </a:rPr>
              <a:t/>
            </a:r>
            <a:br>
              <a:rPr lang="ru-RU" sz="3200" b="1" dirty="0">
                <a:solidFill>
                  <a:srgbClr val="C00000"/>
                </a:solidFill>
                <a:effectLst/>
              </a:rPr>
            </a:br>
            <a:r>
              <a:rPr lang="ru-RU" sz="2800" b="1" dirty="0">
                <a:solidFill>
                  <a:srgbClr val="002060"/>
                </a:solidFill>
                <a:effectLst/>
              </a:rPr>
              <a:t>У Плутарха есть известная притча о работниках, которые везли тачки с камнями. Работников было трое. К ним подошёл человек и задал каждому и них один и тот же вопрос: </a:t>
            </a:r>
            <a:r>
              <a:rPr lang="ru-RU" sz="2800" b="1" dirty="0">
                <a:solidFill>
                  <a:srgbClr val="C00000"/>
                </a:solidFill>
                <a:effectLst/>
              </a:rPr>
              <a:t>«Чем ты занимаешься?» </a:t>
            </a:r>
            <a:r>
              <a:rPr lang="ru-RU" sz="2800" b="1" dirty="0">
                <a:solidFill>
                  <a:srgbClr val="002060"/>
                </a:solidFill>
                <a:effectLst/>
              </a:rPr>
              <a:t>Ответ первого был таков:</a:t>
            </a:r>
            <a:r>
              <a:rPr lang="ru-RU" sz="2800" b="1" dirty="0">
                <a:solidFill>
                  <a:schemeClr val="tx1"/>
                </a:solidFill>
                <a:effectLst/>
              </a:rPr>
              <a:t> </a:t>
            </a:r>
            <a:r>
              <a:rPr lang="ru-RU" sz="2800" b="1" dirty="0">
                <a:solidFill>
                  <a:srgbClr val="C00000"/>
                </a:solidFill>
                <a:effectLst/>
              </a:rPr>
              <a:t>«Везу эту проклятую тачку».</a:t>
            </a:r>
            <a:r>
              <a:rPr lang="ru-RU" sz="2800" dirty="0">
                <a:solidFill>
                  <a:srgbClr val="C00000"/>
                </a:solidFill>
                <a:effectLst/>
              </a:rPr>
              <a:t/>
            </a:r>
            <a:br>
              <a:rPr lang="ru-RU" sz="2800" dirty="0">
                <a:solidFill>
                  <a:srgbClr val="C00000"/>
                </a:solidFill>
                <a:effectLst/>
              </a:rPr>
            </a:br>
            <a:r>
              <a:rPr lang="ru-RU" sz="2800" b="1" dirty="0">
                <a:solidFill>
                  <a:srgbClr val="002060"/>
                </a:solidFill>
                <a:effectLst/>
              </a:rPr>
              <a:t>По-иному ответил второй: </a:t>
            </a:r>
            <a:r>
              <a:rPr lang="ru-RU" sz="2800" b="1" dirty="0">
                <a:solidFill>
                  <a:srgbClr val="C00000"/>
                </a:solidFill>
                <a:effectLst/>
              </a:rPr>
              <a:t>«Зарабатываю себе на хлеб».</a:t>
            </a:r>
            <a:r>
              <a:rPr lang="ru-RU" sz="2800" b="1" dirty="0">
                <a:solidFill>
                  <a:schemeClr val="tx1"/>
                </a:solidFill>
                <a:effectLst/>
              </a:rPr>
              <a:t> </a:t>
            </a:r>
            <a:r>
              <a:rPr lang="ru-RU" sz="2800" b="1" dirty="0">
                <a:solidFill>
                  <a:srgbClr val="002060"/>
                </a:solidFill>
                <a:effectLst/>
              </a:rPr>
              <a:t>Третий воодушевлённо провозгласил: </a:t>
            </a:r>
            <a:r>
              <a:rPr lang="ru-RU" sz="2800" b="1" dirty="0">
                <a:solidFill>
                  <a:srgbClr val="C00000"/>
                </a:solidFill>
                <a:effectLst/>
              </a:rPr>
              <a:t>«Строю прекрасный храм!»</a:t>
            </a:r>
            <a:r>
              <a:rPr lang="ru-RU" sz="2800" dirty="0">
                <a:solidFill>
                  <a:srgbClr val="C00000"/>
                </a:solidFill>
                <a:effectLst/>
              </a:rPr>
              <a:t/>
            </a:r>
            <a:br>
              <a:rPr lang="ru-RU" sz="2800" dirty="0">
                <a:solidFill>
                  <a:srgbClr val="C00000"/>
                </a:solidFill>
                <a:effectLst/>
              </a:rPr>
            </a:br>
            <a:r>
              <a:rPr lang="ru-RU" sz="2800" b="1" dirty="0">
                <a:solidFill>
                  <a:srgbClr val="002060"/>
                </a:solidFill>
                <a:effectLst/>
              </a:rPr>
              <a:t>Все они выполняли одну и ту же работу, но думали о ней, а, следовательно, и выполняли её по-разному.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71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 l="37906" t="27188" r="22247" b="24578"/>
          <a:stretch>
            <a:fillRect/>
          </a:stretch>
        </p:blipFill>
        <p:spPr bwMode="auto">
          <a:xfrm>
            <a:off x="755577" y="559682"/>
            <a:ext cx="7601986" cy="5173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hlinkClick r:id="rId2"/>
              </a:rPr>
              <a:t>http</a:t>
            </a:r>
            <a:r>
              <a:rPr lang="ru-RU" u="sng" dirty="0" smtClean="0">
                <a:hlinkClick r:id="rId2"/>
              </a:rPr>
              <a:t>://</a:t>
            </a:r>
            <a:r>
              <a:rPr lang="en-US" u="sng" dirty="0" err="1" smtClean="0">
                <a:hlinkClick r:id="rId2"/>
              </a:rPr>
              <a:t>fipi</a:t>
            </a:r>
            <a:r>
              <a:rPr lang="ru-RU" u="sng" dirty="0" smtClean="0">
                <a:hlinkClick r:id="rId2"/>
              </a:rPr>
              <a:t>.</a:t>
            </a:r>
            <a:r>
              <a:rPr lang="en-US" u="sng" dirty="0" err="1" smtClean="0">
                <a:hlinkClick r:id="rId2"/>
              </a:rPr>
              <a:t>ru</a:t>
            </a:r>
            <a:r>
              <a:rPr lang="ru-RU" u="sng" dirty="0" smtClean="0">
                <a:hlinkClick r:id="rId2"/>
              </a:rPr>
              <a:t>/</a:t>
            </a:r>
            <a:r>
              <a:rPr lang="en-US" dirty="0" smtClean="0"/>
              <a:t> </a:t>
            </a:r>
            <a:r>
              <a:rPr lang="ru-RU" dirty="0" smtClean="0"/>
              <a:t>Площади фигур, открытый банк заданий ЕГЭ и ГИА – площади фигур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357166"/>
            <a:ext cx="2805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Повторение: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1357298"/>
            <a:ext cx="3286148" cy="1214446"/>
          </a:xfrm>
          <a:prstGeom prst="rect">
            <a:avLst/>
          </a:prstGeom>
          <a:solidFill>
            <a:srgbClr val="FFC000"/>
          </a:solidFill>
          <a:ln w="285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74954" y="1643050"/>
            <a:ext cx="386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76680" y="2708920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</a:t>
            </a:r>
            <a:endParaRPr lang="ru-RU" sz="3200" b="1" dirty="0"/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5286380" y="1571612"/>
          <a:ext cx="1839912" cy="733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Формула" r:id="rId3" imgW="444240" imgH="177480" progId="Equation.3">
                  <p:embed/>
                </p:oleObj>
              </mc:Choice>
              <mc:Fallback>
                <p:oleObj name="Формула" r:id="rId3" imgW="44424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6380" y="1571612"/>
                        <a:ext cx="1839912" cy="7334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933718" y="3820249"/>
            <a:ext cx="1643074" cy="1500198"/>
          </a:xfrm>
          <a:prstGeom prst="rect">
            <a:avLst/>
          </a:prstGeom>
          <a:solidFill>
            <a:srgbClr val="00B0F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181123" y="4214818"/>
            <a:ext cx="386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5429256" y="4143380"/>
          <a:ext cx="178593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Формула" r:id="rId5" imgW="431640" imgH="203040" progId="Equation.3">
                  <p:embed/>
                </p:oleObj>
              </mc:Choice>
              <mc:Fallback>
                <p:oleObj name="Формула" r:id="rId5" imgW="43164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6" y="4143380"/>
                        <a:ext cx="1785938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480958" y="5517232"/>
            <a:ext cx="548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357422" y="3286124"/>
            <a:ext cx="5500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Площадь параллелограмма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араллелограмм 14"/>
          <p:cNvSpPr/>
          <p:nvPr/>
        </p:nvSpPr>
        <p:spPr>
          <a:xfrm>
            <a:off x="1244822" y="4000503"/>
            <a:ext cx="3471193" cy="1751925"/>
          </a:xfrm>
          <a:prstGeom prst="parallelogram">
            <a:avLst/>
          </a:prstGeom>
          <a:solidFill>
            <a:srgbClr val="00B0F0"/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>
            <a:off x="1691680" y="4000502"/>
            <a:ext cx="1588" cy="1751926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815282" y="4582299"/>
            <a:ext cx="410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h</a:t>
            </a:r>
            <a:endParaRPr lang="ru-RU" sz="3200" b="1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2478226" y="5752428"/>
            <a:ext cx="428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smtClean="0"/>
              <a:t>a</a:t>
            </a:r>
            <a:endParaRPr lang="ru-RU" sz="3600" b="1" i="1" dirty="0"/>
          </a:p>
        </p:txBody>
      </p:sp>
      <p:graphicFrame>
        <p:nvGraphicFramePr>
          <p:cNvPr id="1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1456733"/>
              </p:ext>
            </p:extLst>
          </p:nvPr>
        </p:nvGraphicFramePr>
        <p:xfrm>
          <a:off x="5940152" y="4349326"/>
          <a:ext cx="1767917" cy="836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Формула" r:id="rId3" imgW="444240" imgH="177480" progId="Equation.3">
                  <p:embed/>
                </p:oleObj>
              </mc:Choice>
              <mc:Fallback>
                <p:oleObj name="Формула" r:id="rId3" imgW="44424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4349326"/>
                        <a:ext cx="1767917" cy="83662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oup 2"/>
          <p:cNvGrpSpPr>
            <a:grpSpLocks/>
          </p:cNvGrpSpPr>
          <p:nvPr/>
        </p:nvGrpSpPr>
        <p:grpSpPr bwMode="auto">
          <a:xfrm>
            <a:off x="1244823" y="1214422"/>
            <a:ext cx="2895129" cy="2071702"/>
            <a:chOff x="720" y="8208"/>
            <a:chExt cx="1152" cy="1118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1" name="AutoShape 3"/>
            <p:cNvSpPr>
              <a:spLocks noChangeArrowheads="1"/>
            </p:cNvSpPr>
            <p:nvPr/>
          </p:nvSpPr>
          <p:spPr bwMode="auto">
            <a:xfrm>
              <a:off x="720" y="8208"/>
              <a:ext cx="1152" cy="864"/>
            </a:xfrm>
            <a:prstGeom prst="triangle">
              <a:avLst>
                <a:gd name="adj" fmla="val 67778"/>
              </a:avLst>
            </a:prstGeom>
            <a:solidFill>
              <a:srgbClr val="FFC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4000"/>
            </a:p>
          </p:txBody>
        </p:sp>
        <p:sp>
          <p:nvSpPr>
            <p:cNvPr id="22" name="Line 4"/>
            <p:cNvSpPr>
              <a:spLocks noChangeShapeType="1"/>
            </p:cNvSpPr>
            <p:nvPr/>
          </p:nvSpPr>
          <p:spPr bwMode="auto">
            <a:xfrm>
              <a:off x="1488" y="8208"/>
              <a:ext cx="0" cy="86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4000"/>
            </a:p>
          </p:txBody>
        </p:sp>
        <p:sp>
          <p:nvSpPr>
            <p:cNvPr id="23" name="Text Box 5"/>
            <p:cNvSpPr txBox="1">
              <a:spLocks noChangeArrowheads="1"/>
            </p:cNvSpPr>
            <p:nvPr/>
          </p:nvSpPr>
          <p:spPr bwMode="auto">
            <a:xfrm>
              <a:off x="1293" y="9038"/>
              <a:ext cx="29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a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1216" y="8582"/>
              <a:ext cx="29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h</a:t>
              </a:r>
              <a:r>
                <a:rPr kumimoji="0" lang="en-US" sz="3200" b="1" i="1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a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aphicFrame>
        <p:nvGraphicFramePr>
          <p:cNvPr id="25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8443987"/>
              </p:ext>
            </p:extLst>
          </p:nvPr>
        </p:nvGraphicFramePr>
        <p:xfrm>
          <a:off x="4854283" y="1148074"/>
          <a:ext cx="2605618" cy="16328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Формула" r:id="rId5" imgW="710891" imgH="444307" progId="Equation.3">
                  <p:embed/>
                </p:oleObj>
              </mc:Choice>
              <mc:Fallback>
                <p:oleObj name="Формула" r:id="rId5" imgW="710891" imgH="444307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4283" y="1148074"/>
                        <a:ext cx="2605618" cy="163285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3279178" y="332656"/>
            <a:ext cx="45789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Площадь треугольника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88640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Площадь трапеции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рапеция 2"/>
          <p:cNvSpPr/>
          <p:nvPr/>
        </p:nvSpPr>
        <p:spPr>
          <a:xfrm>
            <a:off x="1433300" y="1142984"/>
            <a:ext cx="3143272" cy="1643074"/>
          </a:xfrm>
          <a:prstGeom prst="trapezoid">
            <a:avLst/>
          </a:prstGeom>
          <a:solidFill>
            <a:srgbClr val="00B0F0"/>
          </a:solidFill>
          <a:ln w="285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>
            <a:off x="1047589" y="1985400"/>
            <a:ext cx="1643074" cy="1588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979712" y="1714487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h</a:t>
            </a:r>
            <a:endParaRPr lang="ru-RU" sz="24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555776" y="463219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/>
              <a:t>b</a:t>
            </a:r>
            <a:endParaRPr lang="ru-RU" sz="2800" b="1" i="1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9214651"/>
              </p:ext>
            </p:extLst>
          </p:nvPr>
        </p:nvGraphicFramePr>
        <p:xfrm>
          <a:off x="5500975" y="1392115"/>
          <a:ext cx="1998674" cy="11064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Формула" r:id="rId3" imgW="711000" imgH="393480" progId="Equation.3">
                  <p:embed/>
                </p:oleObj>
              </mc:Choice>
              <mc:Fallback>
                <p:oleObj name="Формула" r:id="rId3" imgW="7110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975" y="1392115"/>
                        <a:ext cx="1998674" cy="11064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716402" y="2840162"/>
            <a:ext cx="6480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 smtClean="0"/>
              <a:t>a</a:t>
            </a:r>
            <a:endParaRPr lang="ru-RU" sz="3200" b="1" i="1" dirty="0"/>
          </a:p>
        </p:txBody>
      </p:sp>
      <p:sp>
        <p:nvSpPr>
          <p:cNvPr id="10" name="Ромб 9"/>
          <p:cNvSpPr/>
          <p:nvPr/>
        </p:nvSpPr>
        <p:spPr>
          <a:xfrm>
            <a:off x="1868332" y="3505944"/>
            <a:ext cx="2304256" cy="2808312"/>
          </a:xfrm>
          <a:prstGeom prst="diamon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>
            <a:stCxn id="10" idx="1"/>
          </p:cNvCxnSpPr>
          <p:nvPr/>
        </p:nvCxnSpPr>
        <p:spPr>
          <a:xfrm>
            <a:off x="1868332" y="4910100"/>
            <a:ext cx="2160240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10" idx="0"/>
            <a:endCxn id="10" idx="2"/>
          </p:cNvCxnSpPr>
          <p:nvPr/>
        </p:nvCxnSpPr>
        <p:spPr>
          <a:xfrm>
            <a:off x="3020460" y="3505944"/>
            <a:ext cx="0" cy="2808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4716016" y="3244334"/>
            <a:ext cx="2777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Площадь  ромба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Ромб 15"/>
          <p:cNvSpPr/>
          <p:nvPr/>
        </p:nvSpPr>
        <p:spPr>
          <a:xfrm rot="9145431">
            <a:off x="6671012" y="3937882"/>
            <a:ext cx="2079830" cy="1179168"/>
          </a:xfrm>
          <a:prstGeom prst="diamon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683" y="5301208"/>
            <a:ext cx="177165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7" name="Picture 25" descr="C:\Users\ьтьт\Desktop\math_980_d359e91ba377052eb1b28939fbe4c20c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896" y="4527466"/>
            <a:ext cx="2008018" cy="1004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5619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Задания из ЕГЭ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и ОГЭ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071546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площадь треугольника, изображенного на клетчатой бумаге с размером клетки 1 см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 см. Ответ дайте в квадратных сантиметрах.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571744"/>
            <a:ext cx="3500462" cy="2327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571744"/>
            <a:ext cx="3661723" cy="232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1403648" y="5085184"/>
          <a:ext cx="2320582" cy="101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6" name="Формула" r:id="rId5" imgW="901440" imgH="393480" progId="Equation.3">
                  <p:embed/>
                </p:oleObj>
              </mc:Choice>
              <mc:Fallback>
                <p:oleObj name="Формула" r:id="rId5" imgW="9014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5085184"/>
                        <a:ext cx="2320582" cy="1013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1714480" y="4143380"/>
            <a:ext cx="228601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725211" y="3531373"/>
            <a:ext cx="1214446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4433908" y="3567092"/>
            <a:ext cx="128588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143504" y="4214818"/>
            <a:ext cx="292895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5187950" y="5072063"/>
          <a:ext cx="2517775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" name="Формула" r:id="rId7" imgW="977760" imgH="393480" progId="Equation.3">
                  <p:embed/>
                </p:oleObj>
              </mc:Choice>
              <mc:Fallback>
                <p:oleObj name="Формула" r:id="rId7" imgW="97776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7950" y="5072063"/>
                        <a:ext cx="2517775" cy="1012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57158" y="1000108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Найдите площадь трапеции, изображенной на клетчатой бумаге с размером клетки 1 см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1 см 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рис.). Ответ дайте в квадратных сантиметрах.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5529" y="2428868"/>
            <a:ext cx="331647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32061" y="2428868"/>
            <a:ext cx="3754781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Прямая соединительная линия 13"/>
          <p:cNvCxnSpPr/>
          <p:nvPr/>
        </p:nvCxnSpPr>
        <p:spPr>
          <a:xfrm rot="5400000">
            <a:off x="2377185" y="3243013"/>
            <a:ext cx="107157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>
            <a:off x="1835696" y="3807447"/>
            <a:ext cx="250033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0800000">
            <a:off x="1550044" y="2706434"/>
            <a:ext cx="1357322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3051439"/>
              </p:ext>
            </p:extLst>
          </p:nvPr>
        </p:nvGraphicFramePr>
        <p:xfrm>
          <a:off x="1750198" y="4653136"/>
          <a:ext cx="2549525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2" name="Формула" r:id="rId5" imgW="990360" imgH="393480" progId="Equation.3">
                  <p:embed/>
                </p:oleObj>
              </mc:Choice>
              <mc:Fallback>
                <p:oleObj name="Формула" r:id="rId5" imgW="99036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0198" y="4653136"/>
                        <a:ext cx="2549525" cy="1012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1475161"/>
              </p:ext>
            </p:extLst>
          </p:nvPr>
        </p:nvGraphicFramePr>
        <p:xfrm>
          <a:off x="5651357" y="4653136"/>
          <a:ext cx="2516187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3" name="Формула" r:id="rId7" imgW="977760" imgH="393480" progId="Equation.3">
                  <p:embed/>
                </p:oleObj>
              </mc:Choice>
              <mc:Fallback>
                <p:oleObj name="Формула" r:id="rId7" imgW="97776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357" y="4653136"/>
                        <a:ext cx="2516187" cy="1012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sz="5400" b="1" dirty="0" smtClean="0"/>
              <a:t>Цель урока: - обобщить знания по теме "Площадь" и суметь применить их при решении реальных жизненных задач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Практическая работа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508720"/>
            <a:ext cx="7498080" cy="4800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Найдите площади фигур</a:t>
            </a:r>
          </a:p>
          <a:p>
            <a:endParaRPr lang="ru-RU" sz="5400" dirty="0"/>
          </a:p>
        </p:txBody>
      </p:sp>
      <p:sp>
        <p:nvSpPr>
          <p:cNvPr id="4" name="Трапеция 3"/>
          <p:cNvSpPr/>
          <p:nvPr/>
        </p:nvSpPr>
        <p:spPr>
          <a:xfrm rot="3353577">
            <a:off x="1765165" y="2790680"/>
            <a:ext cx="3240360" cy="2592288"/>
          </a:xfrm>
          <a:prstGeom prst="trapezoi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авильный пятиугольник 4"/>
          <p:cNvSpPr/>
          <p:nvPr/>
        </p:nvSpPr>
        <p:spPr>
          <a:xfrm>
            <a:off x="5220072" y="2420888"/>
            <a:ext cx="3528392" cy="3384376"/>
          </a:xfrm>
          <a:prstGeom prst="pentag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509</TotalTime>
  <Words>397</Words>
  <Application>Microsoft Office PowerPoint</Application>
  <PresentationFormat>Экран (4:3)</PresentationFormat>
  <Paragraphs>61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Солнцестояние</vt:lpstr>
      <vt:lpstr>Формула</vt:lpstr>
      <vt:lpstr>Среди равных умов при одинаковости прочих условий превосходит тот, кто знает геометрию. Б.Паскаль </vt:lpstr>
      <vt:lpstr> </vt:lpstr>
      <vt:lpstr>Презентация PowerPoint</vt:lpstr>
      <vt:lpstr>Презентация PowerPoint</vt:lpstr>
      <vt:lpstr>Презентация PowerPoint</vt:lpstr>
      <vt:lpstr>Задания из ЕГЭ и ОГЭ</vt:lpstr>
      <vt:lpstr>Презентация PowerPoint</vt:lpstr>
      <vt:lpstr>Презентация PowerPoint</vt:lpstr>
      <vt:lpstr>Практическая работа</vt:lpstr>
      <vt:lpstr>Проверка</vt:lpstr>
      <vt:lpstr>Сделай ремонт в кабинете</vt:lpstr>
      <vt:lpstr>Презентация PowerPoint</vt:lpstr>
      <vt:lpstr>  Формула Пика (1899 г)  Формула выполняется, если вершины многоугольника находятся в точках целочисленной решётки.    В - количество целочисленных точек внутри многоугольника. Г - количество целочисленных точек на границе многоугольника.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Притча о Плутархе У Плутарха есть известная притча о работниках, которые везли тачки с камнями. Работников было трое. К ним подошёл человек и задал каждому и них один и тот же вопрос: «Чем ты занимаешься?» Ответ первого был таков: «Везу эту проклятую тачку». По-иному ответил второй: «Зарабатываю себе на хлеб». Третий воодушевлённо провозгласил: «Строю прекрасный храм!» Все они выполняли одну и ту же работу, но думали о ней, а, следовательно, и выполняли её по-разному.</vt:lpstr>
      <vt:lpstr>Презентация PowerPoint</vt:lpstr>
      <vt:lpstr>Домашнее задание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Площадь</dc:title>
  <dc:creator>пользователь</dc:creator>
  <cp:lastModifiedBy>ьтьт</cp:lastModifiedBy>
  <cp:revision>57</cp:revision>
  <dcterms:created xsi:type="dcterms:W3CDTF">2014-12-16T18:02:56Z</dcterms:created>
  <dcterms:modified xsi:type="dcterms:W3CDTF">2018-12-19T14:45:38Z</dcterms:modified>
</cp:coreProperties>
</file>