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5" r:id="rId4"/>
    <p:sldId id="264" r:id="rId5"/>
    <p:sldId id="266" r:id="rId6"/>
    <p:sldId id="267" r:id="rId7"/>
    <p:sldId id="262" r:id="rId8"/>
    <p:sldId id="268" r:id="rId9"/>
    <p:sldId id="263" r:id="rId10"/>
    <p:sldId id="269" r:id="rId11"/>
    <p:sldId id="261" r:id="rId12"/>
    <p:sldId id="257" r:id="rId13"/>
    <p:sldId id="260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E6EA776-BB54-4B79-9F28-6883879C465C}" type="datetimeFigureOut">
              <a:rPr lang="ru-RU" smtClean="0"/>
              <a:pPr/>
              <a:t>28.08.2017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7E5A4AA-5F9D-4D72-BF87-35865294D1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2952328"/>
          </a:xfrm>
          <a:solidFill>
            <a:schemeClr val="tx2">
              <a:lumMod val="25000"/>
              <a:lumOff val="75000"/>
            </a:schemeClr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b="0" i="1" dirty="0" smtClean="0"/>
              <a:t>Формирование личностных УУД в образовательной среде курса «Школа России»</a:t>
            </a:r>
            <a:endParaRPr lang="ru-RU" b="0" i="1" dirty="0"/>
          </a:p>
        </p:txBody>
      </p:sp>
      <p:pic>
        <p:nvPicPr>
          <p:cNvPr id="1026" name="Picture 2" descr="C:\Users\Admin\Desktop\Мои документы\Вика\фото\1 А\конкурсы\DSC0037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283" t="-14579" r="18792"/>
          <a:stretch/>
        </p:blipFill>
        <p:spPr bwMode="auto">
          <a:xfrm>
            <a:off x="539552" y="3645024"/>
            <a:ext cx="2859315" cy="261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Мои документы\Вика\фото\1 А\неделя начальных классов\лщро 08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05064"/>
            <a:ext cx="4444957" cy="2401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568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20688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000000"/>
                </a:solidFill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Типовые задания, нацеленные на личностные результаты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92288551"/>
              </p:ext>
            </p:extLst>
          </p:nvPr>
        </p:nvGraphicFramePr>
        <p:xfrm>
          <a:off x="421120" y="1556792"/>
          <a:ext cx="8255336" cy="4684849"/>
        </p:xfrm>
        <a:graphic>
          <a:graphicData uri="http://schemas.openxmlformats.org/drawingml/2006/table">
            <a:tbl>
              <a:tblPr firstRow="1" firstCol="1" bandRow="1"/>
              <a:tblGrid>
                <a:gridCol w="1944216"/>
                <a:gridCol w="6311120"/>
              </a:tblGrid>
              <a:tr h="598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Окружающий мир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43" marR="33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Это темы «Природа России», «Страницы истории Отечества», «Родной край — часть большой страны», «Современная Россия», «Жизнь города и села», «Что такое Родина?», «Что мы знаем о народах России?», «Что мы знаем о Москве?», «Россия на карте».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43" marR="33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60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Музыка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43" marR="33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Произведения отечественного музыкального искусства рассматриваются в контексте мировой художествен-ной культуры, широко используется принцип диалога культур.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43" marR="33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2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Изобразительное искусство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43" marR="33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Достижение указанных результатов осуществляется благодаря содержанию конкретных  заданий и сквозному принципу построения обучающего материала, в основе которого идея «от родного порога — в мир большой культуры».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43" marR="33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26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Основы религиозных культур и светской этики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43" marR="33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Для реализации указанных личностных результатов каждый учебник содержит общие для всех 6 модулей уроки: урок 1 «Россия — наша Родина» и урок 30 «Любовь и уважение к Отчеству». Тема Родины, России, любви и уважения к Отчеству, единства разнообразных культурных и духовных традиций народов нашей страны лежит в начале учебной программы каждого предмета и ею же завершается. Также и в содержании каждого учебника эта тема системно представлена иллюстративным материалом, отражающим особенности российских культурных и религиозных традиций, учебным содержанием, которое раскрывается на материале отечественной истории. Кроме того, в основе содержания всех модулей лежат концептуальные понятия «мы — российский народ», «мы разные и мы вместе». Содержание религиозных и светских традиций в каждом учебнике раскрыто как содержание традиций российских народов. Таким образом, у обучающихся складывается целостный образ культурно-исторического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443" marR="3344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959100" y="4778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959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1838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  <a:effectLst/>
                <a:latin typeface="Georgia"/>
                <a:ea typeface="Times New Roman"/>
                <a:cs typeface="Times New Roman"/>
              </a:rPr>
              <a:t>Русский язык – упражнения о Родине, Земле, мире, национальных ценностях, традициях.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664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b="1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Типовые задания, нацеленные на личностные результаты.</a:t>
            </a:r>
          </a:p>
        </p:txBody>
      </p:sp>
      <p:pic>
        <p:nvPicPr>
          <p:cNvPr id="1026" name="Picture 2" descr="C:\Users\Admin\Pictures\2017-08-20 богат\богат 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700808"/>
            <a:ext cx="4055822" cy="2886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Pictures\2017-08-20 рус 2 с 54\рус 2 с 54 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345638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Pictures\2017-08-20 текст богат\текст богат 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93096"/>
            <a:ext cx="3911806" cy="159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6929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183880" cy="1224136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b="1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результаты </a:t>
            </a:r>
            <a:r>
              <a:rPr lang="ru-RU" sz="3600" b="1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600" b="1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этапах обучения</a:t>
            </a:r>
            <a:br>
              <a:rPr lang="ru-RU" sz="3600" b="1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Образовательной системе «Школа России» в начальной школе.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48407141"/>
              </p:ext>
            </p:extLst>
          </p:nvPr>
        </p:nvGraphicFramePr>
        <p:xfrm>
          <a:off x="395536" y="1628800"/>
          <a:ext cx="8352928" cy="52712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652"/>
                <a:gridCol w="2162812"/>
                <a:gridCol w="2088232"/>
                <a:gridCol w="2088232"/>
              </a:tblGrid>
              <a:tr h="153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 класс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2 класс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3 класс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4класс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4749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Ценить и принимать следующие базовые ценности:  «добро», «терпение», «Родина», «природа», «семья».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eorgia"/>
                          <a:ea typeface="Times New Roman"/>
                          <a:cs typeface="Times New Roman"/>
                        </a:rPr>
                        <a:t>Уважение к своей семье, к своим родственникам, любовь к родителям.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Ценить и принимать следующие базовые ценности:  «добро», «терпение», «Родина», «природа», «семья», </a:t>
                      </a:r>
                      <a:r>
                        <a:rPr lang="ru-RU" sz="1400" b="1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«мир», «настоящий друг».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eorgia"/>
                          <a:ea typeface="Times New Roman"/>
                          <a:cs typeface="Times New Roman"/>
                        </a:rPr>
                        <a:t>Уважение к своему народу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eorgia"/>
                          <a:ea typeface="Times New Roman"/>
                          <a:cs typeface="Times New Roman"/>
                        </a:rPr>
                        <a:t>, к своей Родине.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b="1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Ценить и принимать следующие базовые ценности:  «добро», «терпение», «Родина», «природа», «семья», «мир», «настоящий друг», </a:t>
                      </a:r>
                      <a:r>
                        <a:rPr lang="ru-RU" sz="1400" b="1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«справедливость», «желание понимать друг друга», «понимать позицию другого».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eorgia"/>
                          <a:ea typeface="Times New Roman"/>
                          <a:cs typeface="Times New Roman"/>
                        </a:rPr>
                        <a:t>Уважение к своему народу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eorgia"/>
                          <a:ea typeface="Times New Roman"/>
                          <a:cs typeface="Times New Roman"/>
                        </a:rPr>
                        <a:t>, к другим народам, терпимость к обычаям и традициям других народов.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Ценить и принимать следующие базовые ценности:  «добро», «терпение», «Родина», «природа», «семья», «мир», «настоящий друг», «справедливость», «желание понимать друг друга», «понимать позицию другого», </a:t>
                      </a:r>
                      <a:r>
                        <a:rPr lang="ru-RU" sz="1400" b="1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«народ», «национальность» и т.д.</a:t>
                      </a:r>
                    </a:p>
                    <a:p>
                      <a:endParaRPr lang="ru-RU" sz="1400" b="1" dirty="0" smtClean="0">
                        <a:effectLst/>
                        <a:latin typeface="Georgia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eorgia"/>
                          <a:ea typeface="Times New Roman"/>
                          <a:cs typeface="Times New Roman"/>
                        </a:rPr>
                        <a:t>Уважение  к своему народу, к другим народам, </a:t>
                      </a: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Georgia"/>
                          <a:ea typeface="Times New Roman"/>
                          <a:cs typeface="Times New Roman"/>
                        </a:rPr>
                        <a:t>принятие ценностей других народов.</a:t>
                      </a:r>
                    </a:p>
                    <a:p>
                      <a:endParaRPr lang="ru-RU" sz="1400" b="1" dirty="0" smtClean="0">
                        <a:effectLst/>
                        <a:latin typeface="Georgia"/>
                        <a:ea typeface="Times New Roman"/>
                        <a:cs typeface="Times New Roman"/>
                      </a:endParaRPr>
                    </a:p>
                    <a:p>
                      <a:endParaRPr lang="ru-RU" sz="1400" b="1" dirty="0" smtClean="0">
                        <a:effectLst/>
                        <a:latin typeface="Georgia"/>
                        <a:cs typeface="Times New Roman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8704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lnSpc>
                <a:spcPct val="115000"/>
              </a:lnSpc>
              <a:spcAft>
                <a:spcPts val="1000"/>
              </a:spcAft>
              <a:buClr>
                <a:srgbClr val="AD0101"/>
              </a:buClr>
              <a:buNone/>
            </a:pPr>
            <a:r>
              <a:rPr lang="ru-RU" sz="2000" b="1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результаты </a:t>
            </a:r>
            <a:r>
              <a:rPr lang="ru-RU" sz="2000" b="1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b="1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разных этапах обучения</a:t>
            </a:r>
            <a:br>
              <a:rPr lang="ru-RU" sz="2000" b="1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Образовательной системе «Школа России» в начальной школе.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90976626"/>
              </p:ext>
            </p:extLst>
          </p:nvPr>
        </p:nvGraphicFramePr>
        <p:xfrm>
          <a:off x="395536" y="1772816"/>
          <a:ext cx="8352928" cy="4514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3652"/>
                <a:gridCol w="2162812"/>
                <a:gridCol w="2088232"/>
                <a:gridCol w="2088232"/>
              </a:tblGrid>
              <a:tr h="1440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1 класс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2 класс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3 класс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None/>
                      </a:pPr>
                      <a:r>
                        <a:rPr lang="ru-RU" sz="2000" b="1" dirty="0" smtClean="0">
                          <a:solidFill>
                            <a:schemeClr val="tx1"/>
                          </a:solidFill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4класс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/>
                </a:tc>
              </a:tr>
              <a:tr h="368523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Освоить  роли  ученика; формирование интереса (мотивации) к учению.</a:t>
                      </a:r>
                    </a:p>
                    <a:p>
                      <a:endParaRPr lang="ru-RU" sz="1400" dirty="0" smtClean="0">
                        <a:effectLst/>
                        <a:latin typeface="Georgia"/>
                        <a:cs typeface="Times New Roman"/>
                      </a:endParaRPr>
                    </a:p>
                    <a:p>
                      <a:endParaRPr lang="ru-RU" sz="1400" dirty="0" smtClean="0">
                        <a:effectLst/>
                        <a:latin typeface="Georgia"/>
                        <a:cs typeface="Times New Roman"/>
                      </a:endParaRPr>
                    </a:p>
                    <a:p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Оценивать  жизненные ситуации  и поступки героев художественных текстов с точки зрения общечеловеческих норм.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Освоение личностного </a:t>
                      </a:r>
                      <a:r>
                        <a:rPr lang="ru-RU" sz="1400" b="1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смысла учения, желания учиться</a:t>
                      </a:r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Оценка жизненных ситуаций  и поступков героев художественных текстов с точки зрения общечеловеческих норм.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Освоение личностного смысла учения; </a:t>
                      </a:r>
                      <a:r>
                        <a:rPr lang="ru-RU" sz="1400" b="1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желания продолжать свою учебу.</a:t>
                      </a:r>
                      <a:endParaRPr lang="ru-RU" sz="1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 Оценка жизненных ситуаций  и поступков героев художественных текстов с точки зрения общечеловеческих норм, </a:t>
                      </a:r>
                      <a:r>
                        <a:rPr lang="ru-RU" sz="1400" b="1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нравственных и этических ценностей</a:t>
                      </a:r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dirty="0" smtClean="0"/>
                    </a:p>
                    <a:p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 Освоение личностного смысла учения</a:t>
                      </a:r>
                      <a:r>
                        <a:rPr lang="ru-RU" sz="1400" b="1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;  выбор дальнейшего образовательного маршрута.</a:t>
                      </a:r>
                    </a:p>
                    <a:p>
                      <a:endParaRPr lang="ru-RU" sz="1400" b="1" dirty="0" smtClean="0">
                        <a:effectLst/>
                        <a:latin typeface="Georgia"/>
                        <a:ea typeface="Calibri"/>
                        <a:cs typeface="Times New Roman"/>
                      </a:endParaRPr>
                    </a:p>
                    <a:p>
                      <a:r>
                        <a:rPr lang="ru-RU" sz="1400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Оценка жизненных ситуаций  и поступков героев художественных текстов с точки зрения общечеловеческих норм, нравственных и этических ценностей, </a:t>
                      </a:r>
                      <a:r>
                        <a:rPr lang="ru-RU" sz="1400" b="1" dirty="0" smtClean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ценностей гражданина России.</a:t>
                      </a:r>
                      <a:endParaRPr lang="ru-RU" sz="14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6262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hivurokov.ru/multiurok/6/1/3/6133486322bb07ca5213e573cff0b41009646291/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332656"/>
            <a:ext cx="8183880" cy="5904656"/>
          </a:xfrm>
          <a:noFill/>
          <a:ln>
            <a:noFill/>
          </a:ln>
        </p:spPr>
        <p:txBody>
          <a:bodyPr/>
          <a:lstStyle/>
          <a:p>
            <a:pPr marL="45720" lvl="0" indent="0" algn="ctr">
              <a:spcBef>
                <a:spcPct val="20000"/>
              </a:spcBef>
              <a:buClr>
                <a:srgbClr val="C66951"/>
              </a:buClr>
              <a:buSzTx/>
              <a:buNone/>
            </a:pPr>
            <a:r>
              <a:rPr lang="ru-RU" sz="2000" b="1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 УУД обеспечивают ценностно-смысловую ориентацию учащихся (умение соотносить поступки и события с этическими принципами, знание моральных норм и умение выделить нравственный аспект поведения) и ориентацию в социальных ролях и межличностных отношениях. Применительно к учебной деятельности следует</a:t>
            </a:r>
            <a:r>
              <a:rPr lang="ru-RU" sz="2000" spc="150" dirty="0">
                <a:solidFill>
                  <a:srgbClr val="53494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spc="1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выделить </a:t>
            </a:r>
            <a:r>
              <a:rPr lang="ru-RU" sz="2000" spc="15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</a:t>
            </a:r>
            <a:r>
              <a:rPr lang="ru-RU" sz="2000" spc="15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 действий</a:t>
            </a:r>
            <a:r>
              <a:rPr lang="ru-RU" sz="2000" spc="150" dirty="0" smtClean="0">
                <a:solidFill>
                  <a:srgbClr val="FF0000"/>
                </a:solidFill>
                <a:latin typeface="Franklin Gothic Medium"/>
              </a:rPr>
              <a:t>:</a:t>
            </a:r>
            <a:endParaRPr lang="ru-RU" sz="2000" spc="150" dirty="0">
              <a:latin typeface="Franklin Gothic Medium"/>
            </a:endParaRPr>
          </a:p>
          <a:p>
            <a:pPr marL="0" indent="0" algn="just">
              <a:buNone/>
            </a:pPr>
            <a:r>
              <a:rPr lang="ru-RU" sz="24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профессиональное </a:t>
            </a:r>
            <a:r>
              <a:rPr lang="ru-RU" sz="20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(определяет себя как профессионала), личностное (определяет себя как личность) , жизненное самоопределение (определяет себя как член семьи</a:t>
            </a:r>
            <a:r>
              <a:rPr lang="ru-RU" sz="2000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endParaRPr lang="ru-RU" sz="2000" spc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spc="15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смыслообразование</a:t>
            </a:r>
            <a:r>
              <a:rPr lang="ru-RU" sz="20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т. е. установление обучающимися связи между целью учебной </a:t>
            </a:r>
            <a:r>
              <a:rPr lang="ru-RU" sz="2000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sz="20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её </a:t>
            </a:r>
            <a:r>
              <a:rPr lang="ru-RU" sz="2000" spc="1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мотивом</a:t>
            </a:r>
          </a:p>
          <a:p>
            <a:pPr marL="0" indent="0" algn="just">
              <a:buNone/>
            </a:pPr>
            <a:endParaRPr lang="ru-RU" sz="2000" spc="15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нравственно-этическая</a:t>
            </a:r>
            <a:r>
              <a:rPr lang="ru-RU" sz="2000" spc="1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ориентация, в том числе, и оценивание усваиваемого содержания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6028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67233" y="2132856"/>
            <a:ext cx="4230149" cy="3558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818528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Для формирования</a:t>
            </a:r>
            <a:r>
              <a:rPr lang="ru-RU" dirty="0">
                <a:solidFill>
                  <a:srgbClr val="000000"/>
                </a:solidFill>
                <a:latin typeface="Tahoma"/>
                <a:ea typeface="Calibri"/>
                <a:cs typeface="Times New Roman"/>
              </a:rPr>
              <a:t> </a:t>
            </a:r>
            <a:r>
              <a:rPr lang="ru-RU" i="1" dirty="0">
                <a:solidFill>
                  <a:srgbClr val="000000"/>
                </a:solidFill>
                <a:latin typeface="Calibri"/>
                <a:ea typeface="Calibri"/>
                <a:cs typeface="Times New Roman"/>
              </a:rPr>
              <a:t>личностных</a:t>
            </a:r>
            <a:r>
              <a:rPr lang="ru-RU" dirty="0">
                <a:solidFill>
                  <a:srgbClr val="000000"/>
                </a:solidFill>
                <a:latin typeface="Tahoma"/>
                <a:ea typeface="Calibri"/>
                <a:cs typeface="Times New Roman"/>
              </a:rPr>
              <a:t> 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универсальных учебных действий могут использоваться следующие</a:t>
            </a:r>
            <a:r>
              <a:rPr lang="ru-RU" dirty="0">
                <a:solidFill>
                  <a:srgbClr val="000000"/>
                </a:solidFill>
                <a:latin typeface="Tahoma"/>
                <a:ea typeface="Calibri"/>
                <a:cs typeface="Times New Roman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формы работы: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sz="2000" spc="1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274838"/>
            <a:ext cx="54726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/>
                <a:ea typeface="Calibri"/>
              </a:rPr>
              <a:t>-         участие в проектах;</a:t>
            </a:r>
            <a:endParaRPr lang="ru-RU" sz="2400" dirty="0">
              <a:latin typeface="Times New Roman"/>
              <a:ea typeface="Times New Roman"/>
            </a:endParaRPr>
          </a:p>
          <a:p>
            <a:r>
              <a:rPr lang="ru-RU" sz="2400" dirty="0">
                <a:latin typeface="Times New Roman"/>
                <a:ea typeface="Calibri"/>
              </a:rPr>
              <a:t>-         творческие задания;</a:t>
            </a:r>
            <a:endParaRPr lang="ru-RU" sz="2400" dirty="0">
              <a:latin typeface="Times New Roman"/>
              <a:ea typeface="Times New Roman"/>
            </a:endParaRPr>
          </a:p>
          <a:p>
            <a:r>
              <a:rPr lang="ru-RU" sz="2400" dirty="0">
                <a:latin typeface="Times New Roman"/>
                <a:ea typeface="Calibri"/>
              </a:rPr>
              <a:t>-         зрительное, </a:t>
            </a:r>
            <a:r>
              <a:rPr lang="ru-RU" sz="2400" dirty="0" smtClean="0">
                <a:latin typeface="Times New Roman"/>
                <a:ea typeface="Calibri"/>
              </a:rPr>
              <a:t>моторное, </a:t>
            </a:r>
          </a:p>
          <a:p>
            <a:r>
              <a:rPr lang="ru-RU" sz="2400" dirty="0" smtClean="0">
                <a:latin typeface="Times New Roman"/>
                <a:ea typeface="Calibri"/>
              </a:rPr>
              <a:t>вербальное </a:t>
            </a:r>
            <a:r>
              <a:rPr lang="ru-RU" sz="2400" dirty="0">
                <a:latin typeface="Times New Roman"/>
                <a:ea typeface="Calibri"/>
              </a:rPr>
              <a:t>восприятие музыки;</a:t>
            </a:r>
            <a:endParaRPr lang="ru-RU" sz="2400" dirty="0">
              <a:latin typeface="Times New Roman"/>
              <a:ea typeface="Times New Roman"/>
            </a:endParaRPr>
          </a:p>
          <a:p>
            <a:r>
              <a:rPr lang="ru-RU" sz="2400" dirty="0">
                <a:latin typeface="Times New Roman"/>
                <a:ea typeface="Calibri"/>
              </a:rPr>
              <a:t>-         мысленное воспроизведение картины, ситуации, видеофильма;</a:t>
            </a:r>
            <a:endParaRPr lang="ru-RU" sz="2400" dirty="0">
              <a:latin typeface="Times New Roman"/>
              <a:ea typeface="Times New Roman"/>
            </a:endParaRPr>
          </a:p>
          <a:p>
            <a:r>
              <a:rPr lang="ru-RU" sz="2400" dirty="0">
                <a:latin typeface="Times New Roman"/>
                <a:ea typeface="Calibri"/>
              </a:rPr>
              <a:t>-         самооценка события, происшествия;</a:t>
            </a:r>
            <a:endParaRPr lang="ru-RU" sz="2400" dirty="0">
              <a:latin typeface="Times New Roman"/>
              <a:ea typeface="Times New Roman"/>
            </a:endParaRPr>
          </a:p>
          <a:p>
            <a:r>
              <a:rPr lang="ru-RU" sz="2400" dirty="0">
                <a:latin typeface="Times New Roman"/>
                <a:ea typeface="Calibri"/>
              </a:rPr>
              <a:t>-         дневники достижений.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231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\Desktop\Мои документы\Вика\фото\4 А 2016\2015-12-07\DSC022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9805" y="2459196"/>
            <a:ext cx="4140922" cy="2329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81041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spc="15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технологи при формировании личностных УУД</a:t>
            </a:r>
          </a:p>
          <a:p>
            <a:pPr marL="0" indent="0" algn="just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484784"/>
            <a:ext cx="7992888" cy="455509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Технология проблемного диалога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Технология формирования правильной читательской деятельности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Проектная деятельность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ИКТ технологии</a:t>
            </a:r>
          </a:p>
          <a:p>
            <a:endParaRPr lang="ru-RU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Технологии ситуативного обучения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Технологии уровневой дифференциации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Технология развития критического мышления</a:t>
            </a:r>
          </a:p>
          <a:p>
            <a:pPr algn="ctr"/>
            <a:endParaRPr lang="ru-RU" sz="2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24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74652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Для диагностики </a:t>
            </a: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личностных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качеств и учебной мотивации школьников можно использовать следующие</a:t>
            </a:r>
            <a:r>
              <a:rPr lang="ru-RU" sz="3200" dirty="0">
                <a:solidFill>
                  <a:srgbClr val="000000"/>
                </a:solidFill>
                <a:latin typeface="Tahoma"/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методики: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132857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Рефлексивная самооценка учебной деятельности «Хороший ученик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»</a:t>
            </a:r>
            <a:endParaRPr lang="ru-RU" dirty="0"/>
          </a:p>
        </p:txBody>
      </p:sp>
      <p:pic>
        <p:nvPicPr>
          <p:cNvPr id="1026" name="Picture 2" descr="https://tbalashova.ru/wp-content/uploads/2016/10/skazka-o-poterjannom-vremeni-kratkoe-sodergani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51738" y="2636912"/>
            <a:ext cx="3542184" cy="370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2780928"/>
            <a:ext cx="4572000" cy="321113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Были ли главные герои сказки хорошими учениками?</a:t>
            </a:r>
            <a:endParaRPr lang="ru-RU" sz="1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Как ты считаешь, кого можно назвать «хорошим учеником»? Назови качества хорошего ученика.</a:t>
            </a:r>
            <a:endParaRPr lang="ru-RU" sz="1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 можно ли тебя назвать хорошим учеником?</a:t>
            </a:r>
            <a:endParaRPr lang="ru-RU" sz="1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Чем герои сказки отличаются от хорошего ученика?</a:t>
            </a:r>
            <a:endParaRPr lang="ru-RU" sz="14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Что нужно, чтобы можно было уверенно сказать про себя – «Я-хороший ученик</a:t>
            </a:r>
            <a:r>
              <a:rPr lang="ru-RU" sz="1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»?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  <a:tabLst>
                <a:tab pos="457200" algn="l"/>
              </a:tabLst>
            </a:pPr>
            <a:r>
              <a:rPr lang="ru-RU" sz="1400" b="1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Е.Шварц</a:t>
            </a: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«Сказка о </a:t>
            </a:r>
            <a:r>
              <a:rPr lang="ru-RU" sz="1400" b="1" dirty="0" err="1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потерянпом</a:t>
            </a:r>
            <a:r>
              <a:rPr lang="ru-RU" sz="14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 времени»</a:t>
            </a:r>
            <a:endParaRPr lang="ru-RU" sz="14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81854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704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Методика выявления характера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атрибуции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успеха/неуспеха. </a:t>
            </a:r>
          </a:p>
        </p:txBody>
      </p:sp>
      <p:pic>
        <p:nvPicPr>
          <p:cNvPr id="2054" name="Picture 6" descr="http://slib.ru/images/ecostyle/zdorovaya_rossiya/kulik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7" y="1770356"/>
            <a:ext cx="2880320" cy="4114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11560" y="1652516"/>
            <a:ext cx="4572000" cy="43504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2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Ситуация оценивания: дети анализируя рассказ Г. Куликова «Как я влиял на Севку» и охарактеризовав главных героев рассказа, письменно отвечают на вопросы опросника, включающего шкалы: собственные усилия, способности, везение и объективная сложность задачи. Причины успеха и неуспеха.</a:t>
            </a:r>
            <a:endParaRPr lang="ru-RU" sz="22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387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666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spc="15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Типовые задания, нацеленные на личностные результаты</a:t>
            </a:r>
            <a:endParaRPr lang="ru-RU" sz="2000" i="1" dirty="0"/>
          </a:p>
        </p:txBody>
      </p:sp>
      <p:pic>
        <p:nvPicPr>
          <p:cNvPr id="2050" name="Picture 2" descr="C:\Users\Admin\Pictures\2017-08-20 1\1 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403244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Pictures\2017-08-20 2\2 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276873"/>
            <a:ext cx="4032448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7544" y="910345"/>
            <a:ext cx="8208912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Ребёнку читают незнакомую ему сказку и на кульминационном моменте прекращают чтение. Выдерживается пауза. Если ребёнок молчит и не проявляет заинтересованности в продолжении чтения сказки, задать вопрос: «Ты хочешь у меня что-то спросить?»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011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132012v.ru/library/tajno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24215"/>
            <a:ext cx="3829050" cy="498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7045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Анкета «Оцени поступок»</a:t>
            </a:r>
            <a:r>
              <a:rPr lang="ru-RU" sz="1400" b="1" dirty="0">
                <a:solidFill>
                  <a:srgbClr val="000000"/>
                </a:solidFill>
                <a:latin typeface="Tahoma"/>
                <a:ea typeface="Times New Roman"/>
              </a:rPr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0665" y="1052736"/>
            <a:ext cx="433936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Детям предлагалось оценить поступок мальчика (девочки, причем ребенок оценивал поступок сверстника своего пола), выбрав один из четырех вариантов оценки:</a:t>
            </a:r>
            <a:endParaRPr lang="ru-RU" sz="2000" b="1" dirty="0">
              <a:solidFill>
                <a:srgbClr val="000000"/>
              </a:solidFill>
              <a:latin typeface="Calibri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1 балл — так делать можно,</a:t>
            </a:r>
            <a:endParaRPr lang="ru-RU" sz="2000" b="1" dirty="0">
              <a:solidFill>
                <a:srgbClr val="000000"/>
              </a:solidFill>
              <a:latin typeface="Calibri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2 балла — так делать иногда можно,</a:t>
            </a:r>
            <a:endParaRPr lang="ru-RU" sz="2000" b="1" dirty="0">
              <a:solidFill>
                <a:srgbClr val="000000"/>
              </a:solidFill>
              <a:latin typeface="Calibri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3 балла — так делать нельзя,</a:t>
            </a:r>
            <a:endParaRPr lang="ru-RU" sz="2000" b="1" dirty="0">
              <a:solidFill>
                <a:srgbClr val="000000"/>
              </a:solidFill>
              <a:latin typeface="Calibri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4 балла — так делать нельзя ни в коем случае.</a:t>
            </a:r>
            <a:endParaRPr lang="ru-RU" sz="2000" b="1" dirty="0">
              <a:solidFill>
                <a:srgbClr val="000000"/>
              </a:solidFill>
              <a:latin typeface="Calibri"/>
            </a:endParaRPr>
          </a:p>
          <a:p>
            <a:r>
              <a:rPr lang="ru-RU" sz="2000" b="1" dirty="0" smtClean="0">
                <a:solidFill>
                  <a:srgbClr val="000000"/>
                </a:solidFill>
                <a:latin typeface="Times New Roman"/>
              </a:rPr>
              <a:t>После </a:t>
            </a:r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обсуждения значения каждого балла дети приступали к выполнению задания.</a:t>
            </a:r>
            <a:endParaRPr lang="ru-RU" sz="2000" b="1" dirty="0">
              <a:solidFill>
                <a:srgbClr val="000000"/>
              </a:solidFill>
              <a:latin typeface="Calibri"/>
            </a:endParaRPr>
          </a:p>
          <a:p>
            <a:r>
              <a:rPr lang="ru-RU" sz="2000" b="1" dirty="0">
                <a:solidFill>
                  <a:srgbClr val="000000"/>
                </a:solidFill>
                <a:latin typeface="Times New Roman"/>
              </a:rPr>
              <a:t>Процедура проведения задания занимала от 10 до 20 минут, в зависимости от возраста детей.</a:t>
            </a:r>
            <a:endParaRPr lang="ru-RU" sz="2000" b="1" i="0" dirty="0">
              <a:solidFill>
                <a:srgbClr val="000000"/>
              </a:solidFill>
              <a:effectLst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07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416947"/>
            <a:ext cx="806489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Типовые задания, нацеленные на личностные результаты.</a:t>
            </a:r>
            <a:endParaRPr kumimoji="0" lang="ru-RU" alt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99843636"/>
              </p:ext>
            </p:extLst>
          </p:nvPr>
        </p:nvGraphicFramePr>
        <p:xfrm>
          <a:off x="467544" y="1196752"/>
          <a:ext cx="8208912" cy="5047488"/>
        </p:xfrm>
        <a:graphic>
          <a:graphicData uri="http://schemas.openxmlformats.org/drawingml/2006/table">
            <a:tbl>
              <a:tblPr firstRow="1" firstCol="1" bandRow="1"/>
              <a:tblGrid>
                <a:gridCol w="1224136"/>
                <a:gridCol w="6984776"/>
              </a:tblGrid>
              <a:tr h="1811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Русский язык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4" marR="7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Представлены разнообразные по форме и содержанию упражнения и задания о Родине, о защитниках российской Земли, о сохранении мира в своей стране и во всём мире. Через тексты дети знакомятся с национальными ценностями нашего отечества, памятниками старины и их создателями, русскими умельцами.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4" marR="7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9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Литературное чтение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4" marR="7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  Это разделы: «Устное народное творчество», «Летописи, былины, жития», «Родина», «Люблю природу русскую», «Поэтическая тетрадь», «Природа и мы», «Из русской классической литературы», «Литература зарубежных стран» и др., а также тексты и задания о нашей многонациональной стране, о традициях и обычаях ее народов и народов мира, о многообразии природы и необходимости бережного к ней отношения.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4" marR="7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11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Математика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4" marR="7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В  сюжетах текстовых задач (например, в 3 и 4 </a:t>
                      </a:r>
                      <a:r>
                        <a:rPr lang="ru-RU" sz="1600" dirty="0" err="1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кл</a:t>
                      </a:r>
                      <a:r>
                        <a:rPr lang="ru-RU" sz="1600" dirty="0">
                          <a:effectLst/>
                          <a:latin typeface="Georgia"/>
                          <a:ea typeface="Times New Roman"/>
                          <a:cs typeface="Times New Roman"/>
                        </a:rPr>
                        <a:t>.) представлены сведения из исторического прошлого нашей страны — о продолжительности ВОВ и о победе в ней, о школьном музее боевой славы и о помощи ветеранам, о возрасте Российского флота, о современных достижениях России в области космонавтики; об отраслях промышленности и др.).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34" marR="723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9821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451</TotalTime>
  <Words>818</Words>
  <Application>Microsoft Office PowerPoint</Application>
  <PresentationFormat>Экран (4:3)</PresentationFormat>
  <Paragraphs>108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Формирование личностных УУД в образовательной среде курса «Школа России»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Русский язык – упражнения о Родине, Земле, мире, национальных ценностях, традициях.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личностных УУД в образовательной среде курса «Школа России»</dc:title>
  <dc:creator>Admin</dc:creator>
  <cp:lastModifiedBy>комп</cp:lastModifiedBy>
  <cp:revision>28</cp:revision>
  <dcterms:created xsi:type="dcterms:W3CDTF">2017-08-18T17:10:00Z</dcterms:created>
  <dcterms:modified xsi:type="dcterms:W3CDTF">2017-08-28T16:50:29Z</dcterms:modified>
</cp:coreProperties>
</file>