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779F9-9A92-4268-8952-4BC4199046D5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69CFA-9672-4B45-8DD2-438D6AC77A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482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7779F9-9A92-4268-8952-4BC4199046D5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69CFA-9672-4B45-8DD2-438D6AC77A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308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400" b="1" i="1" smtClean="0">
                <a:solidFill>
                  <a:srgbClr val="0070C0"/>
                </a:solidFill>
              </a:rPr>
              <a:t>Серия «Рифмуем слова»</a:t>
            </a:r>
            <a:r>
              <a:rPr lang="en-US" b="1" i="1" u="sng" smtClean="0">
                <a:solidFill>
                  <a:srgbClr val="FF0000"/>
                </a:solidFill>
              </a:rPr>
              <a:t/>
            </a:r>
            <a:br>
              <a:rPr lang="en-US" b="1" i="1" u="sng" smtClean="0">
                <a:solidFill>
                  <a:srgbClr val="FF0000"/>
                </a:solidFill>
              </a:rPr>
            </a:br>
            <a:r>
              <a:rPr lang="en-US" b="1" i="1" u="sng" smtClean="0">
                <a:solidFill>
                  <a:srgbClr val="FF0000"/>
                </a:solidFill>
              </a:rPr>
              <a:t/>
            </a:r>
            <a:br>
              <a:rPr lang="en-US" b="1" i="1" u="sng" smtClean="0">
                <a:solidFill>
                  <a:srgbClr val="FF0000"/>
                </a:solidFill>
              </a:rPr>
            </a:br>
            <a:r>
              <a:rPr lang="ru-RU" sz="4800" b="1" i="1" u="sng" smtClean="0">
                <a:solidFill>
                  <a:srgbClr val="FF0000"/>
                </a:solidFill>
              </a:rPr>
              <a:t>«Слова звучат похоже!»</a:t>
            </a:r>
            <a:r>
              <a:rPr lang="ru-RU" b="1" i="1" u="sng" smtClean="0">
                <a:solidFill>
                  <a:srgbClr val="FF0000"/>
                </a:solidFill>
              </a:rPr>
              <a:t/>
            </a:r>
            <a:br>
              <a:rPr lang="ru-RU" b="1" i="1" u="sng" smtClean="0">
                <a:solidFill>
                  <a:srgbClr val="FF0000"/>
                </a:solidFill>
              </a:rPr>
            </a:br>
            <a:r>
              <a:rPr lang="ru-RU" sz="2400" b="1" i="1" smtClean="0">
                <a:solidFill>
                  <a:srgbClr val="0070C0"/>
                </a:solidFill>
              </a:rPr>
              <a:t> (звуки различных групп)</a:t>
            </a:r>
            <a:r>
              <a:rPr lang="ru-RU" b="1" i="1" u="sng" smtClean="0">
                <a:solidFill>
                  <a:srgbClr val="FF0000"/>
                </a:solidFill>
              </a:rPr>
              <a:t/>
            </a:r>
            <a:br>
              <a:rPr lang="ru-RU" b="1" i="1" u="sng" smtClean="0">
                <a:solidFill>
                  <a:srgbClr val="FF0000"/>
                </a:solidFill>
              </a:rPr>
            </a:br>
            <a:r>
              <a:rPr lang="ru-RU" sz="4000" b="1" i="1" u="sng" smtClean="0"/>
              <a:t/>
            </a:r>
            <a:br>
              <a:rPr lang="ru-RU" sz="4000" b="1" i="1" u="sng" smtClean="0"/>
            </a:br>
            <a:r>
              <a:rPr lang="ru-RU" sz="2400" b="1" i="1" smtClean="0">
                <a:solidFill>
                  <a:srgbClr val="FF0000"/>
                </a:solidFill>
              </a:rPr>
              <a:t>Упражнение для совершенствования</a:t>
            </a:r>
            <a:br>
              <a:rPr lang="ru-RU" sz="2400" b="1" i="1" smtClean="0">
                <a:solidFill>
                  <a:srgbClr val="FF0000"/>
                </a:solidFill>
              </a:rPr>
            </a:br>
            <a:r>
              <a:rPr lang="ru-RU" sz="2400" b="1" i="1" smtClean="0">
                <a:solidFill>
                  <a:srgbClr val="FF0000"/>
                </a:solidFill>
              </a:rPr>
              <a:t>фонетико-фонематических процессов</a:t>
            </a:r>
            <a:r>
              <a:rPr lang="en-US" sz="2400" b="1" i="1" smtClean="0">
                <a:solidFill>
                  <a:srgbClr val="FF0000"/>
                </a:solidFill>
              </a:rPr>
              <a:t/>
            </a:r>
            <a:br>
              <a:rPr lang="en-US" sz="2400" b="1" i="1" smtClean="0">
                <a:solidFill>
                  <a:srgbClr val="FF0000"/>
                </a:solidFill>
              </a:rPr>
            </a:br>
            <a:r>
              <a:rPr lang="ru-RU" sz="2400" b="1" i="1" smtClean="0">
                <a:solidFill>
                  <a:srgbClr val="FF0000"/>
                </a:solidFill>
              </a:rPr>
              <a:t> и чувства рифмы.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69162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i="1" smtClean="0">
                <a:solidFill>
                  <a:srgbClr val="FF0000"/>
                </a:solidFill>
              </a:rPr>
              <a:t>4. Зайка. Вертолёт, птичка, майка.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0584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i="1" smtClean="0">
                <a:solidFill>
                  <a:srgbClr val="0070C0"/>
                </a:solidFill>
              </a:rPr>
              <a:t>Зайка – майка</a:t>
            </a:r>
            <a:r>
              <a:rPr lang="ru-RU" smtClean="0">
                <a:solidFill>
                  <a:srgbClr val="0070C0"/>
                </a:solidFill>
              </a:rPr>
              <a:t>. </a:t>
            </a:r>
            <a:endParaRPr lang="ru-RU" i="1" smtClean="0">
              <a:solidFill>
                <a:srgbClr val="0070C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6631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i="1" smtClean="0">
                <a:solidFill>
                  <a:srgbClr val="FF0000"/>
                </a:solidFill>
              </a:rPr>
              <a:t>5. Конфета. Шар, ракета, пальто.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8031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i="1" smtClean="0">
                <a:solidFill>
                  <a:srgbClr val="0070C0"/>
                </a:solidFill>
              </a:rPr>
              <a:t>Конфета - ракета. 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8886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i="1" smtClean="0">
                <a:solidFill>
                  <a:srgbClr val="FF0000"/>
                </a:solidFill>
              </a:rPr>
              <a:t>6. Окно. Утка, бревно, репа.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9679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i="1" smtClean="0">
                <a:solidFill>
                  <a:srgbClr val="0070C0"/>
                </a:solidFill>
              </a:rPr>
              <a:t>Окно – бревно. 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6206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i="1" smtClean="0">
                <a:solidFill>
                  <a:srgbClr val="FF0000"/>
                </a:solidFill>
              </a:rPr>
              <a:t>7. Шубка. Капуста, юбка, морковь.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8958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i="1" smtClean="0">
                <a:solidFill>
                  <a:srgbClr val="0070C0"/>
                </a:solidFill>
              </a:rPr>
              <a:t>Шубка - юбка. 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8307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i="1" smtClean="0">
                <a:solidFill>
                  <a:srgbClr val="FF0000"/>
                </a:solidFill>
              </a:rPr>
              <a:t>8. Лейка. Лопата, рыбка, скамейка.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2504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i="1" smtClean="0">
                <a:solidFill>
                  <a:srgbClr val="0070C0"/>
                </a:solidFill>
              </a:rPr>
              <a:t>Лейка – скамейка. 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5683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 eaLnBrk="1" hangingPunct="1"/>
            <a:r>
              <a:rPr lang="en-US" sz="2400" i="1" smtClean="0"/>
              <a:t>	</a:t>
            </a:r>
            <a:r>
              <a:rPr lang="ru-RU" sz="2400" i="1" smtClean="0">
                <a:solidFill>
                  <a:srgbClr val="FF0000"/>
                </a:solidFill>
              </a:rPr>
              <a:t>Презентация может быть использована учителем-логопедом или</a:t>
            </a:r>
            <a:r>
              <a:rPr lang="en-US" sz="2400" i="1" smtClean="0">
                <a:solidFill>
                  <a:srgbClr val="FF0000"/>
                </a:solidFill>
              </a:rPr>
              <a:t> </a:t>
            </a:r>
            <a:r>
              <a:rPr lang="ru-RU" sz="2400" i="1" smtClean="0">
                <a:solidFill>
                  <a:srgbClr val="FF0000"/>
                </a:solidFill>
              </a:rPr>
              <a:t> родителями как отдельное упражнение или как часть занятия с ребёнком 5-7 лет, имеющим фонетико-фонематические проблемы.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7069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i="1" smtClean="0">
                <a:solidFill>
                  <a:srgbClr val="FF0000"/>
                </a:solidFill>
              </a:rPr>
              <a:t>9. Лото. Кит, пчела, пальто.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9478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i="1" smtClean="0">
                <a:solidFill>
                  <a:srgbClr val="0070C0"/>
                </a:solidFill>
              </a:rPr>
              <a:t>Лото – пальто.</a:t>
            </a:r>
            <a:r>
              <a:rPr lang="en-US" i="1" smtClean="0">
                <a:solidFill>
                  <a:srgbClr val="0070C0"/>
                </a:solidFill>
              </a:rPr>
              <a:t> </a:t>
            </a:r>
            <a:endParaRPr lang="ru-RU" i="1" smtClean="0">
              <a:solidFill>
                <a:srgbClr val="0070C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573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i="1" smtClean="0">
                <a:solidFill>
                  <a:srgbClr val="FF0000"/>
                </a:solidFill>
              </a:rPr>
              <a:t>10. Чемодан. Пугало, банан, забор.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07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i="1" smtClean="0">
                <a:solidFill>
                  <a:srgbClr val="0070C0"/>
                </a:solidFill>
              </a:rPr>
              <a:t>Чемодан – банан. 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4288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i="1" smtClean="0">
                <a:solidFill>
                  <a:srgbClr val="FF0000"/>
                </a:solidFill>
              </a:rPr>
              <a:t>В презентации использованы картинки :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5670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1800" i="1" smtClean="0"/>
              <a:t>	</a:t>
            </a:r>
            <a:r>
              <a:rPr lang="ru-RU" sz="2400" b="1" i="1" u="sng" smtClean="0">
                <a:solidFill>
                  <a:srgbClr val="FF0000"/>
                </a:solidFill>
              </a:rPr>
              <a:t>Задачи:</a:t>
            </a:r>
            <a:br>
              <a:rPr lang="ru-RU" sz="2400" b="1" i="1" u="sng" smtClean="0">
                <a:solidFill>
                  <a:srgbClr val="FF0000"/>
                </a:solidFill>
              </a:rPr>
            </a:br>
            <a:r>
              <a:rPr lang="ru-RU" sz="2400" i="1" smtClean="0">
                <a:solidFill>
                  <a:srgbClr val="FF0000"/>
                </a:solidFill>
              </a:rPr>
              <a:t> - совершенствование восприятия речи, развитие зрительного и    слухового внимания;</a:t>
            </a:r>
            <a:br>
              <a:rPr lang="ru-RU" sz="2400" i="1" smtClean="0">
                <a:solidFill>
                  <a:srgbClr val="FF0000"/>
                </a:solidFill>
              </a:rPr>
            </a:br>
            <a:r>
              <a:rPr lang="ru-RU" sz="2400" i="1" smtClean="0">
                <a:solidFill>
                  <a:srgbClr val="FF0000"/>
                </a:solidFill>
              </a:rPr>
              <a:t> - совершенствование фонематических процессов: развитие фонематического восприятия и чувства рифмы.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125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i="1" smtClean="0">
                <a:solidFill>
                  <a:srgbClr val="FF0000"/>
                </a:solidFill>
              </a:rPr>
              <a:t>1. Жилетка. Мяч, гном, конфетка.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0124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i="1" smtClean="0">
                <a:solidFill>
                  <a:srgbClr val="0070C0"/>
                </a:solidFill>
              </a:rPr>
              <a:t>Жилетка – конфетка. 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7532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400" i="1" smtClean="0">
                <a:solidFill>
                  <a:srgbClr val="FF0000"/>
                </a:solidFill>
              </a:rPr>
              <a:t>2. Мама. Самолёт, панама, бабочка.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5838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i="1" smtClean="0">
                <a:solidFill>
                  <a:srgbClr val="0070C0"/>
                </a:solidFill>
              </a:rPr>
              <a:t>Мама – панама.</a:t>
            </a:r>
            <a:r>
              <a:rPr lang="en-US" sz="4000" i="1" smtClean="0">
                <a:solidFill>
                  <a:srgbClr val="0070C0"/>
                </a:solidFill>
              </a:rPr>
              <a:t> </a:t>
            </a:r>
            <a:endParaRPr lang="ru-RU" sz="4000" i="1" smtClean="0">
              <a:solidFill>
                <a:srgbClr val="0070C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2180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i="1" smtClean="0">
                <a:solidFill>
                  <a:srgbClr val="FF0000"/>
                </a:solidFill>
              </a:rPr>
              <a:t>3. Снеговик. Утюг, пловец, боровик.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2559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i="1" smtClean="0"/>
              <a:t/>
            </a:r>
            <a:br>
              <a:rPr lang="ru-RU" sz="3200" i="1" smtClean="0"/>
            </a:br>
            <a:r>
              <a:rPr lang="ru-RU" i="1" smtClean="0">
                <a:solidFill>
                  <a:srgbClr val="0070C0"/>
                </a:solidFill>
              </a:rPr>
              <a:t>Снеговик – боровик. </a:t>
            </a:r>
            <a:br>
              <a:rPr lang="ru-RU" i="1" smtClean="0">
                <a:solidFill>
                  <a:srgbClr val="0070C0"/>
                </a:solidFill>
              </a:rPr>
            </a:br>
            <a:endParaRPr lang="ru-RU" i="1" smtClean="0">
              <a:solidFill>
                <a:srgbClr val="0070C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12906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146</Words>
  <Application>Microsoft Office PowerPoint</Application>
  <PresentationFormat>Экран (4:3)</PresentationFormat>
  <Paragraphs>24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Серия «Рифмуем слова»  «Слова звучат похоже!»  (звуки различных групп)  Упражнение для совершенствования фонетико-фонематических процессов  и чувства рифмы.</vt:lpstr>
      <vt:lpstr> Презентация может быть использована учителем-логопедом или  родителями как отдельное упражнение или как часть занятия с ребёнком 5-7 лет, имеющим фонетико-фонематические проблемы.</vt:lpstr>
      <vt:lpstr> Задачи:  - совершенствование восприятия речи, развитие зрительного и    слухового внимания;  - совершенствование фонематических процессов: развитие фонематического восприятия и чувства рифмы.</vt:lpstr>
      <vt:lpstr>1. Жилетка. Мяч, гном, конфетка.</vt:lpstr>
      <vt:lpstr>Жилетка – конфетка. </vt:lpstr>
      <vt:lpstr>2. Мама. Самолёт, панама, бабочка.</vt:lpstr>
      <vt:lpstr>Мама – панама. </vt:lpstr>
      <vt:lpstr>3. Снеговик. Утюг, пловец, боровик.</vt:lpstr>
      <vt:lpstr> Снеговик – боровик.  </vt:lpstr>
      <vt:lpstr>4. Зайка. Вертолёт, птичка, майка.</vt:lpstr>
      <vt:lpstr>Зайка – майка. </vt:lpstr>
      <vt:lpstr>5. Конфета. Шар, ракета, пальто.</vt:lpstr>
      <vt:lpstr>Конфета - ракета. </vt:lpstr>
      <vt:lpstr>6. Окно. Утка, бревно, репа.</vt:lpstr>
      <vt:lpstr>Окно – бревно. </vt:lpstr>
      <vt:lpstr>7. Шубка. Капуста, юбка, морковь.</vt:lpstr>
      <vt:lpstr>Шубка - юбка. </vt:lpstr>
      <vt:lpstr>8. Лейка. Лопата, рыбка, скамейка.</vt:lpstr>
      <vt:lpstr>Лейка – скамейка. </vt:lpstr>
      <vt:lpstr>9. Лото. Кит, пчела, пальто.</vt:lpstr>
      <vt:lpstr>Лото – пальто. </vt:lpstr>
      <vt:lpstr>10. Чемодан. Пугало, банан, забор.</vt:lpstr>
      <vt:lpstr>Чемодан – банан. </vt:lpstr>
      <vt:lpstr>В презентации использованы картинки 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Серия «Рифмуем слова»  «Слова звучат похоже!»  (звуки различных групп)  Упражнение для совершенствования фонетико-фонематических процессов  и чувства рифмы.</dc:title>
  <dc:creator>Игорь</dc:creator>
  <cp:lastModifiedBy>Игорь</cp:lastModifiedBy>
  <cp:revision>2</cp:revision>
  <dcterms:created xsi:type="dcterms:W3CDTF">2018-12-23T17:47:11Z</dcterms:created>
  <dcterms:modified xsi:type="dcterms:W3CDTF">2018-12-23T17:50:39Z</dcterms:modified>
</cp:coreProperties>
</file>