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76" r:id="rId3"/>
    <p:sldId id="274" r:id="rId4"/>
    <p:sldId id="277" r:id="rId5"/>
    <p:sldId id="270" r:id="rId6"/>
    <p:sldId id="271" r:id="rId7"/>
    <p:sldId id="272" r:id="rId8"/>
    <p:sldId id="27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75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26" y="-2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734435"/>
            <a:ext cx="9144000" cy="2387600"/>
          </a:xfrm>
        </p:spPr>
        <p:txBody>
          <a:bodyPr anchor="b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>
              <a:defRPr sz="8000" b="1" cap="none" spc="0">
                <a:ln w="11430"/>
                <a:solidFill>
                  <a:srgbClr val="009A4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5854" y="3311092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6" name="Рамка 35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5955"/>
            </a:avLst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7" name="Рамка 36"/>
          <p:cNvSpPr/>
          <p:nvPr/>
        </p:nvSpPr>
        <p:spPr>
          <a:xfrm>
            <a:off x="332508" y="315884"/>
            <a:ext cx="11521440" cy="6267796"/>
          </a:xfrm>
          <a:prstGeom prst="frame">
            <a:avLst>
              <a:gd name="adj1" fmla="val 1522"/>
            </a:avLst>
          </a:prstGeom>
          <a:solidFill>
            <a:srgbClr val="00CC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8" name="Полилиния 37"/>
          <p:cNvSpPr/>
          <p:nvPr/>
        </p:nvSpPr>
        <p:spPr>
          <a:xfrm>
            <a:off x="9443259" y="4505498"/>
            <a:ext cx="2211186" cy="1878676"/>
          </a:xfrm>
          <a:custGeom>
            <a:avLst/>
            <a:gdLst>
              <a:gd name="connsiteX0" fmla="*/ 0 w 11097491"/>
              <a:gd name="connsiteY0" fmla="*/ 5054138 h 5054138"/>
              <a:gd name="connsiteX1" fmla="*/ 1828800 w 11097491"/>
              <a:gd name="connsiteY1" fmla="*/ 4971010 h 5054138"/>
              <a:gd name="connsiteX2" fmla="*/ 3807229 w 11097491"/>
              <a:gd name="connsiteY2" fmla="*/ 4821381 h 5054138"/>
              <a:gd name="connsiteX3" fmla="*/ 5370022 w 11097491"/>
              <a:gd name="connsiteY3" fmla="*/ 4538749 h 5054138"/>
              <a:gd name="connsiteX4" fmla="*/ 7248698 w 11097491"/>
              <a:gd name="connsiteY4" fmla="*/ 3923607 h 5054138"/>
              <a:gd name="connsiteX5" fmla="*/ 8911244 w 11097491"/>
              <a:gd name="connsiteY5" fmla="*/ 3059083 h 5054138"/>
              <a:gd name="connsiteX6" fmla="*/ 10075026 w 11097491"/>
              <a:gd name="connsiteY6" fmla="*/ 2194560 h 5054138"/>
              <a:gd name="connsiteX7" fmla="*/ 10839796 w 11097491"/>
              <a:gd name="connsiteY7" fmla="*/ 1246909 h 5054138"/>
              <a:gd name="connsiteX8" fmla="*/ 11055927 w 11097491"/>
              <a:gd name="connsiteY8" fmla="*/ 548640 h 5054138"/>
              <a:gd name="connsiteX9" fmla="*/ 11089178 w 11097491"/>
              <a:gd name="connsiteY9" fmla="*/ 0 h 5054138"/>
              <a:gd name="connsiteX10" fmla="*/ 11089178 w 11097491"/>
              <a:gd name="connsiteY10" fmla="*/ 0 h 5054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97491" h="5054138">
                <a:moveTo>
                  <a:pt x="0" y="5054138"/>
                </a:moveTo>
                <a:lnTo>
                  <a:pt x="1828800" y="4971010"/>
                </a:lnTo>
                <a:cubicBezTo>
                  <a:pt x="2463338" y="4932217"/>
                  <a:pt x="3217025" y="4893424"/>
                  <a:pt x="3807229" y="4821381"/>
                </a:cubicBezTo>
                <a:cubicBezTo>
                  <a:pt x="4397433" y="4749338"/>
                  <a:pt x="4796444" y="4688378"/>
                  <a:pt x="5370022" y="4538749"/>
                </a:cubicBezTo>
                <a:cubicBezTo>
                  <a:pt x="5943600" y="4389120"/>
                  <a:pt x="6658494" y="4170218"/>
                  <a:pt x="7248698" y="3923607"/>
                </a:cubicBezTo>
                <a:cubicBezTo>
                  <a:pt x="7838902" y="3676996"/>
                  <a:pt x="8440189" y="3347258"/>
                  <a:pt x="8911244" y="3059083"/>
                </a:cubicBezTo>
                <a:cubicBezTo>
                  <a:pt x="9382299" y="2770909"/>
                  <a:pt x="9753601" y="2496589"/>
                  <a:pt x="10075026" y="2194560"/>
                </a:cubicBezTo>
                <a:cubicBezTo>
                  <a:pt x="10396451" y="1892531"/>
                  <a:pt x="10676312" y="1521229"/>
                  <a:pt x="10839796" y="1246909"/>
                </a:cubicBezTo>
                <a:cubicBezTo>
                  <a:pt x="11003280" y="972589"/>
                  <a:pt x="11014363" y="756458"/>
                  <a:pt x="11055927" y="548640"/>
                </a:cubicBezTo>
                <a:cubicBezTo>
                  <a:pt x="11097491" y="340822"/>
                  <a:pt x="11089178" y="0"/>
                  <a:pt x="11089178" y="0"/>
                </a:cubicBezTo>
                <a:lnTo>
                  <a:pt x="11089178" y="0"/>
                </a:lnTo>
              </a:path>
            </a:pathLst>
          </a:custGeom>
          <a:ln w="76200">
            <a:solidFill>
              <a:srgbClr val="00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олилиния 38"/>
          <p:cNvSpPr/>
          <p:nvPr/>
        </p:nvSpPr>
        <p:spPr>
          <a:xfrm>
            <a:off x="8595360" y="2937164"/>
            <a:ext cx="3075708" cy="3430384"/>
          </a:xfrm>
          <a:custGeom>
            <a:avLst/>
            <a:gdLst>
              <a:gd name="connsiteX0" fmla="*/ 0 w 11097491"/>
              <a:gd name="connsiteY0" fmla="*/ 5054138 h 5054138"/>
              <a:gd name="connsiteX1" fmla="*/ 1828800 w 11097491"/>
              <a:gd name="connsiteY1" fmla="*/ 4971010 h 5054138"/>
              <a:gd name="connsiteX2" fmla="*/ 3807229 w 11097491"/>
              <a:gd name="connsiteY2" fmla="*/ 4821381 h 5054138"/>
              <a:gd name="connsiteX3" fmla="*/ 5370022 w 11097491"/>
              <a:gd name="connsiteY3" fmla="*/ 4538749 h 5054138"/>
              <a:gd name="connsiteX4" fmla="*/ 7248698 w 11097491"/>
              <a:gd name="connsiteY4" fmla="*/ 3923607 h 5054138"/>
              <a:gd name="connsiteX5" fmla="*/ 8911244 w 11097491"/>
              <a:gd name="connsiteY5" fmla="*/ 3059083 h 5054138"/>
              <a:gd name="connsiteX6" fmla="*/ 10075026 w 11097491"/>
              <a:gd name="connsiteY6" fmla="*/ 2194560 h 5054138"/>
              <a:gd name="connsiteX7" fmla="*/ 10839796 w 11097491"/>
              <a:gd name="connsiteY7" fmla="*/ 1246909 h 5054138"/>
              <a:gd name="connsiteX8" fmla="*/ 11055927 w 11097491"/>
              <a:gd name="connsiteY8" fmla="*/ 548640 h 5054138"/>
              <a:gd name="connsiteX9" fmla="*/ 11089178 w 11097491"/>
              <a:gd name="connsiteY9" fmla="*/ 0 h 5054138"/>
              <a:gd name="connsiteX10" fmla="*/ 11089178 w 11097491"/>
              <a:gd name="connsiteY10" fmla="*/ 0 h 5054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97491" h="5054138">
                <a:moveTo>
                  <a:pt x="0" y="5054138"/>
                </a:moveTo>
                <a:lnTo>
                  <a:pt x="1828800" y="4971010"/>
                </a:lnTo>
                <a:cubicBezTo>
                  <a:pt x="2463338" y="4932217"/>
                  <a:pt x="3217025" y="4893424"/>
                  <a:pt x="3807229" y="4821381"/>
                </a:cubicBezTo>
                <a:cubicBezTo>
                  <a:pt x="4397433" y="4749338"/>
                  <a:pt x="4796444" y="4688378"/>
                  <a:pt x="5370022" y="4538749"/>
                </a:cubicBezTo>
                <a:cubicBezTo>
                  <a:pt x="5943600" y="4389120"/>
                  <a:pt x="6658494" y="4170218"/>
                  <a:pt x="7248698" y="3923607"/>
                </a:cubicBezTo>
                <a:cubicBezTo>
                  <a:pt x="7838902" y="3676996"/>
                  <a:pt x="8440189" y="3347258"/>
                  <a:pt x="8911244" y="3059083"/>
                </a:cubicBezTo>
                <a:cubicBezTo>
                  <a:pt x="9382299" y="2770909"/>
                  <a:pt x="9753601" y="2496589"/>
                  <a:pt x="10075026" y="2194560"/>
                </a:cubicBezTo>
                <a:cubicBezTo>
                  <a:pt x="10396451" y="1892531"/>
                  <a:pt x="10676312" y="1521229"/>
                  <a:pt x="10839796" y="1246909"/>
                </a:cubicBezTo>
                <a:cubicBezTo>
                  <a:pt x="11003280" y="972589"/>
                  <a:pt x="11014363" y="756458"/>
                  <a:pt x="11055927" y="548640"/>
                </a:cubicBezTo>
                <a:cubicBezTo>
                  <a:pt x="11097491" y="340822"/>
                  <a:pt x="11089178" y="0"/>
                  <a:pt x="11089178" y="0"/>
                </a:cubicBezTo>
                <a:lnTo>
                  <a:pt x="11089178" y="0"/>
                </a:lnTo>
              </a:path>
            </a:pathLst>
          </a:custGeom>
          <a:ln w="76200">
            <a:solidFill>
              <a:srgbClr val="00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олилиния 39"/>
          <p:cNvSpPr/>
          <p:nvPr/>
        </p:nvSpPr>
        <p:spPr>
          <a:xfrm>
            <a:off x="7697587" y="1274619"/>
            <a:ext cx="3940233" cy="5109556"/>
          </a:xfrm>
          <a:custGeom>
            <a:avLst/>
            <a:gdLst>
              <a:gd name="connsiteX0" fmla="*/ 0 w 11097491"/>
              <a:gd name="connsiteY0" fmla="*/ 5054138 h 5054138"/>
              <a:gd name="connsiteX1" fmla="*/ 1828800 w 11097491"/>
              <a:gd name="connsiteY1" fmla="*/ 4971010 h 5054138"/>
              <a:gd name="connsiteX2" fmla="*/ 3807229 w 11097491"/>
              <a:gd name="connsiteY2" fmla="*/ 4821381 h 5054138"/>
              <a:gd name="connsiteX3" fmla="*/ 5370022 w 11097491"/>
              <a:gd name="connsiteY3" fmla="*/ 4538749 h 5054138"/>
              <a:gd name="connsiteX4" fmla="*/ 7248698 w 11097491"/>
              <a:gd name="connsiteY4" fmla="*/ 3923607 h 5054138"/>
              <a:gd name="connsiteX5" fmla="*/ 8911244 w 11097491"/>
              <a:gd name="connsiteY5" fmla="*/ 3059083 h 5054138"/>
              <a:gd name="connsiteX6" fmla="*/ 10075026 w 11097491"/>
              <a:gd name="connsiteY6" fmla="*/ 2194560 h 5054138"/>
              <a:gd name="connsiteX7" fmla="*/ 10839796 w 11097491"/>
              <a:gd name="connsiteY7" fmla="*/ 1246909 h 5054138"/>
              <a:gd name="connsiteX8" fmla="*/ 11055927 w 11097491"/>
              <a:gd name="connsiteY8" fmla="*/ 548640 h 5054138"/>
              <a:gd name="connsiteX9" fmla="*/ 11089178 w 11097491"/>
              <a:gd name="connsiteY9" fmla="*/ 0 h 5054138"/>
              <a:gd name="connsiteX10" fmla="*/ 11089178 w 11097491"/>
              <a:gd name="connsiteY10" fmla="*/ 0 h 5054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97491" h="5054138">
                <a:moveTo>
                  <a:pt x="0" y="5054138"/>
                </a:moveTo>
                <a:lnTo>
                  <a:pt x="1828800" y="4971010"/>
                </a:lnTo>
                <a:cubicBezTo>
                  <a:pt x="2463338" y="4932217"/>
                  <a:pt x="3217025" y="4893424"/>
                  <a:pt x="3807229" y="4821381"/>
                </a:cubicBezTo>
                <a:cubicBezTo>
                  <a:pt x="4397433" y="4749338"/>
                  <a:pt x="4796444" y="4688378"/>
                  <a:pt x="5370022" y="4538749"/>
                </a:cubicBezTo>
                <a:cubicBezTo>
                  <a:pt x="5943600" y="4389120"/>
                  <a:pt x="6658494" y="4170218"/>
                  <a:pt x="7248698" y="3923607"/>
                </a:cubicBezTo>
                <a:cubicBezTo>
                  <a:pt x="7838902" y="3676996"/>
                  <a:pt x="8440189" y="3347258"/>
                  <a:pt x="8911244" y="3059083"/>
                </a:cubicBezTo>
                <a:cubicBezTo>
                  <a:pt x="9382299" y="2770909"/>
                  <a:pt x="9753601" y="2496589"/>
                  <a:pt x="10075026" y="2194560"/>
                </a:cubicBezTo>
                <a:cubicBezTo>
                  <a:pt x="10396451" y="1892531"/>
                  <a:pt x="10676312" y="1521229"/>
                  <a:pt x="10839796" y="1246909"/>
                </a:cubicBezTo>
                <a:cubicBezTo>
                  <a:pt x="11003280" y="972589"/>
                  <a:pt x="11014363" y="756458"/>
                  <a:pt x="11055927" y="548640"/>
                </a:cubicBezTo>
                <a:cubicBezTo>
                  <a:pt x="11097491" y="340822"/>
                  <a:pt x="11089178" y="0"/>
                  <a:pt x="11089178" y="0"/>
                </a:cubicBezTo>
                <a:lnTo>
                  <a:pt x="11089178" y="0"/>
                </a:lnTo>
              </a:path>
            </a:pathLst>
          </a:custGeom>
          <a:ln w="76200">
            <a:solidFill>
              <a:srgbClr val="00CC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Рамка 40"/>
          <p:cNvSpPr/>
          <p:nvPr/>
        </p:nvSpPr>
        <p:spPr>
          <a:xfrm>
            <a:off x="482139" y="473830"/>
            <a:ext cx="11222183" cy="5943596"/>
          </a:xfrm>
          <a:prstGeom prst="frame">
            <a:avLst>
              <a:gd name="adj1" fmla="val 1801"/>
            </a:avLst>
          </a:prstGeom>
          <a:solidFill>
            <a:srgbClr val="00CC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Рамка 4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156"/>
            </a:avLst>
          </a:prstGeom>
          <a:solidFill>
            <a:srgbClr val="00CC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15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8036" y="554183"/>
            <a:ext cx="11014364" cy="113650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4183" y="1825626"/>
            <a:ext cx="11042073" cy="446433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Рамка 16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5955"/>
            </a:avLst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Рамка 17"/>
          <p:cNvSpPr/>
          <p:nvPr/>
        </p:nvSpPr>
        <p:spPr>
          <a:xfrm>
            <a:off x="332508" y="315884"/>
            <a:ext cx="11521440" cy="6267796"/>
          </a:xfrm>
          <a:prstGeom prst="frame">
            <a:avLst>
              <a:gd name="adj1" fmla="val 1522"/>
            </a:avLst>
          </a:prstGeom>
          <a:solidFill>
            <a:srgbClr val="00CC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Рамка 22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156"/>
            </a:avLst>
          </a:prstGeom>
          <a:solidFill>
            <a:srgbClr val="00CC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502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Рамка 15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5955"/>
            </a:avLst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Рамка 16"/>
          <p:cNvSpPr/>
          <p:nvPr/>
        </p:nvSpPr>
        <p:spPr>
          <a:xfrm>
            <a:off x="332508" y="315884"/>
            <a:ext cx="11521440" cy="6267796"/>
          </a:xfrm>
          <a:prstGeom prst="frame">
            <a:avLst>
              <a:gd name="adj1" fmla="val 1522"/>
            </a:avLst>
          </a:prstGeom>
          <a:solidFill>
            <a:srgbClr val="00CC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Рамка 20"/>
          <p:cNvSpPr/>
          <p:nvPr/>
        </p:nvSpPr>
        <p:spPr>
          <a:xfrm>
            <a:off x="482139" y="473830"/>
            <a:ext cx="11222183" cy="5943596"/>
          </a:xfrm>
          <a:prstGeom prst="frame">
            <a:avLst>
              <a:gd name="adj1" fmla="val 1801"/>
            </a:avLst>
          </a:prstGeom>
          <a:solidFill>
            <a:srgbClr val="00CC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Рамка 2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156"/>
            </a:avLst>
          </a:prstGeom>
          <a:solidFill>
            <a:srgbClr val="00CC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619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B52B4-15BD-473D-B7EC-7AD51CED84B6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70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7200" b="1" kern="1200" cap="none" spc="0">
          <a:ln w="10541" cmpd="sng">
            <a:solidFill>
              <a:srgbClr val="7D7D7D">
                <a:tint val="100000"/>
                <a:shade val="100000"/>
                <a:satMod val="110000"/>
              </a:srgbClr>
            </a:solidFill>
            <a:prstDash val="solid"/>
          </a:ln>
          <a:solidFill>
            <a:srgbClr val="009900"/>
          </a:solidFill>
          <a:effectLst/>
          <a:latin typeface="+mn-lt"/>
          <a:ea typeface="+mj-ea"/>
          <a:cs typeface="Times New Roman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kern="1200" cap="none" spc="0">
          <a:ln>
            <a:noFill/>
          </a:ln>
          <a:solidFill>
            <a:srgbClr val="002200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kern="1200" cap="none" spc="0">
          <a:ln>
            <a:noFill/>
          </a:ln>
          <a:solidFill>
            <a:srgbClr val="002200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kern="1200" cap="none" spc="0">
          <a:ln>
            <a:noFill/>
          </a:ln>
          <a:solidFill>
            <a:srgbClr val="002200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kern="1200" cap="none" spc="0">
          <a:ln>
            <a:noFill/>
          </a:ln>
          <a:solidFill>
            <a:srgbClr val="002200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kern="1200" cap="none" spc="0">
          <a:ln>
            <a:noFill/>
          </a:ln>
          <a:solidFill>
            <a:srgbClr val="002200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4954297"/>
              </p:ext>
            </p:extLst>
          </p:nvPr>
        </p:nvGraphicFramePr>
        <p:xfrm>
          <a:off x="554038" y="640080"/>
          <a:ext cx="11042650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1325"/>
                <a:gridCol w="5521325"/>
              </a:tblGrid>
              <a:tr h="4766945">
                <a:tc>
                  <a:txBody>
                    <a:bodyPr/>
                    <a:lstStyle/>
                    <a:p>
                      <a:pPr lvl="0" algn="ctr">
                        <a:spcBef>
                          <a:spcPct val="0"/>
                        </a:spcBef>
                        <a:spcAft>
                          <a:spcPts val="600"/>
                        </a:spcAft>
                      </a:pPr>
                      <a:r>
                        <a:rPr lang="ru-RU" sz="4400" b="1" kern="1200" dirty="0" err="1" smtClean="0">
                          <a:ln w="11430"/>
                          <a:solidFill>
                            <a:schemeClr val="accent3">
                              <a:lumMod val="75000"/>
                            </a:schemeClr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Сыйфат</a:t>
                      </a:r>
                      <a:r>
                        <a:rPr lang="ru-RU" sz="5400" b="1" kern="1200" dirty="0" smtClean="0">
                          <a:ln w="11430"/>
                          <a:solidFill>
                            <a:schemeClr val="accent3">
                              <a:lumMod val="75000"/>
                            </a:schemeClr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ru-RU" sz="16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0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</a:t>
                      </a:r>
                      <a:r>
                        <a:rPr lang="ru-RU" sz="2000" b="1" kern="1200" dirty="0" err="1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билге</a:t>
                      </a:r>
                      <a:r>
                        <a:rPr lang="ru-RU" sz="20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ru-RU" sz="2000" b="1" kern="1200" dirty="0" err="1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төс</a:t>
                      </a:r>
                      <a:r>
                        <a:rPr lang="ru-RU" sz="20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ru-RU" sz="2000" b="1" kern="1200" dirty="0" err="1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тәм</a:t>
                      </a:r>
                      <a:r>
                        <a:rPr lang="ru-RU" sz="20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форма, </a:t>
                      </a:r>
                      <a:r>
                        <a:rPr lang="ru-RU" sz="2000" b="1" kern="1200" dirty="0" err="1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вакыт</a:t>
                      </a:r>
                      <a:r>
                        <a:rPr lang="ru-RU" sz="20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характер)</a:t>
                      </a:r>
                      <a:r>
                        <a:rPr lang="ru-RU" sz="18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ru-RU" sz="18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3200" b="1" kern="1200" dirty="0" err="1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Нинди</a:t>
                      </a:r>
                      <a:r>
                        <a:rPr lang="ru-RU" sz="32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? </a:t>
                      </a:r>
                      <a:r>
                        <a:rPr lang="ru-RU" sz="3200" b="1" kern="1200" dirty="0" err="1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Кайсы</a:t>
                      </a:r>
                      <a:r>
                        <a:rPr lang="ru-RU" sz="32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?</a:t>
                      </a:r>
                      <a:r>
                        <a:rPr lang="ru-RU" sz="16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ru-RU" sz="16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endParaRPr lang="en-US" sz="1600" b="1" kern="1200" dirty="0" smtClean="0">
                        <a:ln w="11430"/>
                        <a:solidFill>
                          <a:schemeClr val="tx1"/>
                        </a:solidFill>
                        <a:effectLst>
                          <a:outerShdw blurRad="50800" dist="39000" dir="5460000" algn="tl">
                            <a:srgbClr val="000000">
                              <a:alpha val="38000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lvl="0" algn="ctr">
                        <a:spcBef>
                          <a:spcPct val="0"/>
                        </a:spcBef>
                        <a:spcAft>
                          <a:spcPts val="600"/>
                        </a:spcAft>
                      </a:pPr>
                      <a:r>
                        <a:rPr lang="ru-RU" sz="3200" b="1" u="sng" kern="1200" dirty="0" err="1" smtClean="0">
                          <a:ln w="11430"/>
                          <a:solidFill>
                            <a:srgbClr val="C0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Дәрәҗә</a:t>
                      </a:r>
                      <a:r>
                        <a:rPr lang="ru-RU" sz="3200" b="1" u="sng" kern="1200" dirty="0" smtClean="0">
                          <a:ln w="11430"/>
                          <a:solidFill>
                            <a:srgbClr val="C0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</a:t>
                      </a:r>
                      <a:endParaRPr lang="en-US" sz="3200" b="1" u="sng" kern="1200" dirty="0" smtClean="0">
                        <a:ln w="11430"/>
                        <a:solidFill>
                          <a:srgbClr val="C00000"/>
                        </a:solidFill>
                        <a:effectLst>
                          <a:outerShdw blurRad="50800" dist="39000" dir="5460000" algn="tl">
                            <a:srgbClr val="000000">
                              <a:alpha val="38000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lvl="0" algn="l">
                        <a:spcBef>
                          <a:spcPct val="0"/>
                        </a:spcBef>
                        <a:spcAft>
                          <a:spcPts val="600"/>
                        </a:spcAft>
                      </a:pPr>
                      <a:r>
                        <a:rPr lang="ru-RU" sz="16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ru-RU" sz="16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800" b="1" u="sng" kern="1200" dirty="0" err="1" smtClean="0">
                          <a:ln w="11430"/>
                          <a:solidFill>
                            <a:srgbClr val="7030A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Гади</a:t>
                      </a:r>
                      <a:r>
                        <a:rPr lang="ru-RU" sz="2800" b="1" u="sng" kern="1200" dirty="0" smtClean="0">
                          <a:ln w="11430"/>
                          <a:solidFill>
                            <a:srgbClr val="7030A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: </a:t>
                      </a:r>
                      <a:r>
                        <a:rPr lang="ru-RU" sz="2800" b="1" kern="1200" dirty="0" err="1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</a:t>
                      </a:r>
                      <a:r>
                        <a:rPr lang="ru-RU" sz="28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ru-RU" sz="2800" b="1" kern="1200" dirty="0" err="1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йомры</a:t>
                      </a:r>
                      <a:r>
                        <a:rPr lang="ru-RU" sz="28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ru-RU" sz="28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800" b="1" u="sng" kern="1200" dirty="0" err="1" smtClean="0">
                          <a:ln w="11430"/>
                          <a:solidFill>
                            <a:srgbClr val="7030A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Чагыштыру</a:t>
                      </a:r>
                      <a:r>
                        <a:rPr lang="ru-RU" sz="2800" b="1" u="sng" kern="1200" dirty="0" smtClean="0">
                          <a:ln w="11430"/>
                          <a:solidFill>
                            <a:srgbClr val="7030A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 </a:t>
                      </a:r>
                      <a:r>
                        <a:rPr lang="ru-RU" sz="28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-рак, -</a:t>
                      </a:r>
                      <a:r>
                        <a:rPr lang="ru-RU" sz="2800" b="1" kern="1200" dirty="0" err="1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рәк</a:t>
                      </a:r>
                      <a:r>
                        <a:rPr lang="ru-RU" sz="28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ru-RU" sz="28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800" b="1" u="sng" kern="1200" dirty="0" err="1" smtClean="0">
                          <a:ln w="11430"/>
                          <a:solidFill>
                            <a:srgbClr val="7030A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Артыклык</a:t>
                      </a:r>
                      <a:r>
                        <a:rPr lang="ru-RU" sz="2800" b="1" u="sng" kern="1200" dirty="0" smtClean="0">
                          <a:ln w="11430"/>
                          <a:solidFill>
                            <a:srgbClr val="7030A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 </a:t>
                      </a:r>
                      <a:r>
                        <a:rPr lang="ru-RU" sz="2800" b="1" kern="1200" dirty="0" err="1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бик</a:t>
                      </a:r>
                      <a:r>
                        <a:rPr lang="ru-RU" sz="28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ru-RU" sz="2800" b="1" kern="1200" dirty="0" err="1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иң</a:t>
                      </a:r>
                      <a:r>
                        <a:rPr lang="ru-RU" sz="28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ап-, </a:t>
                      </a:r>
                      <a:r>
                        <a:rPr lang="ru-RU" sz="2800" b="1" kern="1200" dirty="0" err="1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кып</a:t>
                      </a:r>
                      <a:r>
                        <a:rPr lang="ru-RU" sz="28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-, </a:t>
                      </a:r>
                      <a:r>
                        <a:rPr lang="ru-RU" sz="2800" b="1" kern="1200" dirty="0" err="1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зәп</a:t>
                      </a:r>
                      <a:r>
                        <a:rPr lang="ru-RU" sz="28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-, </a:t>
                      </a:r>
                      <a:r>
                        <a:rPr lang="ru-RU" sz="2800" b="1" kern="1200" dirty="0" err="1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ямь</a:t>
                      </a:r>
                      <a:r>
                        <a:rPr lang="ru-RU" sz="28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-, кап-, </a:t>
                      </a:r>
                      <a:r>
                        <a:rPr lang="ru-RU" sz="2800" b="1" kern="1200" dirty="0" err="1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кеп</a:t>
                      </a:r>
                      <a:r>
                        <a:rPr lang="ru-RU" sz="28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r>
                        <a:rPr lang="ru-RU" sz="2800" b="1" u="sng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ru-RU" sz="2800" b="1" u="sng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800" b="1" u="sng" kern="1200" dirty="0" err="1" smtClean="0">
                          <a:ln w="11430"/>
                          <a:solidFill>
                            <a:srgbClr val="7030A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Кимлек</a:t>
                      </a:r>
                      <a:r>
                        <a:rPr lang="ru-RU" sz="2800" b="1" u="sng" kern="1200" dirty="0" smtClean="0">
                          <a:ln w="11430"/>
                          <a:solidFill>
                            <a:srgbClr val="7030A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 </a:t>
                      </a:r>
                      <a:r>
                        <a:rPr lang="ru-RU" sz="2800" b="1" u="none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r>
                        <a:rPr lang="ru-RU" sz="28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 , -сел ,-</a:t>
                      </a:r>
                      <a:r>
                        <a:rPr lang="ru-RU" sz="2800" b="1" kern="1200" dirty="0" err="1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гылт</a:t>
                      </a:r>
                      <a:r>
                        <a:rPr lang="ru-RU" sz="28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-</a:t>
                      </a:r>
                      <a:r>
                        <a:rPr lang="ru-RU" sz="2800" b="1" kern="1200" dirty="0" err="1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гелт</a:t>
                      </a:r>
                      <a:r>
                        <a:rPr lang="ru-RU" sz="28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-</a:t>
                      </a:r>
                      <a:r>
                        <a:rPr lang="ru-RU" sz="2800" b="1" kern="1200" dirty="0" err="1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келт</a:t>
                      </a:r>
                      <a:r>
                        <a:rPr lang="ru-RU" sz="2800" b="1" kern="1200" dirty="0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-</a:t>
                      </a:r>
                      <a:r>
                        <a:rPr lang="ru-RU" sz="2800" b="1" kern="1200" dirty="0" err="1" smtClean="0">
                          <a:ln w="11430"/>
                          <a:solidFill>
                            <a:schemeClr val="tx1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сыл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tt-RU" sz="4800" b="1" u="sng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Фигыль</a:t>
                      </a:r>
                      <a:r>
                        <a:rPr lang="tt-RU" sz="48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t-RU" sz="1800" dirty="0" smtClean="0"/>
                        <a:t/>
                      </a:r>
                      <a:br>
                        <a:rPr lang="tt-RU" sz="1800" dirty="0" smtClean="0"/>
                      </a:br>
                      <a:r>
                        <a:rPr lang="tt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(эш,хәрәкәт,хәл,тойгы,аваз чыгару)</a:t>
                      </a:r>
                      <a:r>
                        <a:rPr lang="tt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tt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en-US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Font typeface="Wingdings" pitchFamily="2" charset="2"/>
                        <a:buNone/>
                      </a:pPr>
                      <a:r>
                        <a:rPr lang="tt-RU" sz="3200" b="1" i="1" u="sng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Сан</a:t>
                      </a:r>
                      <a:r>
                        <a:rPr lang="tt-RU" sz="3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: 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lang="tt-RU" sz="3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берлек, күплек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tt-RU" sz="3200" b="1" i="1" u="sng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Форма</a:t>
                      </a:r>
                      <a:r>
                        <a:rPr lang="tt-RU" sz="3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r>
                        <a:rPr lang="en-US" sz="3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tt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t-RU" sz="3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барлык, юклык</a:t>
                      </a:r>
                      <a:r>
                        <a:rPr lang="tt-RU" sz="3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>
                        <a:buFont typeface="Wingdings" pitchFamily="2" charset="2"/>
                        <a:buNone/>
                      </a:pPr>
                      <a:endParaRPr lang="en-US" sz="2800" b="1" i="1" u="sng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tt-RU" sz="3200" b="1" i="1" u="sng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Заман</a:t>
                      </a:r>
                      <a:r>
                        <a:rPr lang="tt-RU" sz="32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:</a:t>
                      </a:r>
                    </a:p>
                    <a:p>
                      <a:pPr>
                        <a:buFont typeface="Courier New" pitchFamily="49" charset="0"/>
                        <a:buNone/>
                      </a:pPr>
                      <a:r>
                        <a:rPr lang="tt-RU" sz="32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Үткән :        </a:t>
                      </a:r>
                      <a:r>
                        <a:rPr lang="tt-RU" sz="3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Нишләгән?   </a:t>
                      </a:r>
                      <a:r>
                        <a:rPr lang="en-US" sz="3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</a:t>
                      </a:r>
                      <a:r>
                        <a:rPr lang="tt-RU" sz="3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Нишләде?</a:t>
                      </a:r>
                    </a:p>
                    <a:p>
                      <a:pPr>
                        <a:buFont typeface="Courier New" pitchFamily="49" charset="0"/>
                        <a:buNone/>
                      </a:pPr>
                      <a:r>
                        <a:rPr lang="tt-RU" sz="32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Хәзерге:     </a:t>
                      </a:r>
                      <a:r>
                        <a:rPr lang="tt-RU" sz="3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Нишли?</a:t>
                      </a:r>
                    </a:p>
                    <a:p>
                      <a:pPr>
                        <a:buFont typeface="Courier New" pitchFamily="49" charset="0"/>
                        <a:buNone/>
                      </a:pPr>
                      <a:r>
                        <a:rPr lang="tt-RU" sz="32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Киләчәк:    </a:t>
                      </a:r>
                      <a:r>
                        <a:rPr lang="tt-RU" sz="3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Нишләр? Нишләячәк?</a:t>
                      </a:r>
                      <a:endParaRPr lang="ru-RU" sz="300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3532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1066563"/>
              </p:ext>
            </p:extLst>
          </p:nvPr>
        </p:nvGraphicFramePr>
        <p:xfrm>
          <a:off x="416878" y="606425"/>
          <a:ext cx="11042650" cy="5634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1325"/>
                <a:gridCol w="552132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t-RU" sz="3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Баш кисәкләр</a:t>
                      </a:r>
                      <a:endParaRPr lang="en-US" sz="3600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t-RU" sz="2400" b="1" u="sng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Ия:</a:t>
                      </a:r>
                      <a:r>
                        <a:rPr lang="tt-RU" sz="2400" b="1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t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(исем, алмашлык) </a:t>
                      </a: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Кем? Нәрсә?</a:t>
                      </a:r>
                    </a:p>
                    <a:p>
                      <a:r>
                        <a:rPr lang="tt-RU" sz="2400" b="1" u="sng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Хәбәр : </a:t>
                      </a:r>
                      <a:r>
                        <a:rPr lang="tt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(фигыль) </a:t>
                      </a: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Нишләде?, Нишләгән? Нишли? Нишләр? Нишләячәк?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2800" b="1" kern="1200" dirty="0" smtClean="0">
                          <a:ln w="10541" cmpd="sng">
                            <a:solidFill>
                              <a:srgbClr val="7D7D7D">
                                <a:tint val="100000"/>
                                <a:shade val="100000"/>
                                <a:satMod val="110000"/>
                              </a:srgbClr>
                            </a:solidFill>
                            <a:prstDash val="solid"/>
                          </a:ln>
                          <a:solidFill>
                            <a:srgbClr val="0099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Иярчен  кисәкләр</a:t>
                      </a:r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lvl="0" indent="0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tt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Тәмамлык : </a:t>
                      </a:r>
                      <a:r>
                        <a:rPr lang="tt-RU" sz="2400" dirty="0" smtClean="0">
                          <a:solidFill>
                            <a:srgbClr val="0022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(исем, алмашлык) </a:t>
                      </a:r>
                      <a:r>
                        <a:rPr lang="tt-RU" sz="2400" b="1" dirty="0" smtClean="0">
                          <a:solidFill>
                            <a:srgbClr val="0022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Кемгә? Нәрсәгә? Кемне? Нәрсәне? Кемнән? Нәрсәдән?</a:t>
                      </a:r>
                    </a:p>
                    <a:p>
                      <a:pPr marL="0" lvl="0" indent="0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tt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Аергыч  : </a:t>
                      </a:r>
                      <a:r>
                        <a:rPr lang="tt-RU" sz="2400" dirty="0" smtClean="0">
                          <a:solidFill>
                            <a:srgbClr val="0022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(сан, сыйфат) </a:t>
                      </a:r>
                      <a:r>
                        <a:rPr lang="tt-RU" sz="2400" b="1" dirty="0" smtClean="0">
                          <a:solidFill>
                            <a:srgbClr val="0022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Нинди?, Кайсы? Ничә? </a:t>
                      </a:r>
                    </a:p>
                    <a:p>
                      <a:pPr marL="0" lvl="0" indent="0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tt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Хәл : </a:t>
                      </a:r>
                      <a:r>
                        <a:rPr lang="tt-RU" sz="2400" dirty="0" smtClean="0">
                          <a:solidFill>
                            <a:srgbClr val="0022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(исем) </a:t>
                      </a:r>
                      <a:r>
                        <a:rPr lang="tt-RU" sz="2400" b="1" dirty="0" smtClean="0">
                          <a:solidFill>
                            <a:srgbClr val="0022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Кая? Кайчан? Кайда?</a:t>
                      </a:r>
                    </a:p>
                    <a:p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6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Главные  члены</a:t>
                      </a:r>
                      <a:endParaRPr lang="en-US" sz="3600" dirty="0" smtClean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tt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Подлежащее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  <a:sym typeface="Wingdings" pitchFamily="2" charset="2"/>
                        </a:rPr>
                        <a:t>(</a:t>
                      </a:r>
                      <a:r>
                        <a:rPr lang="ru-RU" sz="2400" b="1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  <a:sym typeface="Wingdings" pitchFamily="2" charset="2"/>
                        </a:rPr>
                        <a:t>сущ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  <a:sym typeface="Wingdings" pitchFamily="2" charset="2"/>
                        </a:rPr>
                        <a:t>, мест</a:t>
                      </a:r>
                      <a:r>
                        <a:rPr lang="en-US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  <a:sym typeface="Wingdings" pitchFamily="2" charset="2"/>
                        </a:rPr>
                        <a:t>)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  <a:sym typeface="Wingdings" pitchFamily="2" charset="2"/>
                        </a:rPr>
                        <a:t>:</a:t>
                      </a:r>
                      <a:r>
                        <a:rPr lang="tt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Кто? Что?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tt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Сказуемое (глагол):  </a:t>
                      </a: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Что делать?, Что сделать?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2800" b="1" dirty="0" smtClean="0">
                          <a:ln w="10541" cmpd="sng">
                            <a:solidFill>
                              <a:srgbClr val="7D7D7D">
                                <a:tint val="100000"/>
                                <a:shade val="100000"/>
                                <a:satMod val="110000"/>
                              </a:srgbClr>
                            </a:solidFill>
                            <a:prstDash val="solid"/>
                          </a:ln>
                          <a:solidFill>
                            <a:srgbClr val="0099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Второстепенные члены</a:t>
                      </a:r>
                      <a:endParaRPr lang="ru-RU" sz="2800" dirty="0" smtClean="0">
                        <a:solidFill>
                          <a:prstClr val="black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Wingdings" pitchFamily="2" charset="2"/>
                        <a:buNone/>
                      </a:pPr>
                      <a:r>
                        <a:rPr lang="tt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Дополнение (сущ, мест.) : </a:t>
                      </a:r>
                      <a:r>
                        <a:rPr lang="tt-RU" sz="2400" b="1" dirty="0" smtClean="0">
                          <a:solidFill>
                            <a:srgbClr val="0022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Кому? Чему?  Кого? Чего?  О ком? О </a:t>
                      </a:r>
                      <a:r>
                        <a:rPr lang="tt-RU" sz="2400" b="1" baseline="0" dirty="0" smtClean="0">
                          <a:solidFill>
                            <a:srgbClr val="0022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t-RU" sz="2400" b="1" dirty="0" smtClean="0">
                          <a:solidFill>
                            <a:srgbClr val="0022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чем?  Кем? Чем?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Определение (прилагательное, числительное):  </a:t>
                      </a:r>
                      <a:r>
                        <a:rPr lang="tt-RU" sz="2400" b="1" dirty="0" smtClean="0">
                          <a:solidFill>
                            <a:srgbClr val="0022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Какой? Какая? Какое? Какие? Сколько?</a:t>
                      </a:r>
                    </a:p>
                    <a:p>
                      <a:pPr marL="0" indent="0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Wingdings" pitchFamily="2" charset="2"/>
                        <a:buNone/>
                      </a:pPr>
                      <a:r>
                        <a:rPr lang="tt-RU" sz="2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Обстоятельство (сущ):  </a:t>
                      </a:r>
                      <a:r>
                        <a:rPr lang="tt-RU" sz="2400" b="1" dirty="0" smtClean="0">
                          <a:solidFill>
                            <a:srgbClr val="0022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Как? Где?  Куда? </a:t>
                      </a:r>
                    </a:p>
                    <a:p>
                      <a:pPr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endParaRPr lang="tt-RU" sz="2400" b="1" dirty="0" smtClean="0">
                        <a:solidFill>
                          <a:srgbClr val="0022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4874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2079876"/>
              </p:ext>
            </p:extLst>
          </p:nvPr>
        </p:nvGraphicFramePr>
        <p:xfrm>
          <a:off x="554038" y="462280"/>
          <a:ext cx="11042650" cy="584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1325"/>
                <a:gridCol w="5521325"/>
              </a:tblGrid>
              <a:tr h="5847080">
                <a:tc>
                  <a:txBody>
                    <a:bodyPr/>
                    <a:lstStyle/>
                    <a:p>
                      <a:pPr algn="ctr"/>
                      <a:r>
                        <a:rPr lang="tt-RU" sz="3200" b="1" dirty="0" smtClean="0">
                          <a:solidFill>
                            <a:srgbClr val="257543"/>
                          </a:solidFill>
                        </a:rPr>
                        <a:t>Сузыклар</a:t>
                      </a:r>
                      <a:endParaRPr lang="en-US" sz="3200" b="1" dirty="0" smtClean="0">
                        <a:solidFill>
                          <a:srgbClr val="257543"/>
                        </a:solidFill>
                      </a:endParaRPr>
                    </a:p>
                    <a:p>
                      <a:pPr algn="ctr"/>
                      <a:r>
                        <a:rPr lang="tt-RU" sz="3200" b="1" dirty="0" smtClean="0">
                          <a:solidFill>
                            <a:schemeClr val="tx1"/>
                          </a:solidFill>
                        </a:rPr>
                        <a:t>А     У     Ы      О</a:t>
                      </a:r>
                    </a:p>
                    <a:p>
                      <a:pPr algn="ctr"/>
                      <a:r>
                        <a:rPr lang="tt-RU" sz="3200" b="1" dirty="0" smtClean="0">
                          <a:solidFill>
                            <a:schemeClr val="tx1"/>
                          </a:solidFill>
                        </a:rPr>
                        <a:t>Ә     Ү   Э-Е      Ө   И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200" b="1" dirty="0" smtClean="0">
                        <a:ln w="10541" cmpd="sng">
                          <a:solidFill>
                            <a:srgbClr val="7D7D7D">
                              <a:tint val="100000"/>
                              <a:shade val="100000"/>
                              <a:satMod val="110000"/>
                            </a:srgbClr>
                          </a:solidFill>
                          <a:prstDash val="solid"/>
                        </a:ln>
                        <a:solidFill>
                          <a:srgbClr val="009900"/>
                        </a:solidFill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3200" b="1" dirty="0" smtClean="0">
                          <a:ln w="10541" cmpd="sng">
                            <a:solidFill>
                              <a:srgbClr val="7D7D7D">
                                <a:tint val="100000"/>
                                <a:shade val="100000"/>
                                <a:satMod val="110000"/>
                              </a:srgbClr>
                            </a:solidFill>
                            <a:prstDash val="solid"/>
                          </a:ln>
                          <a:solidFill>
                            <a:srgbClr val="009900"/>
                          </a:solidFill>
                          <a:cs typeface="Times New Roman" pitchFamily="18" charset="0"/>
                        </a:rPr>
                        <a:t>Тартыклар </a:t>
                      </a:r>
                      <a:endParaRPr lang="en-US" sz="3200" b="1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3200" b="1" u="sng" dirty="0" smtClean="0">
                          <a:solidFill>
                            <a:srgbClr val="002200"/>
                          </a:solidFill>
                        </a:rPr>
                        <a:t>Парлы тартыклар</a:t>
                      </a: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3200" b="1" dirty="0" smtClean="0">
                          <a:solidFill>
                            <a:srgbClr val="002200"/>
                          </a:solidFill>
                        </a:rPr>
                        <a:t>Б   В   Д   Г   Ж   З   Җ</a:t>
                      </a: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3200" b="1" dirty="0" smtClean="0">
                          <a:solidFill>
                            <a:srgbClr val="002200"/>
                          </a:solidFill>
                        </a:rPr>
                        <a:t>П   Ф   Т   К   Ш   С   Ч</a:t>
                      </a:r>
                    </a:p>
                    <a:p>
                      <a:pPr marL="0" indent="0" algn="ctr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tt-RU" sz="3200" b="1" u="sng" dirty="0" smtClean="0">
                          <a:solidFill>
                            <a:srgbClr val="002200"/>
                          </a:solidFill>
                        </a:rPr>
                        <a:t>Парсыз тартыклар</a:t>
                      </a: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3200" b="1" dirty="0" smtClean="0">
                          <a:solidFill>
                            <a:srgbClr val="002200"/>
                          </a:solidFill>
                        </a:rPr>
                        <a:t>М   Л   Н   Р   Й   Ң</a:t>
                      </a: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3200" b="1" dirty="0" smtClean="0">
                          <a:solidFill>
                            <a:srgbClr val="002200"/>
                          </a:solidFill>
                        </a:rPr>
                        <a:t>Х   Һ   Ц   Щ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200" u="sng" dirty="0" smtClean="0">
                          <a:solidFill>
                            <a:srgbClr val="257543"/>
                          </a:solidFill>
                        </a:rPr>
                        <a:t>Сүз ясагыч:</a:t>
                      </a:r>
                      <a:r>
                        <a:rPr lang="tt-RU" sz="3200" u="sng" dirty="0" smtClean="0"/>
                        <a:t> </a:t>
                      </a:r>
                      <a:endParaRPr lang="en-US" sz="3200" u="sng" dirty="0" smtClean="0"/>
                    </a:p>
                    <a:p>
                      <a:pPr algn="ctr"/>
                      <a:r>
                        <a:rPr lang="tt-RU" sz="3200" b="1" dirty="0" smtClean="0">
                          <a:solidFill>
                            <a:schemeClr val="tx1"/>
                          </a:solidFill>
                        </a:rPr>
                        <a:t>-чы, -че, -лык, -лек, -таш, -тәш, -лы, -ле, -гыч, -геч, -кыч, -кеч, -сыз, -сез, -кы, -ке, -ла, -лә, -у, -ү, -даш, -дәш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3200" b="1" dirty="0" smtClean="0">
                          <a:ln w="10541" cmpd="sng">
                            <a:solidFill>
                              <a:srgbClr val="7D7D7D">
                                <a:tint val="100000"/>
                                <a:shade val="100000"/>
                                <a:satMod val="110000"/>
                              </a:srgbClr>
                            </a:solidFill>
                            <a:prstDash val="solid"/>
                          </a:ln>
                          <a:solidFill>
                            <a:srgbClr val="009900"/>
                          </a:solidFill>
                          <a:cs typeface="Times New Roman" pitchFamily="18" charset="0"/>
                        </a:rPr>
                        <a:t>Сүз төрләндергеч</a:t>
                      </a:r>
                      <a:endParaRPr lang="en-US" sz="3200" b="1" dirty="0" smtClean="0">
                        <a:ln w="10541" cmpd="sng">
                          <a:solidFill>
                            <a:srgbClr val="7D7D7D">
                              <a:tint val="100000"/>
                              <a:shade val="100000"/>
                              <a:satMod val="110000"/>
                            </a:srgbClr>
                          </a:solidFill>
                          <a:prstDash val="solid"/>
                        </a:ln>
                        <a:solidFill>
                          <a:srgbClr val="009900"/>
                        </a:solidFill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3200" b="1" dirty="0" smtClean="0">
                          <a:solidFill>
                            <a:srgbClr val="002200"/>
                          </a:solidFill>
                        </a:rPr>
                        <a:t>-ның, -нең, -ны, -не, -ка, -кә, </a:t>
                      </a:r>
                      <a:endParaRPr lang="en-US" sz="3200" b="1" dirty="0" smtClean="0">
                        <a:solidFill>
                          <a:srgbClr val="002200"/>
                        </a:solidFill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3200" b="1" dirty="0" smtClean="0">
                          <a:solidFill>
                            <a:srgbClr val="002200"/>
                          </a:solidFill>
                        </a:rPr>
                        <a:t>-га, -гә, - нан, -нән, -тан, -тән,</a:t>
                      </a:r>
                      <a:endParaRPr lang="en-US" sz="3200" b="1" dirty="0" smtClean="0">
                        <a:solidFill>
                          <a:srgbClr val="002200"/>
                        </a:solidFill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3200" b="1" dirty="0" smtClean="0">
                          <a:solidFill>
                            <a:srgbClr val="002200"/>
                          </a:solidFill>
                        </a:rPr>
                        <a:t> -да, -дә, -та, -тә, -лар, -ләр,</a:t>
                      </a:r>
                      <a:endParaRPr lang="en-US" sz="3200" b="1" dirty="0" smtClean="0">
                        <a:solidFill>
                          <a:srgbClr val="002200"/>
                        </a:solidFill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3200" b="1" dirty="0" smtClean="0">
                          <a:solidFill>
                            <a:srgbClr val="002200"/>
                          </a:solidFill>
                        </a:rPr>
                        <a:t> -нар, -нәр</a:t>
                      </a:r>
                      <a:endParaRPr lang="tt-RU" sz="3200" b="1" dirty="0">
                        <a:solidFill>
                          <a:srgbClr val="0022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2544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2322076"/>
              </p:ext>
            </p:extLst>
          </p:nvPr>
        </p:nvGraphicFramePr>
        <p:xfrm>
          <a:off x="477838" y="347345"/>
          <a:ext cx="11042650" cy="6205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1325"/>
                <a:gridCol w="5521325"/>
              </a:tblGrid>
              <a:tr h="370840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tt-RU" sz="3200" u="sng" dirty="0" smtClean="0">
                          <a:solidFill>
                            <a:srgbClr val="25754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Исем</a:t>
                      </a:r>
                      <a:r>
                        <a:rPr lang="tt-RU" sz="3200" dirty="0" smtClean="0">
                          <a:solidFill>
                            <a:srgbClr val="25754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tt-RU" sz="1800" dirty="0" smtClean="0">
                          <a:solidFill>
                            <a:schemeClr val="tx1"/>
                          </a:solidFill>
                        </a:rPr>
                        <a:t>(предметны белдерә)</a:t>
                      </a:r>
                      <a:br>
                        <a:rPr lang="tt-RU" sz="18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tt-RU" sz="2800" dirty="0" smtClean="0">
                          <a:solidFill>
                            <a:schemeClr val="tx1"/>
                          </a:solidFill>
                        </a:rPr>
                        <a:t>Кем? Нәрсә?</a:t>
                      </a:r>
                    </a:p>
                    <a:p>
                      <a:pPr algn="l">
                        <a:buFont typeface="Wingdings" pitchFamily="2" charset="2"/>
                        <a:buNone/>
                      </a:pPr>
                      <a:r>
                        <a:rPr lang="tt-RU" sz="2000" b="1" i="1" u="sng" dirty="0" smtClean="0">
                          <a:solidFill>
                            <a:srgbClr val="C00000"/>
                          </a:solidFill>
                        </a:rPr>
                        <a:t>Ялгызлык</a:t>
                      </a:r>
                      <a:r>
                        <a:rPr lang="tt-RU" sz="2000" b="1" dirty="0" smtClean="0">
                          <a:solidFill>
                            <a:schemeClr val="tx1"/>
                          </a:solidFill>
                        </a:rPr>
                        <a:t> исемнәр                                                      </a:t>
                      </a:r>
                      <a:r>
                        <a:rPr lang="tt-RU" sz="2000" b="1" i="1" u="sng" dirty="0" smtClean="0">
                          <a:solidFill>
                            <a:srgbClr val="C00000"/>
                          </a:solidFill>
                        </a:rPr>
                        <a:t>Уртаклык</a:t>
                      </a:r>
                      <a:r>
                        <a:rPr lang="tt-RU" sz="2000" b="1" dirty="0" smtClean="0">
                          <a:solidFill>
                            <a:schemeClr val="tx1"/>
                          </a:solidFill>
                        </a:rPr>
                        <a:t> исемнәр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tt-RU" sz="2000" b="1" i="1" u="sng" dirty="0" smtClean="0">
                          <a:solidFill>
                            <a:srgbClr val="7030A0"/>
                          </a:solidFill>
                        </a:rPr>
                        <a:t>Берлек сан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tt-RU" sz="2000" b="1" i="1" u="sng" dirty="0" smtClean="0">
                          <a:solidFill>
                            <a:srgbClr val="7030A0"/>
                          </a:solidFill>
                        </a:rPr>
                        <a:t>Күплек сан: </a:t>
                      </a:r>
                      <a:r>
                        <a:rPr lang="tt-RU" sz="2000" b="1" dirty="0" smtClean="0">
                          <a:solidFill>
                            <a:schemeClr val="tx1"/>
                          </a:solidFill>
                        </a:rPr>
                        <a:t>-нар, -нәр, лар,-ләр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2400" b="1" u="sng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Килеш белән төрләнү:</a:t>
                      </a:r>
                      <a:endParaRPr lang="ru-RU" sz="2400" b="1" u="sng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24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 .к.   </a:t>
                      </a:r>
                      <a:r>
                        <a:rPr lang="tt-RU" sz="2400" b="1" dirty="0" smtClean="0">
                          <a:solidFill>
                            <a:srgbClr val="0022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Кем? Нәрсә?</a:t>
                      </a:r>
                    </a:p>
                    <a:p>
                      <a:pPr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24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И.к.    </a:t>
                      </a:r>
                      <a:r>
                        <a:rPr lang="tt-RU" sz="2400" b="1" dirty="0" smtClean="0">
                          <a:solidFill>
                            <a:srgbClr val="0022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Кемнең? Нәрсәнең?</a:t>
                      </a:r>
                    </a:p>
                    <a:p>
                      <a:pPr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24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Ю.к.   </a:t>
                      </a:r>
                      <a:r>
                        <a:rPr lang="tt-RU" sz="2400" b="1" dirty="0" smtClean="0">
                          <a:solidFill>
                            <a:srgbClr val="0022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Кемгә? Нәрсәгә? Кая?</a:t>
                      </a:r>
                    </a:p>
                    <a:p>
                      <a:pPr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24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Т.к.     </a:t>
                      </a:r>
                      <a:r>
                        <a:rPr lang="tt-RU" sz="2400" b="1" dirty="0" smtClean="0">
                          <a:solidFill>
                            <a:srgbClr val="0022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Кемне? Нәрсәне?</a:t>
                      </a:r>
                    </a:p>
                    <a:p>
                      <a:pPr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24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Ч.к.    </a:t>
                      </a:r>
                      <a:r>
                        <a:rPr lang="tt-RU" sz="2400" b="1" dirty="0" smtClean="0">
                          <a:solidFill>
                            <a:srgbClr val="0022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Кемнән ? Нәрсәдән? Кайдан? Кайчан?</a:t>
                      </a:r>
                    </a:p>
                    <a:p>
                      <a:pPr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24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У.в.к. </a:t>
                      </a:r>
                      <a:r>
                        <a:rPr lang="tt-RU" sz="2400" b="1" dirty="0" smtClean="0">
                          <a:solidFill>
                            <a:srgbClr val="0022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Кемдә? Нәрсәдә? Кайда?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200" u="sng" dirty="0" smtClean="0">
                          <a:solidFill>
                            <a:srgbClr val="25754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Части речи</a:t>
                      </a:r>
                    </a:p>
                    <a:p>
                      <a:pPr algn="ctr"/>
                      <a:endParaRPr lang="tt-RU" sz="3200" u="sng" dirty="0" smtClean="0">
                        <a:solidFill>
                          <a:srgbClr val="25754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tt-RU" sz="2800" b="1" i="1" u="sng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</a:t>
                      </a:r>
                      <a:r>
                        <a:rPr lang="ru-RU" sz="2800" b="1" i="1" u="sng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ществительные</a:t>
                      </a:r>
                      <a:r>
                        <a:rPr lang="tt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: </a:t>
                      </a:r>
                      <a:r>
                        <a:rPr lang="tt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Кто? Что?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endParaRPr lang="tt-RU" sz="2800" b="1" i="1" u="sng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tt-RU" sz="2800" b="1" i="1" u="sng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Прилагательные</a:t>
                      </a:r>
                      <a:r>
                        <a:rPr lang="tt-RU" sz="2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 </a:t>
                      </a:r>
                      <a:r>
                        <a:rPr lang="tt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Какая?, Какое?, Какой?, Какие?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endParaRPr lang="tt-RU" sz="28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tt-RU" sz="2800" b="1" i="1" u="sng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Глагол</a:t>
                      </a:r>
                      <a:r>
                        <a:rPr lang="tt-RU" sz="2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: </a:t>
                      </a:r>
                      <a:r>
                        <a:rPr lang="tt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Что делать, Что сделать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endParaRPr lang="tt-RU" sz="28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tt-RU" sz="2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Местоимение(личные</a:t>
                      </a:r>
                      <a:r>
                        <a:rPr lang="tt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tt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Я,ты,он,она,оно,мы,вы,они</a:t>
                      </a:r>
                      <a:endParaRPr lang="tt-RU" sz="28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802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408" y="846201"/>
            <a:ext cx="11014364" cy="1136506"/>
          </a:xfrm>
        </p:spPr>
        <p:txBody>
          <a:bodyPr>
            <a:normAutofit fontScale="90000"/>
          </a:bodyPr>
          <a:lstStyle/>
          <a:p>
            <a:r>
              <a:rPr lang="tt-RU" sz="53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Периметр табу(Р, мм, см, дм, м)</a:t>
            </a:r>
            <a:r>
              <a:rPr lang="tt-RU" sz="5300" dirty="0" smtClean="0"/>
              <a:t/>
            </a:r>
            <a:br>
              <a:rPr lang="tt-RU" sz="5300" dirty="0" smtClean="0"/>
            </a:br>
            <a:r>
              <a:rPr lang="tt-RU" sz="4400" dirty="0">
                <a:solidFill>
                  <a:schemeClr val="tx1"/>
                </a:solidFill>
                <a:latin typeface="Times New Roman" pitchFamily="18" charset="0"/>
              </a:rPr>
              <a:t>Р=а+в+с</a:t>
            </a:r>
            <a:r>
              <a:rPr lang="tt-RU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tt-RU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tt-RU" sz="4400" dirty="0" smtClean="0">
                <a:solidFill>
                  <a:schemeClr val="tx1"/>
                </a:solidFill>
                <a:latin typeface="Times New Roman" pitchFamily="18" charset="0"/>
              </a:rPr>
              <a:t>Р=(а+в)*2</a:t>
            </a:r>
            <a:br>
              <a:rPr lang="tt-RU" sz="44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tt-RU" sz="4400" dirty="0" smtClean="0">
                <a:solidFill>
                  <a:schemeClr val="tx1"/>
                </a:solidFill>
                <a:latin typeface="Times New Roman" pitchFamily="18" charset="0"/>
              </a:rPr>
              <a:t>Р=4*а </a:t>
            </a:r>
            <a:endParaRPr lang="ru-RU" sz="4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2164" y="2843841"/>
            <a:ext cx="105008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4000" b="1" u="sng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Мәйдан табу(</a:t>
            </a:r>
            <a:r>
              <a:rPr lang="en-US" sz="4000" b="1" u="sng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4000" b="1" u="sng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мм</a:t>
            </a:r>
            <a:r>
              <a:rPr lang="en-US" sz="4000" b="1" u="sng" baseline="300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b="1" u="sng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см</a:t>
            </a:r>
            <a:r>
              <a:rPr lang="en-US" sz="4000" b="1" u="sng" baseline="300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b="1" u="sng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b="1" u="sng" dirty="0" err="1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en-US" sz="4000" b="1" u="sng" baseline="300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b="1" u="sng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м</a:t>
            </a:r>
            <a:r>
              <a:rPr lang="en-US" sz="4000" b="1" u="sng" baseline="300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tt-RU" sz="4000" b="1" u="sng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:</a:t>
            </a:r>
            <a:endParaRPr lang="ru-RU" sz="4000" u="sng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843548" y="845178"/>
            <a:ext cx="781664" cy="737419"/>
          </a:xfrm>
          <a:prstGeom prst="triangl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055924" y="1460091"/>
            <a:ext cx="3834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b="1" dirty="0"/>
              <a:t>в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352371" y="1013831"/>
            <a:ext cx="5161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b="1" dirty="0" smtClean="0"/>
              <a:t>с</a:t>
            </a:r>
            <a:endParaRPr lang="ru-RU" sz="2000" b="1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81552" y="3551727"/>
            <a:ext cx="11042073" cy="2694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S=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(а*в):2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=а*в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</a:p>
          <a:p>
            <a:pPr marL="0" indent="0">
              <a:buNone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=а*а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S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=2п*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3200" b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</a:t>
            </a:r>
          </a:p>
          <a:p>
            <a:pPr marL="0" indent="0">
              <a:buNone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п=3,14     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R-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радиус</a:t>
            </a:r>
          </a:p>
        </p:txBody>
      </p:sp>
      <p:sp>
        <p:nvSpPr>
          <p:cNvPr id="10" name="TextBox 9"/>
          <p:cNvSpPr txBox="1"/>
          <p:nvPr/>
        </p:nvSpPr>
        <p:spPr>
          <a:xfrm flipH="1">
            <a:off x="1771282" y="1045232"/>
            <a:ext cx="5663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b="1" dirty="0" smtClean="0"/>
              <a:t>а</a:t>
            </a:r>
            <a:endParaRPr lang="ru-RU" sz="2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37587" y="1417750"/>
            <a:ext cx="1297858" cy="60278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558846" y="1488306"/>
            <a:ext cx="404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dirty="0" smtClean="0"/>
              <a:t>а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287413" y="1860202"/>
            <a:ext cx="398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dirty="0" smtClean="0"/>
              <a:t>в</a:t>
            </a:r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135445" y="2119103"/>
            <a:ext cx="643033" cy="66206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912006" y="2250081"/>
            <a:ext cx="4468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b="1" dirty="0" smtClean="0"/>
              <a:t>а</a:t>
            </a:r>
            <a:endParaRPr lang="ru-RU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265233" y="2635442"/>
            <a:ext cx="3834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b="1" dirty="0" smtClean="0"/>
              <a:t>а</a:t>
            </a:r>
            <a:endParaRPr lang="ru-RU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969708" y="3622512"/>
            <a:ext cx="368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332515" y="4022622"/>
            <a:ext cx="361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</a:t>
            </a:r>
            <a:endParaRPr lang="ru-RU" sz="2000" b="1" dirty="0"/>
          </a:p>
        </p:txBody>
      </p:sp>
      <p:sp>
        <p:nvSpPr>
          <p:cNvPr id="20" name="Прямоугольный треугольник 19"/>
          <p:cNvSpPr/>
          <p:nvPr/>
        </p:nvSpPr>
        <p:spPr>
          <a:xfrm>
            <a:off x="1219692" y="3489986"/>
            <a:ext cx="598784" cy="602690"/>
          </a:xfrm>
          <a:prstGeom prst="rtTriangl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356241" y="3645706"/>
            <a:ext cx="1292699" cy="57697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5137590" y="3708310"/>
            <a:ext cx="2802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796106" y="4108420"/>
            <a:ext cx="589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</a:t>
            </a:r>
            <a:endParaRPr lang="ru-RU" sz="20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338416" y="4422732"/>
            <a:ext cx="720000" cy="7200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1126043" y="4582677"/>
            <a:ext cx="359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519085" y="5140564"/>
            <a:ext cx="3645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27" name="Овал 26"/>
          <p:cNvSpPr/>
          <p:nvPr/>
        </p:nvSpPr>
        <p:spPr>
          <a:xfrm>
            <a:off x="5750382" y="4466232"/>
            <a:ext cx="778716" cy="832089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72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1444" y="1055629"/>
            <a:ext cx="11312014" cy="345469"/>
          </a:xfrm>
        </p:spPr>
        <p:txBody>
          <a:bodyPr>
            <a:normAutofit fontScale="90000"/>
          </a:bodyPr>
          <a:lstStyle/>
          <a:p>
            <a:r>
              <a:rPr lang="tt-RU" sz="4000" u="sng" dirty="0" smtClean="0">
                <a:latin typeface="Times New Roman" pitchFamily="18" charset="0"/>
              </a:rPr>
              <a:t>Хезмәт дәресендә куркынычсызлык кагыйдәләре</a:t>
            </a: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>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9739193"/>
              </p:ext>
            </p:extLst>
          </p:nvPr>
        </p:nvGraphicFramePr>
        <p:xfrm>
          <a:off x="481011" y="993507"/>
          <a:ext cx="11184963" cy="52155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2553"/>
                <a:gridCol w="2792553"/>
                <a:gridCol w="2792553"/>
                <a:gridCol w="2807304"/>
              </a:tblGrid>
              <a:tr h="406606">
                <a:tc>
                  <a:txBody>
                    <a:bodyPr/>
                    <a:lstStyle/>
                    <a:p>
                      <a:r>
                        <a:rPr lang="tt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Энә белән эшләү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t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Кайчы белән эшләү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t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Без белән эшләү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t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Тырма белән эшләү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89695">
                <a:tc>
                  <a:txBody>
                    <a:bodyPr/>
                    <a:lstStyle/>
                    <a:p>
                      <a:r>
                        <a:rPr lang="tt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Иптәшеңә энәне һәм булавканы калын башы белән бир!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t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Кайчыны югары күтәрмә, очлы башын аска каратып кис!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t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Безне иптәшеңә сабы белән бир!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t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Эшләр алдыннан тырма сабын тикшер,ул кытыршы булмасын!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70155">
                <a:tc>
                  <a:txBody>
                    <a:bodyPr/>
                    <a:lstStyle/>
                    <a:p>
                      <a:r>
                        <a:rPr lang="tt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Энә һәм булавканы югалтма, эш башында, эш ахырында сана!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t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Кайчыны ачык калдырма!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t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Безне кесәңдә йөртмә!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t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Эшләгәндә һәм эштән соң аны югары күтәрмә!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40658">
                <a:tc>
                  <a:txBody>
                    <a:bodyPr/>
                    <a:lstStyle/>
                    <a:p>
                      <a:r>
                        <a:rPr lang="tt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Тегәр алдыннан без белән тишп эзләр яса, аннан соң гына тек!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t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Эшләгәндә сул кулыңның бармагына  игътибар ит!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t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Тишә торган предметны такта өстенә куеп тиш!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t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Тырма</a:t>
                      </a:r>
                      <a:r>
                        <a:rPr lang="tt-RU" sz="16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тешләрен өскә каратып калдырма!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93174">
                <a:tc>
                  <a:txBody>
                    <a:bodyPr/>
                    <a:lstStyle/>
                    <a:p>
                      <a:r>
                        <a:rPr lang="tt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Энә белән булавканы киемеңә кадама! 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t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Иптәшеңә биргәндә ябык килеш һәм сабы белән бир!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t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Тишкәндә тиешле җайланма куллан!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t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Тырманы эш беткәч чистартырга онытма!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4181">
                <a:tc>
                  <a:txBody>
                    <a:bodyPr/>
                    <a:lstStyle/>
                    <a:p>
                      <a:r>
                        <a:rPr lang="tt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Аларны</a:t>
                      </a:r>
                      <a:r>
                        <a:rPr lang="tt-RU" sz="16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авызыңа алма, савытында сакла!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t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Кайчыны үзенең махсус савытында сакла!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t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Тырманы үз урынына куй!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8710">
                <a:tc>
                  <a:txBody>
                    <a:bodyPr/>
                    <a:lstStyle/>
                    <a:p>
                      <a:r>
                        <a:rPr lang="tt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Җепне тиешле озынлыкта ал!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3168">
                <a:tc>
                  <a:txBody>
                    <a:bodyPr/>
                    <a:lstStyle/>
                    <a:p>
                      <a:r>
                        <a:rPr lang="tt-RU" sz="1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Теккәндә, чиккәндә уймак куллан!</a:t>
                      </a:r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1443" y="3317591"/>
            <a:ext cx="11149783" cy="480131"/>
          </a:xfrm>
          <a:prstGeom prst="rect">
            <a:avLst/>
          </a:prstGeom>
          <a:ln>
            <a:noFill/>
            <a:prstDash val="lgDashDot"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endParaRPr lang="tt-RU" sz="2800" b="1" dirty="0">
              <a:solidFill>
                <a:srgbClr val="0022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964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u="sng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Үлчәү берәмлекләре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6082173"/>
              </p:ext>
            </p:extLst>
          </p:nvPr>
        </p:nvGraphicFramePr>
        <p:xfrm>
          <a:off x="655320" y="1652016"/>
          <a:ext cx="10712768" cy="4931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6384"/>
                <a:gridCol w="5356384"/>
              </a:tblGrid>
              <a:tr h="4840224">
                <a:tc>
                  <a:txBody>
                    <a:bodyPr/>
                    <a:lstStyle/>
                    <a:p>
                      <a:pPr algn="ctr"/>
                      <a:r>
                        <a:rPr lang="tt-RU" sz="2400" u="sng" dirty="0" smtClean="0">
                          <a:ln w="10541" cmpd="sng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</a:rPr>
                        <a:t>Масса </a:t>
                      </a:r>
                      <a:endParaRPr lang="en-US" sz="2400" u="sng" dirty="0" smtClean="0">
                        <a:ln w="10541" cmpd="sng">
                          <a:solidFill>
                            <a:schemeClr val="tx1"/>
                          </a:solidFill>
                          <a:prstDash val="solid"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</a:endParaRPr>
                    </a:p>
                    <a:p>
                      <a:pPr algn="ctr"/>
                      <a:endParaRPr lang="en-US" sz="2400" b="1" u="sng" dirty="0" smtClean="0">
                        <a:ln w="10541" cmpd="sng">
                          <a:solidFill>
                            <a:schemeClr val="tx1"/>
                          </a:solidFill>
                          <a:prstDash val="solid"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1кг=1000гр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1ц=100кг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1т=10ц=1000кг</a:t>
                      </a: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2400" b="1" dirty="0" smtClean="0">
                          <a:ln w="10541" cmpd="sng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Озынлык </a:t>
                      </a:r>
                      <a:endParaRPr lang="en-US" sz="2400" b="1" dirty="0" smtClean="0">
                        <a:ln w="10541" cmpd="sng">
                          <a:solidFill>
                            <a:schemeClr val="tx1"/>
                          </a:solidFill>
                          <a:prstDash val="solid"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1см=10мм</a:t>
                      </a: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1дм=10см</a:t>
                      </a: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1км=1000м</a:t>
                      </a: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1м=100см</a:t>
                      </a: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1м=10дм</a:t>
                      </a:r>
                      <a:endParaRPr lang="en-US" dirty="0" smtClean="0"/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tt-RU" sz="2400" u="sng" dirty="0" smtClean="0">
                          <a:ln w="10541" cmpd="sng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</a:rPr>
                        <a:t>Вакыт</a:t>
                      </a:r>
                      <a:r>
                        <a:rPr lang="tt-RU" sz="1800" dirty="0" smtClean="0"/>
                        <a:t/>
                      </a:r>
                      <a:br>
                        <a:rPr lang="tt-RU" sz="1800" dirty="0" smtClean="0"/>
                      </a:b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1мин=60с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1сәг=60мин=3600с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1тәүл=24сәг=1440мин=86400с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1ел=12ай=365(366)тәүл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1гасыр=100ел</a:t>
                      </a:r>
                      <a:endParaRPr lang="en-US" sz="2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2400" b="1" u="sng" dirty="0" smtClean="0">
                          <a:ln w="10541" cmpd="sng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Мәйдан </a:t>
                      </a:r>
                      <a:endParaRPr lang="en-US" sz="2400" b="1" u="sng" dirty="0" smtClean="0">
                        <a:ln w="10541" cmpd="sng">
                          <a:solidFill>
                            <a:schemeClr val="tx1"/>
                          </a:solidFill>
                          <a:prstDash val="solid"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1см</a:t>
                      </a:r>
                      <a:r>
                        <a:rPr lang="ru-RU" sz="2400" b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400" b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=100мм</a:t>
                      </a:r>
                      <a:r>
                        <a:rPr lang="ru-RU" sz="2400" b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tt-RU" sz="2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1дм</a:t>
                      </a:r>
                      <a:r>
                        <a:rPr lang="ru-RU" sz="2400" b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=100см</a:t>
                      </a:r>
                      <a:r>
                        <a:rPr lang="ru-RU" sz="2400" b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=10000мм</a:t>
                      </a:r>
                      <a:r>
                        <a:rPr lang="ru-RU" sz="2400" b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tt-RU" sz="2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1км</a:t>
                      </a:r>
                      <a:r>
                        <a:rPr lang="ru-RU" sz="2400" b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=1000000м</a:t>
                      </a:r>
                      <a:r>
                        <a:rPr lang="ru-RU" sz="2400" b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=100га=10000ар</a:t>
                      </a: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1м</a:t>
                      </a:r>
                      <a:r>
                        <a:rPr lang="ru-RU" sz="2400" b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=100дм</a:t>
                      </a:r>
                      <a:r>
                        <a:rPr lang="ru-RU" sz="2400" b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=10000см</a:t>
                      </a:r>
                      <a:r>
                        <a:rPr lang="ru-RU" sz="2400" b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tt-RU" sz="2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1ар=100м</a:t>
                      </a:r>
                      <a:r>
                        <a:rPr lang="ru-RU" sz="2400" b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tt-RU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9249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4205702"/>
              </p:ext>
            </p:extLst>
          </p:nvPr>
        </p:nvGraphicFramePr>
        <p:xfrm>
          <a:off x="523558" y="560705"/>
          <a:ext cx="11042650" cy="538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1325"/>
                <a:gridCol w="5521325"/>
              </a:tblGrid>
              <a:tr h="370840">
                <a:tc>
                  <a:txBody>
                    <a:bodyPr/>
                    <a:lstStyle/>
                    <a:p>
                      <a:r>
                        <a:rPr lang="tt-RU" sz="2800" u="sng" dirty="0" smtClean="0">
                          <a:ln w="10541" cmpd="sng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</a:rPr>
                        <a:t>Тизлек(</a:t>
                      </a:r>
                      <a:r>
                        <a:rPr lang="en-US" sz="2800" u="sng" dirty="0" smtClean="0">
                          <a:ln w="10541" cmpd="sng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</a:rPr>
                        <a:t>V</a:t>
                      </a:r>
                      <a:r>
                        <a:rPr lang="tt-RU" sz="2800" u="sng" dirty="0" smtClean="0">
                          <a:ln w="10541" cmpd="sng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</a:rPr>
                        <a:t>), вакыт(</a:t>
                      </a:r>
                      <a:r>
                        <a:rPr lang="en-US" sz="2800" u="sng" dirty="0" smtClean="0">
                          <a:ln w="10541" cmpd="sng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</a:rPr>
                        <a:t>t</a:t>
                      </a:r>
                      <a:r>
                        <a:rPr lang="tt-RU" sz="2800" u="sng" dirty="0" smtClean="0">
                          <a:ln w="10541" cmpd="sng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</a:rPr>
                        <a:t>), юл(</a:t>
                      </a:r>
                      <a:r>
                        <a:rPr lang="en-US" sz="2800" u="sng" dirty="0" smtClean="0">
                          <a:ln w="10541" cmpd="sng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</a:rPr>
                        <a:t>S</a:t>
                      </a:r>
                      <a:r>
                        <a:rPr lang="tt-RU" sz="2800" u="sng" dirty="0" smtClean="0">
                          <a:ln w="10541" cmpd="sng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</a:rPr>
                        <a:t>)</a:t>
                      </a:r>
                      <a:r>
                        <a:rPr lang="tt-RU" sz="2800" dirty="0" smtClean="0"/>
                        <a:t/>
                      </a:r>
                      <a:br>
                        <a:rPr lang="tt-RU" sz="2800" dirty="0" smtClean="0"/>
                      </a:br>
                      <a:endParaRPr lang="tt-RU" sz="2800" dirty="0" smtClean="0"/>
                    </a:p>
                    <a:p>
                      <a:endParaRPr lang="en-US" sz="2800" dirty="0" smtClean="0"/>
                    </a:p>
                    <a:p>
                      <a:pPr marL="0" indent="0" algn="l">
                        <a:buNone/>
                      </a:pPr>
                      <a:r>
                        <a:rPr lang="en-US" sz="1800" b="1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i="1" dirty="0" err="1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Тизлек</a:t>
                      </a:r>
                      <a:r>
                        <a:rPr lang="ru-RU" sz="2400" b="1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n-US" sz="2400" b="1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ru-RU" sz="2400" b="1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tt-RU" sz="24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     </a:t>
                      </a:r>
                      <a:r>
                        <a:rPr lang="en-US" sz="2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V=S</a:t>
                      </a:r>
                      <a:r>
                        <a:rPr lang="ru-RU" sz="2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r>
                        <a:rPr lang="en-US" sz="2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ru-RU" sz="2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(км/с</a:t>
                      </a:r>
                      <a:r>
                        <a:rPr lang="tt-RU" sz="2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әг</a:t>
                      </a:r>
                      <a:r>
                        <a:rPr lang="ru-RU" sz="2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2400" dirty="0" smtClean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None/>
                      </a:pPr>
                      <a:endParaRPr lang="en-US" sz="2400" dirty="0" smtClean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None/>
                      </a:pPr>
                      <a:r>
                        <a:rPr lang="en-US" sz="2400" b="1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t-RU" sz="2400" b="1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Вакыт(</a:t>
                      </a:r>
                      <a:r>
                        <a:rPr lang="en-US" sz="2400" b="1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tt-RU" sz="2400" b="1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  <a:r>
                        <a:rPr lang="tt-RU" sz="24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     </a:t>
                      </a:r>
                      <a:r>
                        <a:rPr lang="en-US" sz="2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t=S</a:t>
                      </a:r>
                      <a:r>
                        <a:rPr lang="ru-RU" sz="2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r>
                        <a:rPr lang="en-US" sz="2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tt-RU" sz="2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(сәг)</a:t>
                      </a:r>
                      <a:endParaRPr lang="en-US" sz="2400" dirty="0" smtClean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None/>
                      </a:pPr>
                      <a:endParaRPr lang="en-US" sz="2400" dirty="0" smtClean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None/>
                      </a:pPr>
                      <a:r>
                        <a:rPr lang="en-US" sz="2400" b="1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t-RU" sz="2400" b="1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Юл (</a:t>
                      </a:r>
                      <a:r>
                        <a:rPr lang="en-US" sz="2400" b="1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tt-RU" sz="2400" b="1" i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tt-RU" sz="24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:          </a:t>
                      </a:r>
                      <a:r>
                        <a:rPr lang="en-US" sz="2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S=V</a:t>
                      </a:r>
                      <a:r>
                        <a:rPr lang="ru-RU" sz="2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r>
                        <a:rPr lang="en-US" sz="2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tt-RU" sz="24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(км)</a:t>
                      </a:r>
                      <a:endParaRPr lang="en-US" sz="2400" dirty="0" smtClean="0"/>
                    </a:p>
                    <a:p>
                      <a:pPr algn="l"/>
                      <a:endParaRPr lang="ru-RU" sz="2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2800" b="1" u="sng" dirty="0" smtClean="0">
                          <a:ln w="10541" cmpd="sng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Күләм  берәмлекләре :</a:t>
                      </a:r>
                      <a:endParaRPr lang="ru-RU" sz="2800" u="sng" dirty="0" smtClean="0">
                        <a:ln w="10541" cmpd="sng">
                          <a:solidFill>
                            <a:schemeClr val="tx1"/>
                          </a:solidFill>
                          <a:prstDash val="solid"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1дм</a:t>
                      </a:r>
                      <a:r>
                        <a:rPr lang="en-US" sz="2400" b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=1л</a:t>
                      </a: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1м</a:t>
                      </a:r>
                      <a:r>
                        <a:rPr lang="en-US" sz="2400" b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=1000дм</a:t>
                      </a:r>
                      <a:r>
                        <a:rPr lang="en-US" sz="2400" b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=1000л</a:t>
                      </a: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1л=1дм</a:t>
                      </a:r>
                      <a:r>
                        <a:rPr lang="en-US" sz="2400" b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=1000см</a:t>
                      </a:r>
                      <a:r>
                        <a:rPr lang="en-US" sz="2400" b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tt-RU" sz="2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1см</a:t>
                      </a:r>
                      <a:r>
                        <a:rPr lang="en-US" sz="2400" b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=1000мм</a:t>
                      </a:r>
                      <a:r>
                        <a:rPr lang="en-US" sz="2400" b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tt-RU" sz="2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Bef>
                          <a:spcPts val="1000"/>
                        </a:spcBef>
                      </a:pP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1км</a:t>
                      </a:r>
                      <a:r>
                        <a:rPr lang="en-US" sz="2400" b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tt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=1000000000м</a:t>
                      </a:r>
                      <a:r>
                        <a:rPr lang="en-US" sz="2400" b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tt-RU" sz="2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tt-RU" sz="2800" u="sng" dirty="0" smtClean="0">
                          <a:ln w="10541" cmpd="sng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</a:rPr>
                        <a:t>Күләм табу(мм</a:t>
                      </a:r>
                      <a:r>
                        <a:rPr lang="en-US" sz="2800" u="sng" baseline="30000" dirty="0" smtClean="0">
                          <a:ln w="10541" cmpd="sng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</a:t>
                      </a:r>
                      <a:r>
                        <a:rPr lang="tt-RU" sz="2800" u="sng" dirty="0" smtClean="0">
                          <a:ln w="10541" cmpd="sng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</a:rPr>
                        <a:t>,см</a:t>
                      </a:r>
                      <a:r>
                        <a:rPr lang="en-US" sz="2800" u="sng" baseline="30000" dirty="0" smtClean="0">
                          <a:ln w="10541" cmpd="sng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</a:t>
                      </a:r>
                      <a:r>
                        <a:rPr lang="tt-RU" sz="2800" u="sng" dirty="0" smtClean="0">
                          <a:ln w="10541" cmpd="sng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</a:rPr>
                        <a:t>,дм</a:t>
                      </a:r>
                      <a:r>
                        <a:rPr lang="en-US" sz="2800" u="sng" baseline="30000" dirty="0" smtClean="0">
                          <a:ln w="10541" cmpd="sng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</a:t>
                      </a:r>
                      <a:r>
                        <a:rPr lang="tt-RU" sz="2800" u="sng" dirty="0" smtClean="0">
                          <a:ln w="10541" cmpd="sng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</a:rPr>
                        <a:t>,м</a:t>
                      </a:r>
                      <a:r>
                        <a:rPr lang="en-US" sz="2800" u="sng" baseline="30000" dirty="0" smtClean="0">
                          <a:ln w="10541" cmpd="sng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</a:t>
                      </a:r>
                      <a:r>
                        <a:rPr lang="tt-RU" sz="2800" u="sng" dirty="0" smtClean="0">
                          <a:ln w="10541" cmpd="sng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</a:rPr>
                        <a:t>,км</a:t>
                      </a:r>
                      <a:r>
                        <a:rPr lang="en-US" sz="2800" u="sng" baseline="30000" dirty="0" smtClean="0">
                          <a:ln w="10541" cmpd="sng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</a:t>
                      </a:r>
                      <a:r>
                        <a:rPr lang="tt-RU" sz="2800" u="sng" dirty="0" smtClean="0">
                          <a:ln w="10541" cmpd="sng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</a:rPr>
                        <a:t>)</a:t>
                      </a:r>
                      <a:r>
                        <a:rPr lang="tt-RU" sz="2800" dirty="0" smtClean="0"/>
                        <a:t/>
                      </a:r>
                      <a:br>
                        <a:rPr lang="tt-RU" sz="2800" dirty="0" smtClean="0"/>
                      </a:br>
                      <a:endParaRPr lang="en-US" sz="2800" dirty="0" smtClean="0"/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V=A*B*C=A*B*H 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H-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биеклек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а,в-яклары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V=A*A*A=A</a:t>
                      </a:r>
                      <a:r>
                        <a:rPr lang="en-US" sz="2400" b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536199"/>
      </p:ext>
    </p:extLst>
  </p:cSld>
  <p:clrMapOvr>
    <a:masterClrMapping/>
  </p:clrMapOvr>
</p:sld>
</file>

<file path=ppt/theme/theme1.xml><?xml version="1.0" encoding="utf-8"?>
<a:theme xmlns:a="http://schemas.openxmlformats.org/drawingml/2006/main" name="рамка 5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341</TotalTime>
  <Words>643</Words>
  <Application>Microsoft Office PowerPoint</Application>
  <PresentationFormat>Произвольный</PresentationFormat>
  <Paragraphs>150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рамка 5</vt:lpstr>
      <vt:lpstr>Презентация PowerPoint</vt:lpstr>
      <vt:lpstr>Презентация PowerPoint</vt:lpstr>
      <vt:lpstr>Презентация PowerPoint</vt:lpstr>
      <vt:lpstr>Презентация PowerPoint</vt:lpstr>
      <vt:lpstr>Периметр табу(Р, мм, см, дм, м) Р=а+в+с Р=(а+в)*2 Р=4*а </vt:lpstr>
      <vt:lpstr>Хезмәт дәресендә куркынычсызлык кагыйдәләре  </vt:lpstr>
      <vt:lpstr>Үлчәү берәмлекләре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Нот-11</dc:creator>
  <cp:lastModifiedBy>Admin</cp:lastModifiedBy>
  <cp:revision>39</cp:revision>
  <dcterms:created xsi:type="dcterms:W3CDTF">2014-10-29T03:00:56Z</dcterms:created>
  <dcterms:modified xsi:type="dcterms:W3CDTF">2018-11-14T18:07:18Z</dcterms:modified>
</cp:coreProperties>
</file>