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sldIdLst>
    <p:sldId id="262" r:id="rId2"/>
    <p:sldId id="256" r:id="rId3"/>
    <p:sldId id="257" r:id="rId4"/>
    <p:sldId id="258" r:id="rId5"/>
    <p:sldId id="259" r:id="rId6"/>
    <p:sldId id="260" r:id="rId7"/>
    <p:sldId id="261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426" autoAdjust="0"/>
    <p:restoredTop sz="94660"/>
  </p:normalViewPr>
  <p:slideViewPr>
    <p:cSldViewPr>
      <p:cViewPr varScale="1">
        <p:scale>
          <a:sx n="69" d="100"/>
          <a:sy n="69" d="100"/>
        </p:scale>
        <p:origin x="-133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A822E-CF56-46FA-8BD1-11E9754EBBAA}" type="datetimeFigureOut">
              <a:rPr lang="ru-RU" smtClean="0"/>
              <a:t>24.09.2017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CFC875-3CC2-4A76-942F-740F11A02A76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A822E-CF56-46FA-8BD1-11E9754EBBAA}" type="datetimeFigureOut">
              <a:rPr lang="ru-RU" smtClean="0"/>
              <a:t>24.09.2017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CFC875-3CC2-4A76-942F-740F11A02A7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A822E-CF56-46FA-8BD1-11E9754EBBAA}" type="datetimeFigureOut">
              <a:rPr lang="ru-RU" smtClean="0"/>
              <a:t>24.09.2017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CFC875-3CC2-4A76-942F-740F11A02A7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A822E-CF56-46FA-8BD1-11E9754EBBAA}" type="datetimeFigureOut">
              <a:rPr lang="ru-RU" smtClean="0"/>
              <a:t>24.09.2017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CFC875-3CC2-4A76-942F-740F11A02A7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A822E-CF56-46FA-8BD1-11E9754EBBAA}" type="datetimeFigureOut">
              <a:rPr lang="ru-RU" smtClean="0"/>
              <a:t>24.09.2017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1BCFC875-3CC2-4A76-942F-740F11A02A7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A822E-CF56-46FA-8BD1-11E9754EBBAA}" type="datetimeFigureOut">
              <a:rPr lang="ru-RU" smtClean="0"/>
              <a:t>24.09.2017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CFC875-3CC2-4A76-942F-740F11A02A7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A822E-CF56-46FA-8BD1-11E9754EBBAA}" type="datetimeFigureOut">
              <a:rPr lang="ru-RU" smtClean="0"/>
              <a:t>24.09.2017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CFC875-3CC2-4A76-942F-740F11A02A7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A822E-CF56-46FA-8BD1-11E9754EBBAA}" type="datetimeFigureOut">
              <a:rPr lang="ru-RU" smtClean="0"/>
              <a:t>24.09.2017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CFC875-3CC2-4A76-942F-740F11A02A7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A822E-CF56-46FA-8BD1-11E9754EBBAA}" type="datetimeFigureOut">
              <a:rPr lang="ru-RU" smtClean="0"/>
              <a:t>24.09.2017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CFC875-3CC2-4A76-942F-740F11A02A7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A822E-CF56-46FA-8BD1-11E9754EBBAA}" type="datetimeFigureOut">
              <a:rPr lang="ru-RU" smtClean="0"/>
              <a:t>24.09.2017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CFC875-3CC2-4A76-942F-740F11A02A7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A822E-CF56-46FA-8BD1-11E9754EBBAA}" type="datetimeFigureOut">
              <a:rPr lang="ru-RU" smtClean="0"/>
              <a:t>24.09.2017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CFC875-3CC2-4A76-942F-740F11A02A7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lumMod val="0"/>
                <a:lumOff val="100000"/>
              </a:schemeClr>
            </a:gs>
            <a:gs pos="35000">
              <a:schemeClr val="accent2">
                <a:lumMod val="0"/>
                <a:lumOff val="100000"/>
              </a:schemeClr>
            </a:gs>
            <a:gs pos="100000">
              <a:schemeClr val="accent2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457A822E-CF56-46FA-8BD1-11E9754EBBAA}" type="datetimeFigureOut">
              <a:rPr lang="ru-RU" smtClean="0"/>
              <a:t>24.09.2017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1BCFC875-3CC2-4A76-942F-740F11A02A7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188640"/>
            <a:ext cx="8400110" cy="1512168"/>
          </a:xfrm>
        </p:spPr>
        <p:txBody>
          <a:bodyPr>
            <a:normAutofit fontScale="90000"/>
          </a:bodyPr>
          <a:lstStyle/>
          <a:p>
            <a:r>
              <a:rPr lang="ru-RU" sz="2200" dirty="0">
                <a:solidFill>
                  <a:schemeClr val="accent2">
                    <a:lumMod val="75000"/>
                  </a:schemeClr>
                </a:solidFill>
              </a:rPr>
              <a:t>Муниципальное автономное дошкольное образовательное учреждение «Детский сад № 1» г. Сыктывкара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ru-RU" dirty="0">
                <a:solidFill>
                  <a:schemeClr val="accent2">
                    <a:lumMod val="75000"/>
                  </a:schemeClr>
                </a:solidFill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43608" y="1628800"/>
            <a:ext cx="6728792" cy="4608512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002060"/>
                </a:solidFill>
              </a:rPr>
              <a:t>Адаптация ребенка к детскому саду</a:t>
            </a:r>
          </a:p>
          <a:p>
            <a:endParaRPr lang="ru-RU" sz="5400" b="1" dirty="0" smtClean="0">
              <a:solidFill>
                <a:srgbClr val="002060"/>
              </a:solidFill>
            </a:endParaRPr>
          </a:p>
          <a:p>
            <a:pPr algn="r"/>
            <a:r>
              <a:rPr lang="ru-RU" sz="2200" dirty="0" smtClean="0">
                <a:solidFill>
                  <a:schemeClr val="accent2">
                    <a:lumMod val="50000"/>
                  </a:schemeClr>
                </a:solidFill>
              </a:rPr>
              <a:t>Составитель</a:t>
            </a:r>
            <a:r>
              <a:rPr lang="ru-RU" sz="2200" dirty="0">
                <a:solidFill>
                  <a:schemeClr val="accent2">
                    <a:lumMod val="50000"/>
                  </a:schemeClr>
                </a:solidFill>
              </a:rPr>
              <a:t>: Михайлова Н.В.</a:t>
            </a:r>
            <a:br>
              <a:rPr lang="ru-RU" sz="2200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200" dirty="0">
                <a:solidFill>
                  <a:schemeClr val="accent2">
                    <a:lumMod val="50000"/>
                  </a:schemeClr>
                </a:solidFill>
              </a:rPr>
              <a:t>                                                                                                 Прудникова А.Г.</a:t>
            </a:r>
            <a:endParaRPr lang="ru-RU" sz="22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3916070"/>
            <a:ext cx="2614935" cy="19612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418018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422030" y="620688"/>
            <a:ext cx="8229600" cy="1440160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accent1"/>
                </a:solidFill>
              </a:rPr>
              <a:t>«Адаптация ребенка к детскому саду».</a:t>
            </a:r>
            <a:endParaRPr lang="ru-RU" dirty="0">
              <a:solidFill>
                <a:schemeClr val="accent1"/>
              </a:solidFill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971600" y="2276872"/>
            <a:ext cx="6800800" cy="3816424"/>
          </a:xfrm>
        </p:spPr>
        <p:txBody>
          <a:bodyPr>
            <a:normAutofit fontScale="77500" lnSpcReduction="20000"/>
          </a:bodyPr>
          <a:lstStyle/>
          <a:p>
            <a:pPr algn="just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Любому малышу 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очень непросто начинать посещать детский сад.  Вся жизнь ребёнка кардинальным образом меняется. В привычную, сложившуюся жизнь в семье буквально врываются изменения:  чёткий режим дня, отсутствие родных и близких, постоянное присутствие сверстников, необходимость слушаться и подчиняться незнакомым взрослым, резко уменьшается количество персонального внимания.</a:t>
            </a:r>
          </a:p>
          <a:p>
            <a:pPr algn="just"/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Ребёнку необходимо время, чтобы адаптироваться к этой новой жизни в детскому саду.</a:t>
            </a:r>
          </a:p>
          <a:p>
            <a:pPr algn="l"/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13507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>
                <a:solidFill>
                  <a:schemeClr val="tx1"/>
                </a:solidFill>
                <a:effectLst/>
              </a:rPr>
              <a:t>Что такое адаптация?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11" name="Текст 10"/>
          <p:cNvSpPr>
            <a:spLocks noGrp="1"/>
          </p:cNvSpPr>
          <p:nvPr>
            <p:ph type="body" idx="2"/>
          </p:nvPr>
        </p:nvSpPr>
        <p:spPr>
          <a:xfrm>
            <a:off x="457200" y="1628800"/>
            <a:ext cx="4834880" cy="4497363"/>
          </a:xfrm>
        </p:spPr>
        <p:txBody>
          <a:bodyPr>
            <a:normAutofit/>
          </a:bodyPr>
          <a:lstStyle/>
          <a:p>
            <a:pPr algn="just"/>
            <a:r>
              <a:rPr lang="ru-RU" sz="2000" b="1" dirty="0"/>
              <a:t>Адаптация - это приспособление или привыкание организма к новой обстановке.</a:t>
            </a:r>
            <a:endParaRPr lang="ru-RU" sz="2000" dirty="0"/>
          </a:p>
          <a:p>
            <a:pPr algn="just"/>
            <a:r>
              <a:rPr lang="ru-RU" sz="2000" dirty="0"/>
              <a:t>Дома ребенок привык к определенному образу жизни, режиму, видам деятельности, характеру пищи, взаимоотношениям с окружающими, правилам поведения и т.д. В детском саду большинство условий будет новыми и непривычными для ребенка, к ним малышу придется приспосабливаться и привыкать</a:t>
            </a:r>
            <a:r>
              <a:rPr lang="ru-RU" sz="2000" b="1" dirty="0"/>
              <a:t>.</a:t>
            </a:r>
            <a:endParaRPr lang="ru-RU" sz="2000" dirty="0"/>
          </a:p>
        </p:txBody>
      </p:sp>
      <p:pic>
        <p:nvPicPr>
          <p:cNvPr id="14" name="Объект 13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3933056"/>
            <a:ext cx="1584176" cy="2264405"/>
          </a:xfrm>
        </p:spPr>
      </p:pic>
      <p:pic>
        <p:nvPicPr>
          <p:cNvPr id="1026" name="Picture 2" descr="https://ds04.infourok.ru/uploads/ex/104e/0008269d-937737f7/hello_html_418d77a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908720"/>
            <a:ext cx="3323321" cy="2304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861405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771800" y="188640"/>
            <a:ext cx="5976664" cy="5028158"/>
          </a:xfrm>
        </p:spPr>
        <p:txBody>
          <a:bodyPr>
            <a:noAutofit/>
          </a:bodyPr>
          <a:lstStyle/>
          <a:p>
            <a:r>
              <a:rPr lang="ru-RU" sz="2000" dirty="0">
                <a:solidFill>
                  <a:schemeClr val="tx1"/>
                </a:solidFill>
                <a:effectLst/>
                <a:latin typeface="+mn-lt"/>
              </a:rPr>
              <a:t>В процессе  </a:t>
            </a:r>
            <a:r>
              <a:rPr lang="ru-RU" sz="2000" dirty="0" smtClean="0">
                <a:solidFill>
                  <a:schemeClr val="tx1"/>
                </a:solidFill>
                <a:effectLst/>
                <a:latin typeface="+mn-lt"/>
              </a:rPr>
              <a:t>адаптации  </a:t>
            </a:r>
            <a:r>
              <a:rPr lang="ru-RU" sz="2000" dirty="0">
                <a:solidFill>
                  <a:schemeClr val="tx1"/>
                </a:solidFill>
                <a:effectLst/>
                <a:latin typeface="+mn-lt"/>
              </a:rPr>
              <a:t>поведение и реакции на многое у ребенка могут резко поменяться: чаще всего меняются:</a:t>
            </a:r>
            <a:r>
              <a:rPr lang="ru-RU" sz="2000" b="0" dirty="0">
                <a:solidFill>
                  <a:schemeClr val="tx1"/>
                </a:solidFill>
                <a:effectLst/>
                <a:latin typeface="+mn-lt"/>
              </a:rPr>
              <a:t/>
            </a:r>
            <a:br>
              <a:rPr lang="ru-RU" sz="2000" b="0" dirty="0">
                <a:solidFill>
                  <a:schemeClr val="tx1"/>
                </a:solidFill>
                <a:effectLst/>
                <a:latin typeface="+mn-lt"/>
              </a:rPr>
            </a:br>
            <a:r>
              <a:rPr lang="ru-RU" sz="2000" dirty="0">
                <a:solidFill>
                  <a:srgbClr val="FF0000"/>
                </a:solidFill>
                <a:effectLst/>
                <a:latin typeface="+mn-lt"/>
              </a:rPr>
              <a:t>- эмоциональное состояние </a:t>
            </a:r>
            <a:r>
              <a:rPr lang="ru-RU" sz="2000" dirty="0">
                <a:solidFill>
                  <a:schemeClr val="tx1"/>
                </a:solidFill>
                <a:effectLst/>
                <a:latin typeface="+mn-lt"/>
              </a:rPr>
              <a:t>(ребенок много плачет, раздражается);</a:t>
            </a:r>
            <a:r>
              <a:rPr lang="ru-RU" sz="2000" b="0" dirty="0">
                <a:solidFill>
                  <a:schemeClr val="tx1"/>
                </a:solidFill>
                <a:effectLst/>
                <a:latin typeface="+mn-lt"/>
              </a:rPr>
              <a:t/>
            </a:r>
            <a:br>
              <a:rPr lang="ru-RU" sz="2000" b="0" dirty="0">
                <a:solidFill>
                  <a:schemeClr val="tx1"/>
                </a:solidFill>
                <a:effectLst/>
                <a:latin typeface="+mn-lt"/>
              </a:rPr>
            </a:br>
            <a:r>
              <a:rPr lang="ru-RU" sz="2000" dirty="0">
                <a:solidFill>
                  <a:srgbClr val="FF0000"/>
                </a:solidFill>
                <a:effectLst/>
                <a:latin typeface="+mn-lt"/>
              </a:rPr>
              <a:t>- нарушается аппетит </a:t>
            </a:r>
            <a:r>
              <a:rPr lang="ru-RU" sz="2000" dirty="0">
                <a:solidFill>
                  <a:schemeClr val="tx1"/>
                </a:solidFill>
                <a:effectLst/>
                <a:latin typeface="+mn-lt"/>
              </a:rPr>
              <a:t>(ребенок ест меньше и реже, чем обычно);</a:t>
            </a:r>
            <a:r>
              <a:rPr lang="ru-RU" sz="2000" b="0" dirty="0">
                <a:solidFill>
                  <a:schemeClr val="tx1"/>
                </a:solidFill>
                <a:effectLst/>
                <a:latin typeface="+mn-lt"/>
              </a:rPr>
              <a:t/>
            </a:r>
            <a:br>
              <a:rPr lang="ru-RU" sz="2000" b="0" dirty="0">
                <a:solidFill>
                  <a:schemeClr val="tx1"/>
                </a:solidFill>
                <a:effectLst/>
                <a:latin typeface="+mn-lt"/>
              </a:rPr>
            </a:br>
            <a:r>
              <a:rPr lang="ru-RU" sz="2000" dirty="0">
                <a:solidFill>
                  <a:srgbClr val="FF0000"/>
                </a:solidFill>
                <a:effectLst/>
                <a:latin typeface="+mn-lt"/>
              </a:rPr>
              <a:t>- нарушается сон </a:t>
            </a:r>
            <a:r>
              <a:rPr lang="ru-RU" sz="2000" dirty="0">
                <a:solidFill>
                  <a:schemeClr val="tx1"/>
                </a:solidFill>
                <a:effectLst/>
                <a:latin typeface="+mn-lt"/>
              </a:rPr>
              <a:t>(ребенок не может заснуть, сон кратковременный, прерывистый);</a:t>
            </a:r>
            <a:r>
              <a:rPr lang="ru-RU" sz="2000" b="0" dirty="0">
                <a:solidFill>
                  <a:schemeClr val="tx1"/>
                </a:solidFill>
                <a:effectLst/>
                <a:latin typeface="+mn-lt"/>
              </a:rPr>
              <a:t/>
            </a:r>
            <a:br>
              <a:rPr lang="ru-RU" sz="2000" b="0" dirty="0">
                <a:solidFill>
                  <a:schemeClr val="tx1"/>
                </a:solidFill>
                <a:effectLst/>
                <a:latin typeface="+mn-lt"/>
              </a:rPr>
            </a:br>
            <a:r>
              <a:rPr lang="ru-RU" sz="2000" dirty="0">
                <a:solidFill>
                  <a:srgbClr val="FF0000"/>
                </a:solidFill>
                <a:effectLst/>
                <a:latin typeface="+mn-lt"/>
              </a:rPr>
              <a:t>-утрачиваются приобретенные навыки </a:t>
            </a:r>
            <a:r>
              <a:rPr lang="ru-RU" sz="2000" dirty="0">
                <a:solidFill>
                  <a:schemeClr val="tx1"/>
                </a:solidFill>
                <a:effectLst/>
                <a:latin typeface="+mn-lt"/>
              </a:rPr>
              <a:t>(малыш может вернуться к соске или перестать проситься на горшок, речь может затормозиться);</a:t>
            </a:r>
            <a:r>
              <a:rPr lang="ru-RU" sz="2000" b="0" dirty="0">
                <a:solidFill>
                  <a:schemeClr val="tx1"/>
                </a:solidFill>
                <a:effectLst/>
                <a:latin typeface="+mn-lt"/>
              </a:rPr>
              <a:t/>
            </a:r>
            <a:br>
              <a:rPr lang="ru-RU" sz="2000" b="0" dirty="0">
                <a:solidFill>
                  <a:schemeClr val="tx1"/>
                </a:solidFill>
                <a:effectLst/>
                <a:latin typeface="+mn-lt"/>
              </a:rPr>
            </a:br>
            <a:r>
              <a:rPr lang="ru-RU" sz="2000" dirty="0">
                <a:solidFill>
                  <a:srgbClr val="FF0000"/>
                </a:solidFill>
                <a:effectLst/>
                <a:latin typeface="+mn-lt"/>
              </a:rPr>
              <a:t>- в период адаптации дети нередко заболевают </a:t>
            </a:r>
            <a:r>
              <a:rPr lang="ru-RU" sz="2000" dirty="0">
                <a:solidFill>
                  <a:schemeClr val="tx1"/>
                </a:solidFill>
                <a:effectLst/>
                <a:latin typeface="+mn-lt"/>
              </a:rPr>
              <a:t>(это связано и с психическим напряжением, и с тем, что ребенок сталкивается с новыми вирусами).</a:t>
            </a:r>
            <a:r>
              <a:rPr lang="ru-RU" sz="2000" b="0" dirty="0">
                <a:solidFill>
                  <a:schemeClr val="tx1"/>
                </a:solidFill>
                <a:effectLst/>
                <a:latin typeface="+mn-lt"/>
              </a:rPr>
              <a:t/>
            </a:r>
            <a:br>
              <a:rPr lang="ru-RU" sz="2000" b="0" dirty="0">
                <a:solidFill>
                  <a:schemeClr val="tx1"/>
                </a:solidFill>
                <a:effectLst/>
                <a:latin typeface="+mn-lt"/>
              </a:rPr>
            </a:br>
            <a:endParaRPr lang="ru-RU" sz="20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8" name="Текст 7"/>
          <p:cNvSpPr>
            <a:spLocks noGrp="1"/>
          </p:cNvSpPr>
          <p:nvPr>
            <p:ph type="body" idx="2"/>
          </p:nvPr>
        </p:nvSpPr>
        <p:spPr>
          <a:xfrm>
            <a:off x="251520" y="5373216"/>
            <a:ext cx="8352928" cy="752947"/>
          </a:xfrm>
        </p:spPr>
        <p:txBody>
          <a:bodyPr>
            <a:normAutofit/>
          </a:bodyPr>
          <a:lstStyle/>
          <a:p>
            <a:r>
              <a:rPr lang="ru-RU" sz="2000" b="1" dirty="0"/>
              <a:t>Но эти изменения являются естественной реакцией на новые условия жизни, поэтому к ним нужно отнестись с пониманием. </a:t>
            </a: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908720"/>
            <a:ext cx="2262431" cy="4320480"/>
          </a:xfrm>
        </p:spPr>
      </p:pic>
    </p:spTree>
    <p:extLst>
      <p:ext uri="{BB962C8B-B14F-4D97-AF65-F5344CB8AC3E}">
        <p14:creationId xmlns:p14="http://schemas.microsoft.com/office/powerpoint/2010/main" val="18052145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>
                <a:solidFill>
                  <a:srgbClr val="FF0000"/>
                </a:solidFill>
              </a:rPr>
              <a:t>Как помочь ребенку в период адаптации? 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idx="4294967295"/>
          </p:nvPr>
        </p:nvSpPr>
        <p:spPr>
          <a:xfrm>
            <a:off x="107504" y="1268413"/>
            <a:ext cx="8784976" cy="4896892"/>
          </a:xfrm>
        </p:spPr>
        <p:txBody>
          <a:bodyPr>
            <a:normAutofit lnSpcReduction="10000"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ru-RU" sz="2000" dirty="0"/>
              <a:t>В выходные дни не меняйте режим дня ребенка</a:t>
            </a:r>
            <a:r>
              <a:rPr lang="ru-RU" sz="2000" dirty="0" smtClean="0"/>
              <a:t>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000" dirty="0" smtClean="0"/>
              <a:t>В </a:t>
            </a:r>
            <a:r>
              <a:rPr lang="ru-RU" sz="2000" dirty="0"/>
              <a:t>присутствии ребенка всегда отзывайтесь положительно о воспитателях и </a:t>
            </a:r>
            <a:r>
              <a:rPr lang="ru-RU" sz="2000" dirty="0" smtClean="0"/>
              <a:t>саде.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000" dirty="0"/>
              <a:t>Не перегружайте малыша  в период адаптации</a:t>
            </a:r>
            <a:r>
              <a:rPr lang="ru-RU" sz="2000" dirty="0" smtClean="0"/>
              <a:t>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000" dirty="0"/>
              <a:t>Постарайтесь, чтобы дома малыша окружала спокойная и бесконфликтная атмосфера. </a:t>
            </a:r>
            <a:endParaRPr lang="ru-RU" sz="2000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ru-RU" sz="2000" dirty="0"/>
              <a:t>Пусть малыша отводит тот родитель или родственник, с которым ему легче расстаться</a:t>
            </a:r>
            <a:r>
              <a:rPr lang="ru-RU" sz="2000" dirty="0" smtClean="0"/>
              <a:t>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000" dirty="0"/>
              <a:t>Обязательно скажите, что вы придете, и обозначьте когда (после прогулки, или после обеда, или после того, как он поспит и покушает). Малышу легче знать, что мама придет после какого-то события, чем ждать ее каждую минуту. Не задерживайтесь, выполняйте свои обещания</a:t>
            </a:r>
            <a:r>
              <a:rPr lang="ru-RU" sz="2000" dirty="0" smtClean="0"/>
              <a:t>!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000" dirty="0"/>
              <a:t>Придумайте свой ритуал прощания (например, поцеловать, помахать рукой, сказать "пока"). После этого сразу уходите: уверенно и не оборачиваясь. Чем дольше вы топчитесь в нерешительности, тем сильнее переживает малыш.</a:t>
            </a:r>
            <a:endParaRPr lang="ru-RU" sz="2000" dirty="0" smtClean="0"/>
          </a:p>
          <a:p>
            <a:pPr marL="285750" indent="-285750">
              <a:buFont typeface="Arial" pitchFamily="34" charset="0"/>
              <a:buChar char="•"/>
            </a:pP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9830183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91264" cy="122413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effectLst/>
              </a:rPr>
              <a:t>Что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effectLst/>
              </a:rPr>
              <a:t>нельзя делать ни в коем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effectLst/>
              </a:rPr>
              <a:t>случае</a:t>
            </a:r>
            <a:r>
              <a:rPr lang="ru-RU" b="0" dirty="0">
                <a:solidFill>
                  <a:schemeClr val="accent2">
                    <a:lumMod val="50000"/>
                  </a:schemeClr>
                </a:solidFill>
                <a:effectLst/>
              </a:rPr>
              <a:t>?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1520" y="1340768"/>
            <a:ext cx="8435280" cy="5400600"/>
          </a:xfrm>
        </p:spPr>
        <p:txBody>
          <a:bodyPr/>
          <a:lstStyle/>
          <a:p>
            <a:pPr marL="416052" indent="-342900" algn="just">
              <a:buFont typeface="Arial" pitchFamily="34" charset="0"/>
              <a:buChar char="•"/>
            </a:pPr>
            <a:r>
              <a:rPr lang="ru-RU" b="1" dirty="0" smtClean="0"/>
              <a:t>Нельзя наказывать</a:t>
            </a:r>
            <a:r>
              <a:rPr lang="ru-RU" dirty="0"/>
              <a:t> </a:t>
            </a:r>
            <a:r>
              <a:rPr lang="ru-RU" dirty="0" smtClean="0"/>
              <a:t>или </a:t>
            </a:r>
            <a:r>
              <a:rPr lang="ru-RU" dirty="0"/>
              <a:t>сердиться на малыша за то, что он плачет при расставании или дома при упоминании необходимости идти в сад</a:t>
            </a:r>
            <a:r>
              <a:rPr lang="ru-RU" dirty="0" smtClean="0"/>
              <a:t>!</a:t>
            </a:r>
          </a:p>
          <a:p>
            <a:pPr marL="416052" indent="-342900" algn="just">
              <a:buFont typeface="Arial" pitchFamily="34" charset="0"/>
              <a:buChar char="•"/>
            </a:pPr>
            <a:r>
              <a:rPr lang="ru-RU" dirty="0"/>
              <a:t> Стоит </a:t>
            </a:r>
            <a:r>
              <a:rPr lang="ru-RU" b="1" dirty="0"/>
              <a:t>избегать разговоров о </a:t>
            </a:r>
            <a:r>
              <a:rPr lang="ru-RU" b="1" dirty="0" smtClean="0"/>
              <a:t>слезах</a:t>
            </a:r>
            <a:r>
              <a:rPr lang="ru-RU" dirty="0"/>
              <a:t> малыша с другими членами семьи в его присутствии</a:t>
            </a:r>
            <a:r>
              <a:rPr lang="ru-RU" dirty="0" smtClean="0"/>
              <a:t>.</a:t>
            </a:r>
          </a:p>
          <a:p>
            <a:pPr marL="416052" indent="-342900" algn="just">
              <a:buFont typeface="Arial" pitchFamily="34" charset="0"/>
              <a:buChar char="•"/>
            </a:pPr>
            <a:r>
              <a:rPr lang="ru-RU" b="1" dirty="0"/>
              <a:t>Нельзя пугать детским садом</a:t>
            </a:r>
            <a:r>
              <a:rPr lang="ru-RU" dirty="0"/>
              <a:t> ("Вот будешь себя плохо вести, опять в детский сад пойдешь</a:t>
            </a:r>
            <a:r>
              <a:rPr lang="ru-RU" dirty="0" smtClean="0"/>
              <a:t>!")</a:t>
            </a:r>
          </a:p>
          <a:p>
            <a:pPr marL="416052" indent="-342900" algn="just">
              <a:buFont typeface="Arial" pitchFamily="34" charset="0"/>
              <a:buChar char="•"/>
            </a:pPr>
            <a:r>
              <a:rPr lang="ru-RU" b="1" dirty="0"/>
              <a:t>Нельзя плохо отзываться о воспитателях и саде при ребенке</a:t>
            </a:r>
            <a:r>
              <a:rPr lang="ru-RU" dirty="0"/>
              <a:t>. Это наводит малыша на мысль, что сад — это нехорошее место и его окружают плохие люди</a:t>
            </a:r>
            <a:r>
              <a:rPr lang="ru-RU" dirty="0" smtClean="0"/>
              <a:t>.</a:t>
            </a:r>
          </a:p>
          <a:p>
            <a:pPr marL="416052" indent="-342900" algn="just">
              <a:buFont typeface="Arial" pitchFamily="34" charset="0"/>
              <a:buChar char="•"/>
            </a:pPr>
            <a:r>
              <a:rPr lang="ru-RU" b="1" dirty="0"/>
              <a:t>Нельзя обманывать ребенка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230468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27584" y="548680"/>
            <a:ext cx="756084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/>
              <a:t>Будьте терпеливы, проявляйте понимание и проницательность. И тогда скоро детский сад превратится для малыша в уютный, хорошо знакомый и привычный мир!</a:t>
            </a:r>
            <a:endParaRPr lang="ru-RU" sz="4000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8004" y="3645024"/>
            <a:ext cx="3636404" cy="3064195"/>
          </a:xfrm>
        </p:spPr>
      </p:pic>
    </p:spTree>
    <p:extLst>
      <p:ext uri="{BB962C8B-B14F-4D97-AF65-F5344CB8AC3E}">
        <p14:creationId xmlns:p14="http://schemas.microsoft.com/office/powerpoint/2010/main" val="180701915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96</TotalTime>
  <Words>154</Words>
  <Application>Microsoft Office PowerPoint</Application>
  <PresentationFormat>Экран (4:3)</PresentationFormat>
  <Paragraphs>27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Апекс</vt:lpstr>
      <vt:lpstr>Муниципальное автономное дошкольное образовательное учреждение «Детский сад № 1» г. Сыктывкара </vt:lpstr>
      <vt:lpstr>«Адаптация ребенка к детскому саду».</vt:lpstr>
      <vt:lpstr>Что такое адаптация?</vt:lpstr>
      <vt:lpstr>В процессе  адаптации  поведение и реакции на многое у ребенка могут резко поменяться: чаще всего меняются: - эмоциональное состояние (ребенок много плачет, раздражается); - нарушается аппетит (ребенок ест меньше и реже, чем обычно); - нарушается сон (ребенок не может заснуть, сон кратковременный, прерывистый); -утрачиваются приобретенные навыки (малыш может вернуться к соске или перестать проситься на горшок, речь может затормозиться); - в период адаптации дети нередко заболевают (это связано и с психическим напряжением, и с тем, что ребенок сталкивается с новыми вирусами). </vt:lpstr>
      <vt:lpstr>Как помочь ребенку в период адаптации? </vt:lpstr>
      <vt:lpstr>Что нельзя делать ни в коем случае?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«Адаптация ребенка к детскому саду».</dc:title>
  <dc:creator>макс</dc:creator>
  <cp:lastModifiedBy>макс</cp:lastModifiedBy>
  <cp:revision>12</cp:revision>
  <dcterms:created xsi:type="dcterms:W3CDTF">2017-09-19T19:02:28Z</dcterms:created>
  <dcterms:modified xsi:type="dcterms:W3CDTF">2017-09-24T18:19:44Z</dcterms:modified>
</cp:coreProperties>
</file>