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9"/>
  </p:notesMasterIdLst>
  <p:sldIdLst>
    <p:sldId id="256" r:id="rId2"/>
    <p:sldId id="270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8" r:id="rId14"/>
    <p:sldId id="271" r:id="rId15"/>
    <p:sldId id="272" r:id="rId16"/>
    <p:sldId id="267" r:id="rId17"/>
    <p:sldId id="269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E54B1B"/>
    <a:srgbClr val="FFC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24559" autoAdjust="0"/>
    <p:restoredTop sz="94660"/>
  </p:normalViewPr>
  <p:slideViewPr>
    <p:cSldViewPr>
      <p:cViewPr varScale="1">
        <p:scale>
          <a:sx n="64" d="100"/>
          <a:sy n="64" d="100"/>
        </p:scale>
        <p:origin x="-124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0" d="100"/>
          <a:sy n="40" d="100"/>
        </p:scale>
        <p:origin x="-2366" y="-91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effectLst/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effectLst/>
                <a:latin typeface="+mn-lt"/>
              </a:defRPr>
            </a:lvl1pPr>
          </a:lstStyle>
          <a:p>
            <a:pPr>
              <a:defRPr/>
            </a:pPr>
            <a:fld id="{C5674CC0-77C4-456D-A0CC-F7CDDDCB6EC2}" type="datetimeFigureOut">
              <a:rPr lang="ru-RU"/>
              <a:pPr>
                <a:defRPr/>
              </a:pPr>
              <a:t>23.12.2018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effectLst/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effectLst/>
                <a:latin typeface="+mn-lt"/>
              </a:defRPr>
            </a:lvl1pPr>
          </a:lstStyle>
          <a:p>
            <a:pPr>
              <a:defRPr/>
            </a:pPr>
            <a:fld id="{E9FD55E5-E903-4999-BA9F-F940257957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131684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EF4E831-C46C-4487-A2F7-B140FA0D6E14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132659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7FD68D-5E3F-4252-9DD6-57502E6A92A4}" type="datetime1">
              <a:rPr lang="ru-RU"/>
              <a:pPr>
                <a:defRPr/>
              </a:pPr>
              <a:t>23.12.2018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79AB8D-1249-4986-886B-FA9011CA44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ABB23E-B639-4058-AA1E-C43AF5DFACA2}" type="datetime1">
              <a:rPr lang="ru-RU"/>
              <a:pPr>
                <a:defRPr/>
              </a:pPr>
              <a:t>23.12.2018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84635B-A45E-43FD-971D-3B8BC9C9C0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A38577-D643-4E0C-99A7-4107A58179BE}" type="datetime1">
              <a:rPr lang="ru-RU"/>
              <a:pPr>
                <a:defRPr/>
              </a:pPr>
              <a:t>23.12.2018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293505-F354-4F59-BBAC-024D1C2E1E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BFDF13-E897-462D-B308-CD00A9141785}" type="datetime1">
              <a:rPr lang="ru-RU"/>
              <a:pPr>
                <a:defRPr/>
              </a:pPr>
              <a:t>23.12.2018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843E24-4ED8-495A-AF72-F4732C8609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438B76-AC7C-4B39-A088-7DD51FA64A1E}" type="datetime1">
              <a:rPr lang="ru-RU"/>
              <a:pPr>
                <a:defRPr/>
              </a:pPr>
              <a:t>23.12.2018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1E5264-F289-485F-A1EA-D331DB1EEF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E580F4-C3C7-4556-8A37-7D372A1B2DCA}" type="datetime1">
              <a:rPr lang="ru-RU"/>
              <a:pPr>
                <a:defRPr/>
              </a:pPr>
              <a:t>23.12.2018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0173B0-D316-4CD6-ABA9-D41FCF9407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B63E29-C751-4B72-B507-2E3807C004F6}" type="datetime1">
              <a:rPr lang="ru-RU"/>
              <a:pPr>
                <a:defRPr/>
              </a:pPr>
              <a:t>23.12.2018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840BD0-5A75-4540-B1E0-552C2CC37F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29A0B2-F93B-49C6-A270-82DE83916C9F}" type="datetime1">
              <a:rPr lang="ru-RU"/>
              <a:pPr>
                <a:defRPr/>
              </a:pPr>
              <a:t>23.12.2018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AFD03C-2E61-454F-94A6-5A54C02D83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8DB12E-E8F2-41FF-8190-4511F4306AFC}" type="datetime1">
              <a:rPr lang="ru-RU"/>
              <a:pPr>
                <a:defRPr/>
              </a:pPr>
              <a:t>23.12.2018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1B5B52-9D6B-4FCC-A678-15CA5A106A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AF322-1BBA-4464-B701-B40511F6D8B4}" type="datetime1">
              <a:rPr lang="ru-RU"/>
              <a:pPr>
                <a:defRPr/>
              </a:pPr>
              <a:t>23.12.2018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CEE052-7598-41A1-BF5D-720A99C1C8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850ED2-502C-4836-9319-D1EAB49704DF}" type="datetime1">
              <a:rPr lang="ru-RU"/>
              <a:pPr>
                <a:defRPr/>
              </a:pPr>
              <a:t>23.12.2018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CB92F3-BA7A-4D73-961B-EC3192772B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fld id="{18405FFD-21D7-4CD9-8F96-8E3343EBAF50}" type="datetime1">
              <a:rPr lang="ru-RU"/>
              <a:pPr>
                <a:defRPr/>
              </a:pPr>
              <a:t>23.12.2018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fld id="{13071F46-E657-47F7-A637-DB8B5B3FB8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Прямоугольник 3"/>
          <p:cNvSpPr>
            <a:spLocks noChangeArrowheads="1"/>
          </p:cNvSpPr>
          <p:nvPr/>
        </p:nvSpPr>
        <p:spPr bwMode="auto">
          <a:xfrm>
            <a:off x="323850" y="4292600"/>
            <a:ext cx="460851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2400" dirty="0"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40" name="Picture 4" descr="1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214290"/>
            <a:ext cx="6208712" cy="4138612"/>
          </a:xfrm>
          <a:prstGeom prst="rect">
            <a:avLst/>
          </a:prstGeom>
          <a:noFill/>
        </p:spPr>
      </p:pic>
      <p:sp>
        <p:nvSpPr>
          <p:cNvPr id="14341" name="Заголовок 1"/>
          <p:cNvSpPr>
            <a:spLocks/>
          </p:cNvSpPr>
          <p:nvPr/>
        </p:nvSpPr>
        <p:spPr bwMode="auto">
          <a:xfrm>
            <a:off x="4429124" y="428604"/>
            <a:ext cx="4714876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6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Автомобиль будущего: каким он будет?</a:t>
            </a:r>
            <a:r>
              <a:rPr lang="ru-RU" sz="7200" b="1" dirty="0">
                <a:solidFill>
                  <a:schemeClr val="bg1"/>
                </a:solidFill>
                <a:effectLst/>
                <a:latin typeface="Calibri" pitchFamily="34" charset="0"/>
              </a:rPr>
              <a:t/>
            </a:r>
            <a:br>
              <a:rPr lang="ru-RU" sz="7200" b="1" dirty="0">
                <a:solidFill>
                  <a:schemeClr val="bg1"/>
                </a:solidFill>
                <a:effectLst/>
                <a:latin typeface="Calibri" pitchFamily="34" charset="0"/>
              </a:rPr>
            </a:br>
            <a:endParaRPr lang="ru-RU" sz="7200" b="1" dirty="0">
              <a:solidFill>
                <a:schemeClr val="bg1"/>
              </a:solidFill>
              <a:effectLst/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4643446"/>
            <a:ext cx="9144000" cy="2214554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Работу выполнил</a:t>
            </a:r>
          </a:p>
          <a:p>
            <a:pPr>
              <a:spcBef>
                <a:spcPts val="0"/>
              </a:spcBef>
            </a:pP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Студент группы </a:t>
            </a:r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ГС-11</a:t>
            </a:r>
            <a:r>
              <a:rPr lang="en-US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</a:pPr>
            <a:r>
              <a:rPr lang="ru-RU" b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Вольского</a:t>
            </a:r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технологического колледжа</a:t>
            </a:r>
            <a:endParaRPr lang="en-US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</a:pPr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Агапов Дмитрий</a:t>
            </a:r>
          </a:p>
          <a:p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Агапов Дмитрий</a:t>
            </a:r>
          </a:p>
          <a:p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5DA632-989F-4D2F-AB62-8CAE70177A00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p:sp>
        <p:nvSpPr>
          <p:cNvPr id="23560" name="Rectangle 8"/>
          <p:cNvSpPr>
            <a:spLocks noChangeArrowheads="1"/>
          </p:cNvSpPr>
          <p:nvPr/>
        </p:nvSpPr>
        <p:spPr bwMode="auto">
          <a:xfrm>
            <a:off x="395288" y="549275"/>
            <a:ext cx="8497887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tabLst>
                <a:tab pos="228600" algn="l"/>
                <a:tab pos="342900" algn="l"/>
                <a:tab pos="5715000" algn="l"/>
              </a:tabLst>
            </a:pPr>
            <a:r>
              <a:rPr lang="ru-RU" b="1">
                <a:effectLst/>
              </a:rPr>
              <a:t>    В городах-мегаполисах, дороги и улицы превращаются в одну сплошную пробку. А что самое трудное? - втиснуть свою машину, чтобы припарковаться.</a:t>
            </a:r>
            <a:r>
              <a:rPr lang="ru-RU">
                <a:effectLst/>
              </a:rPr>
              <a:t> </a:t>
            </a:r>
            <a:endParaRPr lang="ru-RU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23561" name="Picture 9" descr="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713" y="1412875"/>
            <a:ext cx="5903912" cy="3898900"/>
          </a:xfrm>
          <a:prstGeom prst="rect">
            <a:avLst/>
          </a:prstGeom>
          <a:noFill/>
        </p:spPr>
      </p:pic>
      <p:sp>
        <p:nvSpPr>
          <p:cNvPr id="23562" name="Rectangle 10"/>
          <p:cNvSpPr>
            <a:spLocks noChangeArrowheads="1"/>
          </p:cNvSpPr>
          <p:nvPr/>
        </p:nvSpPr>
        <p:spPr bwMode="auto">
          <a:xfrm>
            <a:off x="395288" y="5300663"/>
            <a:ext cx="8497887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tabLst>
                <a:tab pos="228600" algn="l"/>
                <a:tab pos="342900" algn="l"/>
                <a:tab pos="5715000" algn="l"/>
              </a:tabLst>
            </a:pPr>
            <a:r>
              <a:rPr lang="ru-RU" b="1">
                <a:effectLst/>
              </a:rPr>
              <a:t>   </a:t>
            </a:r>
            <a:r>
              <a:rPr lang="ru-RU" b="1">
                <a:solidFill>
                  <a:schemeClr val="hlink"/>
                </a:solidFill>
                <a:effectLst/>
              </a:rPr>
              <a:t>Автомобиль сможет складываться и раскладываться</a:t>
            </a:r>
            <a:r>
              <a:rPr lang="ru-RU" b="1">
                <a:effectLst/>
              </a:rPr>
              <a:t> в длину. Припарковать такой автомобиль не составит труда, тем более, что авто сможет вращаться вокруг своей оси, ведь каждое колесо поворачивается на 120 градусов и имеет свой микродвигатель.</a:t>
            </a:r>
            <a:r>
              <a:rPr lang="ru-RU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A371EA-1DEA-42A1-9606-2DBD33BCBCB6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971550" y="490538"/>
            <a:ext cx="50561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b="1">
                <a:solidFill>
                  <a:schemeClr val="hlink"/>
                </a:solidFill>
                <a:effectLst/>
              </a:rPr>
              <a:t>Автомобиль, который питается воздухом!</a:t>
            </a:r>
          </a:p>
        </p:txBody>
      </p:sp>
      <p:sp>
        <p:nvSpPr>
          <p:cNvPr id="24584" name="Rectangle 8"/>
          <p:cNvSpPr>
            <a:spLocks noChangeArrowheads="1"/>
          </p:cNvSpPr>
          <p:nvPr/>
        </p:nvSpPr>
        <p:spPr bwMode="auto">
          <a:xfrm>
            <a:off x="395288" y="908050"/>
            <a:ext cx="8510587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tabLst>
                <a:tab pos="228600" algn="l"/>
                <a:tab pos="342900" algn="l"/>
                <a:tab pos="5715000" algn="l"/>
              </a:tabLst>
            </a:pPr>
            <a:r>
              <a:rPr lang="ru-RU" b="1">
                <a:effectLst/>
              </a:rPr>
              <a:t>Самая большая проблема, которой озадачены экологи со всего мира - это выбросы отработавших газов. Современные автомобилестроители уже внедряют в свои авто Компания MDI придумала уникальный автомобиль, двигатель которого работает на обычном воздухе.</a:t>
            </a:r>
          </a:p>
        </p:txBody>
      </p:sp>
      <p:pic>
        <p:nvPicPr>
          <p:cNvPr id="24585" name="Picture 9" descr="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6375" y="2133600"/>
            <a:ext cx="5872163" cy="3449638"/>
          </a:xfrm>
          <a:prstGeom prst="rect">
            <a:avLst/>
          </a:prstGeom>
          <a:noFill/>
        </p:spPr>
      </p:pic>
      <p:sp>
        <p:nvSpPr>
          <p:cNvPr id="24586" name="Rectangle 10"/>
          <p:cNvSpPr>
            <a:spLocks noChangeArrowheads="1"/>
          </p:cNvSpPr>
          <p:nvPr/>
        </p:nvSpPr>
        <p:spPr bwMode="auto">
          <a:xfrm>
            <a:off x="395288" y="5589588"/>
            <a:ext cx="8424862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b="1">
                <a:effectLst/>
              </a:rPr>
              <a:t>Эта машина питается обычным воздухом, которым мы дышим, и выбрасывает его же - воздух обратно в атмосферу. Поршни двигает сильно сжатый воздух.</a:t>
            </a:r>
            <a:r>
              <a:rPr lang="ru-RU" b="1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F93D70-B06C-4BE1-A1F1-C8270ADA4C57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  <p:sp>
        <p:nvSpPr>
          <p:cNvPr id="25606" name="Rectangle 6"/>
          <p:cNvSpPr>
            <a:spLocks noChangeArrowheads="1"/>
          </p:cNvSpPr>
          <p:nvPr/>
        </p:nvSpPr>
        <p:spPr bwMode="auto">
          <a:xfrm>
            <a:off x="1042988" y="476250"/>
            <a:ext cx="3581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b="1">
                <a:solidFill>
                  <a:schemeClr val="hlink"/>
                </a:solidFill>
                <a:effectLst/>
              </a:rPr>
              <a:t>Шина, в которой нет воздуха!</a:t>
            </a:r>
          </a:p>
        </p:txBody>
      </p:sp>
      <p:sp>
        <p:nvSpPr>
          <p:cNvPr id="25607" name="Rectangle 7"/>
          <p:cNvSpPr>
            <a:spLocks noChangeArrowheads="1"/>
          </p:cNvSpPr>
          <p:nvPr/>
        </p:nvSpPr>
        <p:spPr bwMode="auto">
          <a:xfrm>
            <a:off x="395288" y="836613"/>
            <a:ext cx="8353425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tabLst>
                <a:tab pos="228600" algn="l"/>
                <a:tab pos="342900" algn="l"/>
                <a:tab pos="5715000" algn="l"/>
              </a:tabLst>
            </a:pPr>
            <a:r>
              <a:rPr lang="ru-RU" b="1">
                <a:effectLst/>
              </a:rPr>
              <a:t>Самая большая задача для производителей автошин, стала разработка такой шины, которую практически невозможно было повредить.  Как сделать шину без воздуха?</a:t>
            </a:r>
          </a:p>
        </p:txBody>
      </p:sp>
      <p:pic>
        <p:nvPicPr>
          <p:cNvPr id="25608" name="Picture 8" descr="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8538" y="1700213"/>
            <a:ext cx="4648200" cy="3486150"/>
          </a:xfrm>
          <a:prstGeom prst="rect">
            <a:avLst/>
          </a:prstGeom>
          <a:noFill/>
        </p:spPr>
      </p:pic>
      <p:sp>
        <p:nvSpPr>
          <p:cNvPr id="25609" name="Rectangle 9"/>
          <p:cNvSpPr>
            <a:spLocks noChangeArrowheads="1"/>
          </p:cNvSpPr>
          <p:nvPr/>
        </p:nvSpPr>
        <p:spPr bwMode="auto">
          <a:xfrm>
            <a:off x="323850" y="5157788"/>
            <a:ext cx="8569325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tabLst>
                <a:tab pos="228600" algn="l"/>
                <a:tab pos="342900" algn="l"/>
                <a:tab pos="5715000" algn="l"/>
              </a:tabLst>
            </a:pPr>
            <a:r>
              <a:rPr lang="ru-RU" b="1">
                <a:effectLst/>
              </a:rPr>
              <a:t>Компания Bridgestone разработала уникальную шину, которая опирается не на сжатый воздух, а на целую сетку переплетенных резиновых спиц, сделанных из сверхпрочной резины. Пока такая шина используется на гольфкаре. В будущем такие шины будут применять для всех типов автомобилей.</a:t>
            </a:r>
            <a:r>
              <a:rPr lang="ru-RU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3B028E-787B-475B-BFBC-D454CA9543C8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  <p:sp>
        <p:nvSpPr>
          <p:cNvPr id="26632" name="Rectangle 8"/>
          <p:cNvSpPr>
            <a:spLocks noChangeArrowheads="1"/>
          </p:cNvSpPr>
          <p:nvPr/>
        </p:nvSpPr>
        <p:spPr bwMode="auto">
          <a:xfrm>
            <a:off x="1258888" y="549275"/>
            <a:ext cx="3048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b="1">
                <a:solidFill>
                  <a:schemeClr val="hlink"/>
                </a:solidFill>
                <a:effectLst/>
              </a:rPr>
              <a:t>Летающий автомобиль!</a:t>
            </a:r>
            <a:r>
              <a:rPr lang="ru-RU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pic>
        <p:nvPicPr>
          <p:cNvPr id="26633" name="Picture 9" descr="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513" y="1052513"/>
            <a:ext cx="4895850" cy="3916362"/>
          </a:xfrm>
          <a:prstGeom prst="rect">
            <a:avLst/>
          </a:prstGeom>
          <a:noFill/>
        </p:spPr>
      </p:pic>
      <p:sp>
        <p:nvSpPr>
          <p:cNvPr id="26634" name="Rectangle 10"/>
          <p:cNvSpPr>
            <a:spLocks noChangeArrowheads="1"/>
          </p:cNvSpPr>
          <p:nvPr/>
        </p:nvSpPr>
        <p:spPr bwMode="auto">
          <a:xfrm>
            <a:off x="323850" y="5064125"/>
            <a:ext cx="856932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b="1">
                <a:effectLst/>
              </a:rPr>
              <a:t>  Мечта становиться реальностью, так как </a:t>
            </a:r>
            <a:r>
              <a:rPr lang="ru-RU" b="1">
                <a:solidFill>
                  <a:schemeClr val="hlink"/>
                </a:solidFill>
                <a:effectLst/>
              </a:rPr>
              <a:t>аэромобили</a:t>
            </a:r>
            <a:r>
              <a:rPr lang="ru-RU" b="1">
                <a:effectLst/>
              </a:rPr>
              <a:t> уже существуют. Совсем недавно первый в мире серийный летающий автомобиль Terrafugia поднялся в небо. И он не только поднялся, но даже полетал и благополучно приземлился.</a:t>
            </a:r>
            <a:r>
              <a:rPr lang="ru-RU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создается автомобиль?</a:t>
            </a: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28596" y="1285861"/>
            <a:ext cx="8229600" cy="1357321"/>
          </a:xfrm>
        </p:spPr>
        <p:txBody>
          <a:bodyPr/>
          <a:lstStyle/>
          <a:p>
            <a:pPr marL="0" indent="0" algn="ctr">
              <a:buNone/>
            </a:pPr>
            <a:r>
              <a:rPr lang="ru-RU" sz="1800" b="1" dirty="0" smtClean="0"/>
              <a:t>Развитие компьютерных технологий привело к активному внедрению САПР на всех стадиях создания автомобиля, в том числе в проведении проектно-конструкторских работ, которые сегодня ведутся только с помощью объемной графики (</a:t>
            </a:r>
            <a:r>
              <a:rPr lang="ru-RU" sz="1800" b="1" dirty="0" err="1" smtClean="0"/>
              <a:t>ЗD-моделирование</a:t>
            </a:r>
            <a:r>
              <a:rPr lang="ru-RU" sz="1800" b="1" dirty="0" smtClean="0"/>
              <a:t>)</a:t>
            </a:r>
            <a:endParaRPr lang="ru-RU" sz="1800" b="1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BDAF322-1BBA-4464-B701-B40511F6D8B4}" type="datetime1">
              <a:rPr lang="ru-RU" smtClean="0"/>
              <a:pPr>
                <a:defRPr/>
              </a:pPr>
              <a:t>23.12.2018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CEE052-7598-41A1-BF5D-720A99C1C8DA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57224" y="2643182"/>
            <a:ext cx="7657842" cy="3348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500043"/>
            <a:ext cx="8229600" cy="3500462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ru-RU" sz="1800" dirty="0" smtClean="0"/>
              <a:t>По результатам эскизной компоновки разрабатывается дизайн-проект для нахождения образца экстерьера и интерьера. Далее на основании эскизов или виртуальных моделей создается макет внешней формы и посадочный макет внутреннего пространства в натуральную величину для оценки дизайна. Параллельно создаются макеты разрабатываемых узлов и агрегатов на базе их эскизных компоновок. Далее создается демонстрационный макет, включающий дизайн экстерьера, интерьера и макеты узлов и агрегатов.</a:t>
            </a:r>
          </a:p>
          <a:p>
            <a:pPr>
              <a:spcBef>
                <a:spcPts val="0"/>
              </a:spcBef>
            </a:pPr>
            <a:r>
              <a:rPr lang="ru-RU" sz="1800" dirty="0" smtClean="0"/>
              <a:t>На основании проработанных макетов оригинальных узлов и агрегатов создаются их рабочие макеты, которые устанавливаются на так называемых ходовых макетах для определения их работоспособности. По решению заказчика проекта может быть разработан демонстрационный ходовой макет.</a:t>
            </a:r>
          </a:p>
          <a:p>
            <a:endParaRPr lang="ru-RU" sz="180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DBFDF13-E897-462D-B308-CD00A9141785}" type="datetime1">
              <a:rPr lang="ru-RU" smtClean="0"/>
              <a:pPr>
                <a:defRPr/>
              </a:pPr>
              <a:t>23.12.2018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843E24-4ED8-495A-AF72-F4732C860968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28860" y="3643314"/>
            <a:ext cx="4530588" cy="3214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0298" y="3618237"/>
            <a:ext cx="4500593" cy="32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0298" y="3643314"/>
            <a:ext cx="4540964" cy="3214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00298" y="3691568"/>
            <a:ext cx="4500594" cy="3166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500298" y="3643314"/>
            <a:ext cx="4500594" cy="3214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500298" y="3624265"/>
            <a:ext cx="4500594" cy="3233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99F68D-35B0-4F63-9562-BF8C69B1D33F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  <p:pic>
        <p:nvPicPr>
          <p:cNvPr id="27656" name="Picture 8" descr="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6375" y="2595563"/>
            <a:ext cx="5903913" cy="3871912"/>
          </a:xfrm>
          <a:prstGeom prst="rect">
            <a:avLst/>
          </a:prstGeom>
          <a:noFill/>
        </p:spPr>
      </p:pic>
      <p:sp>
        <p:nvSpPr>
          <p:cNvPr id="27657" name="Rectangle 9"/>
          <p:cNvSpPr>
            <a:spLocks noChangeArrowheads="1"/>
          </p:cNvSpPr>
          <p:nvPr/>
        </p:nvSpPr>
        <p:spPr bwMode="auto">
          <a:xfrm>
            <a:off x="3708400" y="476250"/>
            <a:ext cx="18176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i="1">
                <a:solidFill>
                  <a:srgbClr val="E54B1B"/>
                </a:solidFill>
                <a:effectLst/>
              </a:rPr>
              <a:t>Выводы:</a:t>
            </a:r>
          </a:p>
        </p:txBody>
      </p:sp>
      <p:sp>
        <p:nvSpPr>
          <p:cNvPr id="27658" name="Rectangle 10"/>
          <p:cNvSpPr>
            <a:spLocks noChangeArrowheads="1"/>
          </p:cNvSpPr>
          <p:nvPr/>
        </p:nvSpPr>
        <p:spPr bwMode="auto">
          <a:xfrm>
            <a:off x="468313" y="1125538"/>
            <a:ext cx="8351837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tabLst>
                <a:tab pos="228600" algn="l"/>
                <a:tab pos="342900" algn="l"/>
                <a:tab pos="5715000" algn="l"/>
              </a:tabLst>
            </a:pPr>
            <a:r>
              <a:rPr lang="ru-RU">
                <a:effectLst/>
              </a:rPr>
              <a:t>    </a:t>
            </a:r>
            <a:r>
              <a:rPr lang="ru-RU" b="1">
                <a:effectLst/>
              </a:rPr>
              <a:t>Сегодня со стопроцентной точностью нельзя сказать, будет ли у автомобилей будущего колеса, руль, двери, в том понимании, как мы привыкли их себе представлять. Но если учесть, как стремительно развивается машиностроение в мире, эпоха «автомобиля будущего» может начаться уже завтра.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E6E44B-C4AD-4D23-B86D-D6FA6B6D1A1F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4067175" y="5876925"/>
            <a:ext cx="41449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i="1" dirty="0">
                <a:solidFill>
                  <a:srgbClr val="FF1414"/>
                </a:solidFill>
                <a:effectLst/>
              </a:rPr>
              <a:t>Спасибо за внимание!</a:t>
            </a:r>
            <a:endParaRPr lang="ru-RU" b="1" dirty="0">
              <a:solidFill>
                <a:srgbClr val="FF1414"/>
              </a:solidFill>
              <a:effectLst/>
            </a:endParaRPr>
          </a:p>
        </p:txBody>
      </p:sp>
      <p:pic>
        <p:nvPicPr>
          <p:cNvPr id="28678" name="Picture 6" descr="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088" y="717550"/>
            <a:ext cx="7634287" cy="51673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98513"/>
            <a:ext cx="8229600" cy="1143000"/>
          </a:xfrm>
        </p:spPr>
        <p:txBody>
          <a:bodyPr/>
          <a:lstStyle/>
          <a:p>
            <a:pPr algn="l"/>
            <a:r>
              <a:rPr lang="ru-RU" dirty="0" smtClean="0"/>
              <a:t>Цель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Ответить на вопрос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какими будут машины в ближайшем будущем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Выбрав тему исследовательской работы и определив цель, нам необходимо было решить следующие </a:t>
            </a:r>
            <a:r>
              <a:rPr lang="ru-RU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Изучить литературу и ресурсы удаленного доступа по теме проекта.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Проанализировать и систематизировать имеющийся материал.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Подготовить оформленный материал в соответствии с требованиями информационного проекта.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Разработать в соответствии с содержанием проекта электронную презентацию.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Выступить на конференции с результатами проведённой работы.</a:t>
            </a:r>
          </a:p>
          <a:p>
            <a:endParaRPr lang="ru-RU" sz="20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843E24-4ED8-495A-AF72-F4732C860968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871389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FF0000"/>
                </a:solidFill>
              </a:rPr>
              <a:t>Введение</a:t>
            </a: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3924300" y="3429000"/>
            <a:ext cx="4752975" cy="2663825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2000" b="1" smtClean="0"/>
              <a:t>             Сегодня: автомобили полностью захватили крупные города. </a:t>
            </a:r>
          </a:p>
          <a:p>
            <a:pPr>
              <a:buFont typeface="Arial" charset="0"/>
              <a:buNone/>
            </a:pPr>
            <a:r>
              <a:rPr lang="ru-RU" sz="2000" b="1" smtClean="0"/>
              <a:t>          В XXI веке автомобиль ждут значительные изменения: из захватчика ему нужно превратиться в умного помощника. На смену придут другие автомобили – более быстрые, более чистые, более безопасные.</a:t>
            </a:r>
            <a:r>
              <a:rPr lang="ru-RU" sz="2000" smtClean="0"/>
              <a:t> 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FDC245-FB82-4C8E-985B-1D046C939C08}" type="slidenum">
              <a:rPr lang="ru-RU"/>
              <a:pPr>
                <a:defRPr/>
              </a:pPr>
              <a:t>3</a:t>
            </a:fld>
            <a:endParaRPr lang="ru-RU"/>
          </a:p>
        </p:txBody>
      </p:sp>
      <p:pic>
        <p:nvPicPr>
          <p:cNvPr id="16391" name="Picture 7" descr="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750" y="3357563"/>
            <a:ext cx="3683000" cy="2755900"/>
          </a:xfrm>
          <a:prstGeom prst="rect">
            <a:avLst/>
          </a:prstGeom>
          <a:noFill/>
        </p:spPr>
      </p:pic>
      <p:sp>
        <p:nvSpPr>
          <p:cNvPr id="2" name="Содержимое 2"/>
          <p:cNvSpPr>
            <a:spLocks/>
          </p:cNvSpPr>
          <p:nvPr/>
        </p:nvSpPr>
        <p:spPr bwMode="auto">
          <a:xfrm>
            <a:off x="468313" y="1412875"/>
            <a:ext cx="475297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ru-RU" sz="2000" b="1">
                <a:effectLst/>
                <a:latin typeface="Calibri" pitchFamily="34" charset="0"/>
              </a:rPr>
              <a:t>           В прошлом веке автомобиль подчинил себе человека, заставив людей холить и лелеять «четырехколесного друга». </a:t>
            </a:r>
            <a:endParaRPr lang="ru-RU" sz="2000">
              <a:effectLst/>
              <a:latin typeface="Calibri" pitchFamily="34" charset="0"/>
            </a:endParaRPr>
          </a:p>
        </p:txBody>
      </p:sp>
      <p:pic>
        <p:nvPicPr>
          <p:cNvPr id="16393" name="Picture 9" descr="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76825" y="1196975"/>
            <a:ext cx="3527425" cy="19288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585FC8-BFC0-4130-8197-A3DEF5EFD771}" type="slidenum">
              <a:rPr lang="ru-RU"/>
              <a:pPr>
                <a:defRPr/>
              </a:pPr>
              <a:t>4</a:t>
            </a:fld>
            <a:endParaRPr lang="ru-RU"/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1331913" y="549275"/>
            <a:ext cx="70008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2800" b="1" i="1">
                <a:solidFill>
                  <a:srgbClr val="E54B1B"/>
                </a:solidFill>
                <a:effectLst/>
              </a:rPr>
              <a:t>Каким будет автомобиль будущего?</a:t>
            </a:r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428596" y="1052513"/>
            <a:ext cx="8429684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>
              <a:tabLst>
                <a:tab pos="228600" algn="l"/>
                <a:tab pos="342900" algn="l"/>
                <a:tab pos="5715000" algn="l"/>
              </a:tabLst>
            </a:pPr>
            <a:r>
              <a:rPr lang="ru-RU" sz="2000" dirty="0">
                <a:effectLst/>
              </a:rPr>
              <a:t>    </a:t>
            </a:r>
            <a:r>
              <a:rPr lang="ru-RU" b="1" dirty="0">
                <a:effectLst/>
              </a:rPr>
              <a:t>Наверное, многие смотрели фильмы про фантастику или мечтали перемещаться в машине времени. И наверняка представляли, каким будет </a:t>
            </a:r>
            <a:r>
              <a:rPr lang="ru-RU" sz="2400" b="1" dirty="0">
                <a:solidFill>
                  <a:srgbClr val="E54B1B"/>
                </a:solidFill>
                <a:effectLst/>
              </a:rPr>
              <a:t>автомобиль будущего</a:t>
            </a:r>
            <a:r>
              <a:rPr lang="ru-RU" b="1" dirty="0">
                <a:effectLst/>
              </a:rPr>
              <a:t>. </a:t>
            </a:r>
          </a:p>
          <a:p>
            <a:pPr>
              <a:tabLst>
                <a:tab pos="228600" algn="l"/>
                <a:tab pos="342900" algn="l"/>
                <a:tab pos="5715000" algn="l"/>
              </a:tabLst>
            </a:pPr>
            <a:r>
              <a:rPr lang="ru-RU" b="1" dirty="0">
                <a:effectLst/>
              </a:rPr>
              <a:t>    Я предлагаю взглянуть на </a:t>
            </a:r>
            <a:r>
              <a:rPr lang="ru-RU" b="1" dirty="0" smtClean="0">
                <a:effectLst/>
              </a:rPr>
              <a:t>автомобиль - каким </a:t>
            </a:r>
            <a:r>
              <a:rPr lang="ru-RU" b="1" dirty="0">
                <a:effectLst/>
              </a:rPr>
              <a:t>он будет через 30 лет.</a:t>
            </a:r>
            <a:r>
              <a:rPr lang="ru-RU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pic>
        <p:nvPicPr>
          <p:cNvPr id="17414" name="Picture 6" descr="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00232" y="2500306"/>
            <a:ext cx="5429288" cy="35380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74638"/>
            <a:ext cx="7901014" cy="1143000"/>
          </a:xfrm>
        </p:spPr>
        <p:txBody>
          <a:bodyPr/>
          <a:lstStyle/>
          <a:p>
            <a:r>
              <a:rPr lang="ru-RU" sz="2800" b="1" i="1" dirty="0" smtClean="0">
                <a:solidFill>
                  <a:srgbClr val="E54B1B"/>
                </a:solidFill>
                <a:latin typeface="Arial" charset="0"/>
              </a:rPr>
              <a:t>Основные принципы автомобилестроения сегодня и завтра:</a:t>
            </a:r>
            <a:r>
              <a:rPr lang="ru-RU" sz="4000" dirty="0" smtClean="0"/>
              <a:t> 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96AAC6-BA5E-4EF9-AEAB-B26F0C2430EA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sp>
        <p:nvSpPr>
          <p:cNvPr id="18438" name="Rectangle 6"/>
          <p:cNvSpPr>
            <a:spLocks noChangeArrowheads="1"/>
          </p:cNvSpPr>
          <p:nvPr/>
        </p:nvSpPr>
        <p:spPr bwMode="auto">
          <a:xfrm>
            <a:off x="468313" y="1909763"/>
            <a:ext cx="8351837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tabLst>
                <a:tab pos="228600" algn="l"/>
                <a:tab pos="342900" algn="l"/>
                <a:tab pos="5715000" algn="l"/>
              </a:tabLst>
            </a:pPr>
            <a:r>
              <a:rPr lang="ru-RU" b="1">
                <a:solidFill>
                  <a:srgbClr val="E54B1B"/>
                </a:solidFill>
                <a:effectLst/>
              </a:rPr>
              <a:t>1.</a:t>
            </a:r>
            <a:r>
              <a:rPr lang="ru-RU">
                <a:effectLst/>
              </a:rPr>
              <a:t> </a:t>
            </a:r>
            <a:r>
              <a:rPr lang="ru-RU" b="1" i="1">
                <a:solidFill>
                  <a:srgbClr val="E54B1B"/>
                </a:solidFill>
                <a:effectLst/>
              </a:rPr>
              <a:t>Погоня за экономичностью</a:t>
            </a:r>
            <a:r>
              <a:rPr lang="ru-RU" b="1">
                <a:effectLst/>
              </a:rPr>
              <a:t> </a:t>
            </a:r>
            <a:r>
              <a:rPr lang="ru-RU">
                <a:effectLst/>
              </a:rPr>
              <a:t>– </a:t>
            </a:r>
            <a:r>
              <a:rPr lang="ru-RU" b="1">
                <a:effectLst/>
              </a:rPr>
              <a:t>сегодня современные двигатели потребляют топливо из нефтепродуктов, запасы которых в недрах земли с каждым годом сокращаются;</a:t>
            </a:r>
          </a:p>
          <a:p>
            <a:pPr>
              <a:tabLst>
                <a:tab pos="228600" algn="l"/>
                <a:tab pos="342900" algn="l"/>
                <a:tab pos="5715000" algn="l"/>
              </a:tabLst>
            </a:pPr>
            <a:r>
              <a:rPr lang="ru-RU" b="1">
                <a:effectLst/>
              </a:rPr>
              <a:t>    </a:t>
            </a:r>
            <a:r>
              <a:rPr lang="ru-RU" b="1">
                <a:solidFill>
                  <a:schemeClr val="hlink"/>
                </a:solidFill>
                <a:effectLst/>
              </a:rPr>
              <a:t>- завтра электрический двигатель будет малых размеров и сможет питаться от обычной электрической розетки.</a:t>
            </a:r>
            <a:r>
              <a:rPr lang="ru-RU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sp>
        <p:nvSpPr>
          <p:cNvPr id="18439" name="Rectangle 7"/>
          <p:cNvSpPr>
            <a:spLocks noChangeArrowheads="1"/>
          </p:cNvSpPr>
          <p:nvPr/>
        </p:nvSpPr>
        <p:spPr bwMode="auto">
          <a:xfrm>
            <a:off x="539750" y="3716338"/>
            <a:ext cx="450215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b="1" i="1">
                <a:solidFill>
                  <a:srgbClr val="E54B1B"/>
                </a:solidFill>
                <a:effectLst/>
              </a:rPr>
              <a:t>2. Увеличение мощности</a:t>
            </a:r>
            <a:r>
              <a:rPr lang="ru-RU">
                <a:effectLst/>
              </a:rPr>
              <a:t> </a:t>
            </a:r>
            <a:r>
              <a:rPr lang="ru-RU" b="1">
                <a:effectLst/>
              </a:rPr>
              <a:t>– с развитием технологий и науки с каждым годом растет мощность двигателя.</a:t>
            </a:r>
            <a:r>
              <a:rPr lang="ru-RU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pic>
        <p:nvPicPr>
          <p:cNvPr id="18440" name="Picture 8" descr="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427538" y="3500438"/>
            <a:ext cx="4032250" cy="26939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2F3FA8-1B1F-4E72-A075-1C46A7235332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539750" y="620713"/>
            <a:ext cx="8208963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tabLst>
                <a:tab pos="228600" algn="l"/>
                <a:tab pos="342900" algn="l"/>
                <a:tab pos="5715000" algn="l"/>
              </a:tabLst>
            </a:pPr>
            <a:r>
              <a:rPr lang="ru-RU" b="1" i="1">
                <a:solidFill>
                  <a:srgbClr val="E54B1B"/>
                </a:solidFill>
                <a:effectLst/>
              </a:rPr>
              <a:t>3. Экологичность</a:t>
            </a:r>
            <a:r>
              <a:rPr lang="ru-RU" b="1">
                <a:effectLst/>
              </a:rPr>
              <a:t> – сегодня автомобили загрязняют окружающую среду, выхлопы отравляют воздух;</a:t>
            </a:r>
          </a:p>
          <a:p>
            <a:pPr>
              <a:tabLst>
                <a:tab pos="228600" algn="l"/>
                <a:tab pos="342900" algn="l"/>
                <a:tab pos="5715000" algn="l"/>
              </a:tabLst>
            </a:pPr>
            <a:r>
              <a:rPr lang="ru-RU" b="1">
                <a:solidFill>
                  <a:schemeClr val="hlink"/>
                </a:solidFill>
                <a:effectLst/>
              </a:rPr>
              <a:t>- завтра электрический двигатель будет экологически чистым.</a:t>
            </a:r>
            <a:r>
              <a:rPr lang="ru-RU" b="1"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</a:p>
        </p:txBody>
      </p:sp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395288" y="1620838"/>
            <a:ext cx="8497887" cy="201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tabLst>
                <a:tab pos="228600" algn="l"/>
                <a:tab pos="342900" algn="l"/>
                <a:tab pos="5715000" algn="l"/>
              </a:tabLst>
            </a:pPr>
            <a:r>
              <a:rPr lang="ru-RU" b="1" i="1">
                <a:solidFill>
                  <a:srgbClr val="E54B1B"/>
                </a:solidFill>
                <a:effectLst/>
              </a:rPr>
              <a:t>4. Безопасность</a:t>
            </a:r>
            <a:r>
              <a:rPr lang="ru-RU" b="1">
                <a:effectLst/>
              </a:rPr>
              <a:t> – современный автомобиль должен быть безопасен, чтобы защитить водителя и пассажира в случаи аварии.</a:t>
            </a:r>
          </a:p>
          <a:p>
            <a:pPr>
              <a:tabLst>
                <a:tab pos="228600" algn="l"/>
                <a:tab pos="342900" algn="l"/>
                <a:tab pos="5715000" algn="l"/>
              </a:tabLst>
            </a:pPr>
            <a:r>
              <a:rPr lang="ru-RU" b="1">
                <a:effectLst/>
              </a:rPr>
              <a:t>- сегодня уже существует система наблюдения за водителем: камера сканирует лицо, датчики фиксируют препятствие на пути движения, что позволяет не дать водителю отвлечься от дороги.  </a:t>
            </a:r>
          </a:p>
          <a:p>
            <a:pPr>
              <a:tabLst>
                <a:tab pos="228600" algn="l"/>
                <a:tab pos="342900" algn="l"/>
                <a:tab pos="5715000" algn="l"/>
              </a:tabLst>
            </a:pPr>
            <a:r>
              <a:rPr lang="ru-RU" b="1">
                <a:solidFill>
                  <a:schemeClr val="hlink"/>
                </a:solidFill>
                <a:effectLst/>
              </a:rPr>
              <a:t>-завтра при развитии технологий навигации и автопилотирования автомобилей, этот вид транспорта станет самым безопасным.</a:t>
            </a:r>
            <a:r>
              <a:rPr lang="ru-RU">
                <a:effectLst>
                  <a:outerShdw blurRad="38100" dist="38100" dir="2700000" algn="tl">
                    <a:srgbClr val="C0C0C0"/>
                  </a:outerShdw>
                </a:effectLst>
              </a:rPr>
              <a:t>     </a:t>
            </a:r>
          </a:p>
        </p:txBody>
      </p:sp>
      <p:pic>
        <p:nvPicPr>
          <p:cNvPr id="19463" name="Picture 7" descr="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76375" y="3644900"/>
            <a:ext cx="6121400" cy="2808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B5FF1F-A81B-4B0D-B507-69FDBFA2FA50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539750" y="692150"/>
            <a:ext cx="8208963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tabLst>
                <a:tab pos="228600" algn="l"/>
                <a:tab pos="342900" algn="l"/>
                <a:tab pos="5715000" algn="l"/>
              </a:tabLst>
            </a:pPr>
            <a:r>
              <a:rPr lang="ru-RU" b="1" i="1">
                <a:solidFill>
                  <a:srgbClr val="E54B1B"/>
                </a:solidFill>
                <a:effectLst/>
              </a:rPr>
              <a:t>5. Уменьшение размера автомобиля</a:t>
            </a:r>
            <a:r>
              <a:rPr lang="ru-RU" b="1">
                <a:effectLst/>
              </a:rPr>
              <a:t> – </a:t>
            </a:r>
            <a:r>
              <a:rPr lang="ru-RU" b="1">
                <a:solidFill>
                  <a:schemeClr val="hlink"/>
                </a:solidFill>
                <a:effectLst/>
              </a:rPr>
              <a:t>это главная задача будущего, так как машин с каждым годом становится всё больше, а дорожное пространство не увеличивается, то станут очень популярны автомобили малых размеров.</a:t>
            </a:r>
            <a:r>
              <a:rPr lang="ru-RU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</a:p>
        </p:txBody>
      </p:sp>
      <p:pic>
        <p:nvPicPr>
          <p:cNvPr id="20485" name="Picture 5" descr="7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42988" y="1916113"/>
            <a:ext cx="6659562" cy="45942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03651F-3CF2-413C-A040-8DEF99E2E75D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sp>
        <p:nvSpPr>
          <p:cNvPr id="2" name="Заголовок 1"/>
          <p:cNvSpPr>
            <a:spLocks/>
          </p:cNvSpPr>
          <p:nvPr/>
        </p:nvSpPr>
        <p:spPr bwMode="auto">
          <a:xfrm>
            <a:off x="468313" y="476250"/>
            <a:ext cx="822960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800" b="1" i="1">
                <a:solidFill>
                  <a:srgbClr val="E54B1B"/>
                </a:solidFill>
                <a:effectLst/>
              </a:rPr>
              <a:t>Это уже работает!</a:t>
            </a:r>
            <a:r>
              <a:rPr lang="ru-RU" sz="4400">
                <a:effectLst/>
                <a:latin typeface="Calibri" pitchFamily="34" charset="0"/>
              </a:rPr>
              <a:t> </a:t>
            </a:r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395288" y="1268413"/>
            <a:ext cx="4630737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tabLst>
                <a:tab pos="228600" algn="l"/>
                <a:tab pos="342900" algn="l"/>
                <a:tab pos="5715000" algn="l"/>
              </a:tabLst>
            </a:pPr>
            <a:r>
              <a:rPr lang="ru-RU" b="1">
                <a:effectLst/>
              </a:rPr>
              <a:t>   </a:t>
            </a:r>
            <a:r>
              <a:rPr lang="ru-RU" b="1">
                <a:solidFill>
                  <a:schemeClr val="hlink"/>
                </a:solidFill>
                <a:effectLst/>
              </a:rPr>
              <a:t>Цифровые камеры заднего</a:t>
            </a:r>
            <a:r>
              <a:rPr lang="ru-RU" b="1">
                <a:effectLst/>
              </a:rPr>
              <a:t> вида передают изображение водителю на монитор в салоне.</a:t>
            </a:r>
            <a:r>
              <a:rPr lang="ru-RU"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</a:p>
        </p:txBody>
      </p:sp>
      <p:pic>
        <p:nvPicPr>
          <p:cNvPr id="21510" name="Picture 6" descr="8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76825" y="1268413"/>
            <a:ext cx="3743325" cy="2495550"/>
          </a:xfrm>
          <a:prstGeom prst="rect">
            <a:avLst/>
          </a:prstGeom>
          <a:noFill/>
        </p:spPr>
      </p:pic>
      <p:sp>
        <p:nvSpPr>
          <p:cNvPr id="21511" name="Rectangle 7"/>
          <p:cNvSpPr>
            <a:spLocks noChangeArrowheads="1"/>
          </p:cNvSpPr>
          <p:nvPr/>
        </p:nvSpPr>
        <p:spPr bwMode="auto">
          <a:xfrm>
            <a:off x="5072066" y="3429000"/>
            <a:ext cx="379253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1200" b="1" dirty="0">
                <a:solidFill>
                  <a:schemeClr val="bg1"/>
                </a:solidFill>
                <a:effectLst/>
              </a:rPr>
              <a:t>Выставка в международном автосалоне </a:t>
            </a:r>
            <a:r>
              <a:rPr lang="ru-RU" sz="1200" b="1" dirty="0" err="1">
                <a:solidFill>
                  <a:schemeClr val="bg1"/>
                </a:solidFill>
                <a:effectLst/>
              </a:rPr>
              <a:t>Chery</a:t>
            </a:r>
            <a:r>
              <a:rPr lang="ru-RU" sz="1200" b="1" dirty="0">
                <a:solidFill>
                  <a:schemeClr val="bg1"/>
                </a:solidFill>
                <a:effectLst/>
              </a:rPr>
              <a:t>.</a:t>
            </a:r>
            <a:r>
              <a:rPr lang="ru-RU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</a:p>
        </p:txBody>
      </p:sp>
      <p:sp>
        <p:nvSpPr>
          <p:cNvPr id="21513" name="Rectangle 9"/>
          <p:cNvSpPr>
            <a:spLocks noChangeArrowheads="1"/>
          </p:cNvSpPr>
          <p:nvPr/>
        </p:nvSpPr>
        <p:spPr bwMode="auto">
          <a:xfrm>
            <a:off x="3924300" y="3933825"/>
            <a:ext cx="4824413" cy="256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b="1">
                <a:solidFill>
                  <a:schemeClr val="hlink"/>
                </a:solidFill>
                <a:effectLst/>
              </a:rPr>
              <a:t>Круговой обзор- </a:t>
            </a:r>
            <a:r>
              <a:rPr lang="ru-RU" b="1">
                <a:effectLst/>
              </a:rPr>
              <a:t>Nissan уже сделал систему, которая предоставляет водителю вид сверху на его автомобиль. Изображение поступает с нескольких наружных цифровых камер. Очень полезно увидеть расположение всех соседних автомобилей, борющихся за место в автомобильной пробке.</a:t>
            </a:r>
            <a:r>
              <a:rPr lang="ru-RU" b="1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pic>
        <p:nvPicPr>
          <p:cNvPr id="21514" name="Picture 10" descr="9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8313" y="4005263"/>
            <a:ext cx="3405187" cy="2408237"/>
          </a:xfrm>
          <a:prstGeom prst="rect">
            <a:avLst/>
          </a:prstGeom>
          <a:noFill/>
        </p:spPr>
      </p:pic>
      <p:sp>
        <p:nvSpPr>
          <p:cNvPr id="21515" name="Rectangle 11"/>
          <p:cNvSpPr>
            <a:spLocks noChangeArrowheads="1"/>
          </p:cNvSpPr>
          <p:nvPr/>
        </p:nvSpPr>
        <p:spPr bwMode="auto">
          <a:xfrm>
            <a:off x="395288" y="2276475"/>
            <a:ext cx="4681537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b="1">
                <a:solidFill>
                  <a:schemeClr val="hlink"/>
                </a:solidFill>
                <a:effectLst/>
              </a:rPr>
              <a:t>Система коммуникации между автомобилями.</a:t>
            </a:r>
            <a:br>
              <a:rPr lang="ru-RU" b="1">
                <a:solidFill>
                  <a:schemeClr val="hlink"/>
                </a:solidFill>
                <a:effectLst/>
              </a:rPr>
            </a:br>
            <a:r>
              <a:rPr lang="ru-RU" b="1">
                <a:effectLst/>
              </a:rPr>
              <a:t>Сидя в автомобиле, водитель может передать сообщения по цепочке, водителю другого автомобиля.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i="1" smtClean="0">
                <a:solidFill>
                  <a:srgbClr val="E54B1B"/>
                </a:solidFill>
                <a:latin typeface="Arial" charset="0"/>
              </a:rPr>
              <a:t>Фантастика станет реальностью!</a:t>
            </a:r>
            <a:endParaRPr lang="ru-RU" smtClean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7B1D32-7023-4233-A6F0-7FDB808BFA5A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  <p:sp>
        <p:nvSpPr>
          <p:cNvPr id="22534" name="Rectangle 6"/>
          <p:cNvSpPr>
            <a:spLocks noChangeArrowheads="1"/>
          </p:cNvSpPr>
          <p:nvPr/>
        </p:nvSpPr>
        <p:spPr bwMode="auto">
          <a:xfrm>
            <a:off x="395288" y="981075"/>
            <a:ext cx="8497887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tabLst>
                <a:tab pos="228600" algn="l"/>
                <a:tab pos="342900" algn="l"/>
                <a:tab pos="5715000" algn="l"/>
              </a:tabLst>
            </a:pPr>
            <a:r>
              <a:rPr lang="ru-RU">
                <a:effectLst/>
              </a:rPr>
              <a:t>   </a:t>
            </a:r>
            <a:r>
              <a:rPr lang="ru-RU" b="1">
                <a:effectLst/>
              </a:rPr>
              <a:t>В будущем, в автомобиле не останется механических частей – всё заменит </a:t>
            </a:r>
            <a:r>
              <a:rPr lang="ru-RU" b="1">
                <a:solidFill>
                  <a:schemeClr val="hlink"/>
                </a:solidFill>
                <a:effectLst/>
              </a:rPr>
              <a:t>электроника</a:t>
            </a:r>
            <a:r>
              <a:rPr lang="ru-RU" b="1">
                <a:effectLst/>
              </a:rPr>
              <a:t>. У электроники будет больше прав в управлении, чем у водителя, она будет следить за автомобилем, водителем и за дорожной ситуацией.</a:t>
            </a:r>
            <a:r>
              <a:rPr lang="ru-RU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pic>
        <p:nvPicPr>
          <p:cNvPr id="22535" name="Picture 7" descr="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575" y="1916113"/>
            <a:ext cx="5006975" cy="3338512"/>
          </a:xfrm>
          <a:prstGeom prst="rect">
            <a:avLst/>
          </a:prstGeom>
          <a:noFill/>
        </p:spPr>
      </p:pic>
      <p:sp>
        <p:nvSpPr>
          <p:cNvPr id="22536" name="Rectangle 8"/>
          <p:cNvSpPr>
            <a:spLocks noChangeArrowheads="1"/>
          </p:cNvSpPr>
          <p:nvPr/>
        </p:nvSpPr>
        <p:spPr bwMode="auto">
          <a:xfrm>
            <a:off x="395288" y="5229225"/>
            <a:ext cx="8424862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tabLst>
                <a:tab pos="228600" algn="l"/>
                <a:tab pos="342900" algn="l"/>
                <a:tab pos="5715000" algn="l"/>
              </a:tabLst>
            </a:pPr>
            <a:r>
              <a:rPr lang="ru-RU" b="1">
                <a:effectLst/>
              </a:rPr>
              <a:t>  </a:t>
            </a:r>
            <a:r>
              <a:rPr lang="ru-RU" b="1">
                <a:solidFill>
                  <a:schemeClr val="hlink"/>
                </a:solidFill>
                <a:effectLst/>
              </a:rPr>
              <a:t>Электроника</a:t>
            </a:r>
            <a:r>
              <a:rPr lang="ru-RU" b="1">
                <a:effectLst/>
              </a:rPr>
              <a:t> полностью заменит водителя. Тогда человеку только предстоит задать маршрут, а автомобиль сам его довезет до места назначения, даже из Саратова в Париж – система навигации окутает весь земной шар.</a:t>
            </a:r>
            <a:r>
              <a:rPr lang="ru-RU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</a:p>
        </p:txBody>
      </p:sp>
      <p:sp>
        <p:nvSpPr>
          <p:cNvPr id="22537" name="Rectangle 9"/>
          <p:cNvSpPr>
            <a:spLocks noChangeArrowheads="1"/>
          </p:cNvSpPr>
          <p:nvPr/>
        </p:nvSpPr>
        <p:spPr bwMode="auto">
          <a:xfrm>
            <a:off x="395288" y="2924175"/>
            <a:ext cx="3017837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tabLst>
                <a:tab pos="228600" algn="l"/>
                <a:tab pos="342900" algn="l"/>
                <a:tab pos="5715000" algn="l"/>
              </a:tabLst>
            </a:pPr>
            <a:r>
              <a:rPr lang="ru-RU" b="1">
                <a:effectLst/>
              </a:rPr>
              <a:t>Профессия шофера в будущем, ждет такая же участь, что и кучеров в начале XX века.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аздник классический">
  <a:themeElements>
    <a:clrScheme name="Другая 46">
      <a:dk1>
        <a:srgbClr val="76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Праздник классический</Template>
  <TotalTime>696</TotalTime>
  <Words>734</Words>
  <Application>Microsoft Office PowerPoint</Application>
  <PresentationFormat>Экран (4:3)</PresentationFormat>
  <Paragraphs>79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Праздник классический</vt:lpstr>
      <vt:lpstr>Слайд 1</vt:lpstr>
      <vt:lpstr>Цель</vt:lpstr>
      <vt:lpstr>Введение</vt:lpstr>
      <vt:lpstr>Слайд 4</vt:lpstr>
      <vt:lpstr>Основные принципы автомобилестроения сегодня и завтра: </vt:lpstr>
      <vt:lpstr>Слайд 6</vt:lpstr>
      <vt:lpstr>Слайд 7</vt:lpstr>
      <vt:lpstr>Слайд 8</vt:lpstr>
      <vt:lpstr>Фантастика станет реальностью!</vt:lpstr>
      <vt:lpstr>Слайд 10</vt:lpstr>
      <vt:lpstr>Слайд 11</vt:lpstr>
      <vt:lpstr>Слайд 12</vt:lpstr>
      <vt:lpstr>Слайд 13</vt:lpstr>
      <vt:lpstr>Как создается автомобиль?</vt:lpstr>
      <vt:lpstr>Слайд 15</vt:lpstr>
      <vt:lpstr>Слайд 16</vt:lpstr>
      <vt:lpstr>Слайд 17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Влияние цвета  на человека</dc:title>
  <dc:creator>я</dc:creator>
  <dc:description>http://aida.ucoz.ru</dc:description>
  <cp:lastModifiedBy>ЯНА</cp:lastModifiedBy>
  <cp:revision>57</cp:revision>
  <dcterms:created xsi:type="dcterms:W3CDTF">2012-05-03T11:27:37Z</dcterms:created>
  <dcterms:modified xsi:type="dcterms:W3CDTF">2018-12-23T18:40:30Z</dcterms:modified>
  <cp:category>шаблоны к Powerpoint</cp:category>
</cp:coreProperties>
</file>