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5"/>
  </p:handoutMasterIdLst>
  <p:sldIdLst>
    <p:sldId id="257" r:id="rId5"/>
    <p:sldId id="259" r:id="rId6"/>
    <p:sldId id="258" r:id="rId7"/>
    <p:sldId id="260" r:id="rId8"/>
    <p:sldId id="261" r:id="rId9"/>
    <p:sldId id="264" r:id="rId10"/>
    <p:sldId id="266" r:id="rId11"/>
    <p:sldId id="263" r:id="rId12"/>
    <p:sldId id="267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5" Type="http://schemas.openxmlformats.org/officeDocument/2006/relationships/image" Target="../media/image29.png"/><Relationship Id="rId4" Type="http://schemas.openxmlformats.org/officeDocument/2006/relationships/image" Target="../media/image3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7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2.png"/><Relationship Id="rId9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12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41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49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33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55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8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90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27.png"/><Relationship Id="rId7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6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8.png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image" Target="../media/image4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41.jpeg"/><Relationship Id="rId5" Type="http://schemas.openxmlformats.org/officeDocument/2006/relationships/image" Target="../media/image15.png"/><Relationship Id="rId10" Type="http://schemas.openxmlformats.org/officeDocument/2006/relationships/image" Target="../media/image39.jpeg"/><Relationship Id="rId4" Type="http://schemas.openxmlformats.org/officeDocument/2006/relationships/image" Target="../media/image14.png"/><Relationship Id="rId9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2.png"/><Relationship Id="rId4" Type="http://schemas.openxmlformats.org/officeDocument/2006/relationships/image" Target="../media/image20.png"/><Relationship Id="rId9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13" Type="http://schemas.openxmlformats.org/officeDocument/2006/relationships/image" Target="../media/image46.jpeg"/><Relationship Id="rId3" Type="http://schemas.openxmlformats.org/officeDocument/2006/relationships/image" Target="../media/image23.png"/><Relationship Id="rId7" Type="http://schemas.openxmlformats.org/officeDocument/2006/relationships/image" Target="../media/image16.png"/><Relationship Id="rId12" Type="http://schemas.openxmlformats.org/officeDocument/2006/relationships/image" Target="../media/image4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44.jpeg"/><Relationship Id="rId5" Type="http://schemas.openxmlformats.org/officeDocument/2006/relationships/image" Target="../media/image17.png"/><Relationship Id="rId10" Type="http://schemas.openxmlformats.org/officeDocument/2006/relationships/image" Target="../media/image43.jpeg"/><Relationship Id="rId4" Type="http://schemas.openxmlformats.org/officeDocument/2006/relationships/image" Target="../media/image15.png"/><Relationship Id="rId9" Type="http://schemas.openxmlformats.org/officeDocument/2006/relationships/image" Target="../media/image42.jpeg"/><Relationship Id="rId14" Type="http://schemas.openxmlformats.org/officeDocument/2006/relationships/image" Target="../media/image4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52.jpeg"/><Relationship Id="rId3" Type="http://schemas.openxmlformats.org/officeDocument/2006/relationships/image" Target="../media/image24.png"/><Relationship Id="rId7" Type="http://schemas.openxmlformats.org/officeDocument/2006/relationships/audio" Target="../media/audio2.wav"/><Relationship Id="rId12" Type="http://schemas.openxmlformats.org/officeDocument/2006/relationships/image" Target="../media/image5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50.jpeg"/><Relationship Id="rId5" Type="http://schemas.openxmlformats.org/officeDocument/2006/relationships/image" Target="../media/image26.png"/><Relationship Id="rId10" Type="http://schemas.openxmlformats.org/officeDocument/2006/relationships/image" Target="../media/image49.jpeg"/><Relationship Id="rId4" Type="http://schemas.openxmlformats.org/officeDocument/2006/relationships/image" Target="../media/image25.png"/><Relationship Id="rId9" Type="http://schemas.openxmlformats.org/officeDocument/2006/relationships/image" Target="../media/image48.jpeg"/><Relationship Id="rId14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28.png"/><Relationship Id="rId7" Type="http://schemas.openxmlformats.org/officeDocument/2006/relationships/audio" Target="../media/audio2.wav"/><Relationship Id="rId12" Type="http://schemas.openxmlformats.org/officeDocument/2006/relationships/image" Target="../media/image5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56.jpeg"/><Relationship Id="rId5" Type="http://schemas.openxmlformats.org/officeDocument/2006/relationships/image" Target="../media/image29.png"/><Relationship Id="rId10" Type="http://schemas.openxmlformats.org/officeDocument/2006/relationships/image" Target="../media/image55.jpeg"/><Relationship Id="rId4" Type="http://schemas.openxmlformats.org/officeDocument/2006/relationships/image" Target="../media/image14.png"/><Relationship Id="rId9" Type="http://schemas.openxmlformats.org/officeDocument/2006/relationships/image" Target="../media/image5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40835" y="2089411"/>
            <a:ext cx="8106682" cy="176713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проект:</a:t>
            </a: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домашних животных» </a:t>
            </a:r>
            <a:b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мл. группа)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9660" y="4140883"/>
            <a:ext cx="1107942" cy="3388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EEE9BE-4E6B-466F-9D27-9D43346E2124}"/>
              </a:ext>
            </a:extLst>
          </p:cNvPr>
          <p:cNvSpPr txBox="1"/>
          <p:nvPr/>
        </p:nvSpPr>
        <p:spPr>
          <a:xfrm>
            <a:off x="7038797" y="4672776"/>
            <a:ext cx="5168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Олеся Александровна Шульгина</a:t>
            </a: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0">
        <p15:prstTrans prst="drape"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009480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205093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304433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3A4CF87-C63B-4F47-9D6B-E151D88B5D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0DE463-0D75-428C-A8AB-6C564F56E4D7}"/>
              </a:ext>
            </a:extLst>
          </p:cNvPr>
          <p:cNvSpPr txBox="1"/>
          <p:nvPr/>
        </p:nvSpPr>
        <p:spPr>
          <a:xfrm>
            <a:off x="1903563" y="67622"/>
            <a:ext cx="9332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583904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B893A22-E0B9-4B02-B465-602BC164F3C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A5C261-4960-4AE8-84AD-1898460A37E6}"/>
              </a:ext>
            </a:extLst>
          </p:cNvPr>
          <p:cNvSpPr txBox="1"/>
          <p:nvPr/>
        </p:nvSpPr>
        <p:spPr>
          <a:xfrm>
            <a:off x="4634946" y="155719"/>
            <a:ext cx="3319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32677E-05FB-4E47-BE84-686306713CE4}"/>
              </a:ext>
            </a:extLst>
          </p:cNvPr>
          <p:cNvSpPr txBox="1"/>
          <p:nvPr/>
        </p:nvSpPr>
        <p:spPr>
          <a:xfrm>
            <a:off x="284919" y="678939"/>
            <a:ext cx="12019721" cy="604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экологический, информационно – познавательный, групповой, краткосрочный.</a:t>
            </a:r>
          </a:p>
          <a:p>
            <a:pPr>
              <a:spcBef>
                <a:spcPts val="600"/>
              </a:spcBef>
            </a:pP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кологическое образование ребенка необходимо начинать со знакомства с объектами природы ближайшего окружения, с которыми ребенок сталкивается каждый день.</a:t>
            </a:r>
          </a:p>
          <a:p>
            <a:pPr>
              <a:spcBef>
                <a:spcPts val="1125"/>
              </a:spcBef>
            </a:pP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Одна из задач перед воспитателем – это заложить первые ориентиры в мире животных, как живых существ, обеспечить понимание первоначальных связей их в природе.</a:t>
            </a:r>
          </a:p>
          <a:p>
            <a:pPr>
              <a:spcBef>
                <a:spcPts val="1125"/>
              </a:spcBef>
            </a:pP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проекта: </a:t>
            </a: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знакомить детей с домашними животными, их связью со средой обитания, формировать осознанно-правильное отношение к представителям животного мира.</a:t>
            </a:r>
          </a:p>
          <a:p>
            <a:pPr>
              <a:spcBef>
                <a:spcPts val="1125"/>
              </a:spcBef>
            </a:pP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проекта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расширить знания детей о домашних животных;</a:t>
            </a:r>
          </a:p>
          <a:p>
            <a:pPr>
              <a:lnSpc>
                <a:spcPct val="120000"/>
              </a:lnSpc>
            </a:pP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• формировать умение: наблюдать, сравнивать, анализировать и отражать                      результаты наблюдений в разных видах творческой деятельности (театральной, игровой, музыкальной, художественной, продуктивной);</a:t>
            </a:r>
          </a:p>
          <a:p>
            <a:pPr>
              <a:lnSpc>
                <a:spcPct val="120000"/>
              </a:lnSpc>
            </a:pP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• развивать познавательную активность, мышление, воображение, коммуникативные навыки;</a:t>
            </a:r>
          </a:p>
          <a:p>
            <a:pPr>
              <a:lnSpc>
                <a:spcPct val="120000"/>
              </a:lnSpc>
            </a:pP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• воспитывать интерес к живой природе, развивать любознательность;</a:t>
            </a:r>
          </a:p>
          <a:p>
            <a:pPr>
              <a:lnSpc>
                <a:spcPct val="120000"/>
              </a:lnSpc>
            </a:pPr>
            <a:r>
              <a:rPr lang="ru-RU" sz="2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• формировать желание беречь и заботиться о братьях наших меньших.</a:t>
            </a:r>
          </a:p>
        </p:txBody>
      </p:sp>
    </p:spTree>
    <p:extLst>
      <p:ext uri="{BB962C8B-B14F-4D97-AF65-F5344CB8AC3E}">
        <p14:creationId xmlns:p14="http://schemas.microsoft.com/office/powerpoint/2010/main" val="20633048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5323" y="4997226"/>
            <a:ext cx="1107942" cy="338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49" y="1873862"/>
            <a:ext cx="958505" cy="4880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862541" y="205093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304433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F54C93-C63B-4B68-B1C4-F67B78B8055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84CC1AE-D0D2-4C16-B25E-020EFE263E27}"/>
              </a:ext>
            </a:extLst>
          </p:cNvPr>
          <p:cNvSpPr txBox="1"/>
          <p:nvPr/>
        </p:nvSpPr>
        <p:spPr>
          <a:xfrm>
            <a:off x="4227693" y="13784"/>
            <a:ext cx="3233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проекта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A907E7-299C-4976-AE44-900B07EB9EEC}"/>
              </a:ext>
            </a:extLst>
          </p:cNvPr>
          <p:cNvSpPr txBox="1"/>
          <p:nvPr/>
        </p:nvSpPr>
        <p:spPr>
          <a:xfrm>
            <a:off x="288873" y="529021"/>
            <a:ext cx="11614254" cy="6388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первой младшей группы, родители,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воспитатель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проекта:</a:t>
            </a: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12.06 – 29.06.2018г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к совместной деятельности;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макета «В деревне»;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с детьми просматривание мультфильмов про домашних животных;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к оказанию помощи в сборе иллюстративного материала, раскрасок, мультфильмов, презентаций по теме проекта.</a:t>
            </a:r>
          </a:p>
          <a:p>
            <a:pPr>
              <a:spcBef>
                <a:spcPts val="1125"/>
              </a:spcBef>
            </a:pP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результаты проекта: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 детей устойчивого интереса к представителям животного мира – домашним животным;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включение родителей в педагогический процесс ДОУ, укрепление заинтересованности в сотрудничестве с детским садом;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привитие детям чувства любви и бережного отношения к животного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представлений о том, что домашние животные играют в жизни человека важную роль, где они живут и чем питаются. </a:t>
            </a:r>
          </a:p>
          <a:p>
            <a:pPr lvl="0">
              <a:buClr>
                <a:srgbClr val="B31166">
                  <a:lumMod val="60000"/>
                  <a:lumOff val="40000"/>
                </a:srgbClr>
              </a:buClr>
            </a:pP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</a:rPr>
              <a:t>Вопрос, направляющий проект: </a:t>
            </a:r>
            <a:r>
              <a:rPr lang="ru-RU" sz="2800" b="1" i="1" dirty="0">
                <a:ln>
                  <a:solidFill>
                    <a:schemeClr val="accent3"/>
                  </a:solidFill>
                </a:ln>
                <a:solidFill>
                  <a:srgbClr val="002060"/>
                </a:solidFill>
                <a:latin typeface="Times New Roman" panose="02020603050405020304" pitchFamily="18" charset="0"/>
              </a:rPr>
              <a:t>«Кто они – эти домашние животные?»</a:t>
            </a:r>
            <a:endParaRPr lang="ru-RU" sz="2800" i="1" dirty="0">
              <a:ln>
                <a:solidFill>
                  <a:schemeClr val="accent3"/>
                </a:solidFill>
              </a:ln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DDF3542-6BA2-4D83-9A7E-299354F0E16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5661" y="63374"/>
            <a:ext cx="4518991" cy="2834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5893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sp>
        <p:nvSpPr>
          <p:cNvPr id="12" name="Прямоугольник 11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6862541" y="3092398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205093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62541" y="1009480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ACE4E8-506A-420B-8737-49231216EEA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8C04EF-378E-4CFC-B584-A14F3E256715}"/>
              </a:ext>
            </a:extLst>
          </p:cNvPr>
          <p:cNvSpPr txBox="1"/>
          <p:nvPr/>
        </p:nvSpPr>
        <p:spPr>
          <a:xfrm>
            <a:off x="3841496" y="110655"/>
            <a:ext cx="4907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Формы работы с детьми: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C9B554-2B1C-4228-AC31-A7028DD385ED}"/>
              </a:ext>
            </a:extLst>
          </p:cNvPr>
          <p:cNvSpPr txBox="1"/>
          <p:nvPr/>
        </p:nvSpPr>
        <p:spPr>
          <a:xfrm>
            <a:off x="386514" y="724742"/>
            <a:ext cx="1160884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на тему: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животные», «Кто живет в деревне?», «Расскажи о своем любимце»  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Заучивание: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стихов, потешек, пословиц о домашних животных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литературы: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Маршак «Усатый полосатый»;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«Лошадка», «Пес», «Козленок»; В. Берестов «Котенок», «Коровушка»; Е. Чарушин «На нашем дворе», «Собака», «Корова»; В. Сутеев «Кто сказал мяу»; К. Ушинский «Коровка», «Лошадка», «Две козы», «Козел», «Два козлика»;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Л.Толстой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«Слушай меня, мой пес»; В. Жуковский «Котик и козлик»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 игры: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«Верю – не верю», «Забавные зверята», «Ребятам о зверятах в деревне», </a:t>
            </a: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«Назови ласково», «Летает, плавает, бежит», «Загадочные </a:t>
            </a: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животные», «Кто как говорит», «Кто, чем питается», </a:t>
            </a: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«Третий лишний» и т.д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интереса и любви к художественной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литературе, развитие всех компонентов устной речи детей.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активного словаря детей с помощью новых слов.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интереса к домашним животным. Формирование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детей о разнообразии домашних животных,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логического и художественного мышления, внимания 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D7B63C9-0371-4662-8DFD-BECCB30C0554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9"/>
          <a:stretch/>
        </p:blipFill>
        <p:spPr>
          <a:xfrm>
            <a:off x="7738307" y="2628802"/>
            <a:ext cx="4264237" cy="4116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8412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1009480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205093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304433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DBB688-9647-40A2-8EA3-69E4935204F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526" y="0"/>
            <a:ext cx="1219199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39740C-8079-4AE6-9F96-2F467E09CBCC}"/>
              </a:ext>
            </a:extLst>
          </p:cNvPr>
          <p:cNvSpPr txBox="1"/>
          <p:nvPr/>
        </p:nvSpPr>
        <p:spPr>
          <a:xfrm>
            <a:off x="3554683" y="185367"/>
            <a:ext cx="5075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детьми: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3F0F49-B256-44D5-8FEC-9810C432438E}"/>
              </a:ext>
            </a:extLst>
          </p:cNvPr>
          <p:cNvSpPr txBox="1"/>
          <p:nvPr/>
        </p:nvSpPr>
        <p:spPr>
          <a:xfrm>
            <a:off x="413994" y="770142"/>
            <a:ext cx="1153783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игры: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«Лохматый пес», «Собачка и воробьи», «Гуси – лебеди», «Совы», «Птички и кошка», «Коза рогатая», «Два гуся», «Весёлый пастушок» и т.д.</a:t>
            </a:r>
            <a:endParaRPr lang="ru-RU" sz="20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ролевые игры: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зоомагазине», «Ферма», «Веселый пастушок», «На прогулке», «Добрый доктор Айболит» и т.д.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игры:</a:t>
            </a:r>
            <a:r>
              <a:rPr lang="ru-RU" sz="20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«Курочка», «Бычок», «Кошки - мышки», «Поросята», «Два козлика» и т.д.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Конструктивные игры: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«Птичник», «Кошкин дом», «Ферма», «У бабушки в деревне» и т.д.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Музыкально-театрализованная деятельность: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«Кот Васька»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(муз. Г. Лобачева),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лошадка»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(муз. А. Гречанинов), «Серенькая кошечка»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(муз. В.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Вейлина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сл. Н. Найденовой),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«Собачка»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(муз. М.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Раухвергера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сл. Н. </a:t>
            </a:r>
            <a:r>
              <a:rPr lang="ru-RU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Комиссаровой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т.д.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Музыкально-дидактические игры</a:t>
            </a:r>
            <a:r>
              <a:rPr lang="ru-RU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«Кошка и собака», «Мамы и детки», «Коровка, дай молочка», «Обитатели бабушкиного двора»  и т.д.</a:t>
            </a:r>
          </a:p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 сказок: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«Репка», «Теремок»</a:t>
            </a:r>
          </a:p>
          <a:p>
            <a:r>
              <a:rPr lang="ru-RU" sz="24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детей выбирать и изменять направление движения, уступать дорогу другому, не наталкиваясь друг на друга; останавливаться и замирать на месте по сигналу. Развивать ловкость, ориентацию в пространстве. Развивать мышление, логику. Совершенствовать умение сравнивать предметы по внешним признакам, делать выводы. Углублять знания о жизни домашних животных. Развивать эмоциональную отзывчивость, доброжелательность по отношению друг к другу.</a:t>
            </a:r>
          </a:p>
        </p:txBody>
      </p:sp>
    </p:spTree>
    <p:extLst>
      <p:ext uri="{BB962C8B-B14F-4D97-AF65-F5344CB8AC3E}">
        <p14:creationId xmlns:p14="http://schemas.microsoft.com/office/powerpoint/2010/main" val="962224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862541" y="2057483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105754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62541" y="304433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8C461CB-5765-49C7-8907-058A7B322D3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39" y="-18420"/>
            <a:ext cx="12191999" cy="68948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97B447-9497-481C-9D95-2D7C64E36EB4}"/>
              </a:ext>
            </a:extLst>
          </p:cNvPr>
          <p:cNvSpPr txBox="1"/>
          <p:nvPr/>
        </p:nvSpPr>
        <p:spPr>
          <a:xfrm>
            <a:off x="3349915" y="25209"/>
            <a:ext cx="5682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детьми:</a:t>
            </a:r>
            <a:endParaRPr lang="ru-RU" sz="3600" i="1" dirty="0">
              <a:solidFill>
                <a:srgbClr val="7030A0"/>
              </a:solidFill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2079E20-9856-4DF2-907B-13B7EB18DAD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4492" y="4149092"/>
            <a:ext cx="3589024" cy="25362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9E0A808F-5037-47EC-9312-9C0910128E99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8934" y="1245410"/>
            <a:ext cx="2730052" cy="36400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15623B0F-C854-41FB-A888-C3626F1604C2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942" y="4029762"/>
            <a:ext cx="3613227" cy="27099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A1AD1A8D-509E-4018-B1B3-EB903DF28189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7992" y="118317"/>
            <a:ext cx="2766246" cy="36883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D41B845F-BD8E-4B27-9144-C79D2E9EB5A9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239" y="118317"/>
            <a:ext cx="2730052" cy="36400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73054F9-8980-4D61-BD63-1A5E21F48FE6}"/>
              </a:ext>
            </a:extLst>
          </p:cNvPr>
          <p:cNvSpPr txBox="1"/>
          <p:nvPr/>
        </p:nvSpPr>
        <p:spPr>
          <a:xfrm>
            <a:off x="2040" y="169505"/>
            <a:ext cx="461665" cy="349206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 и птицы»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819A48-FFC0-4E5F-9F56-58B40A040871}"/>
              </a:ext>
            </a:extLst>
          </p:cNvPr>
          <p:cNvSpPr txBox="1"/>
          <p:nvPr/>
        </p:nvSpPr>
        <p:spPr>
          <a:xfrm>
            <a:off x="11764238" y="348597"/>
            <a:ext cx="461665" cy="340978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«Ребятам о зверятах в деревне»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42AD3A-133D-4FEB-A2F4-996BF9568D5D}"/>
              </a:ext>
            </a:extLst>
          </p:cNvPr>
          <p:cNvSpPr txBox="1"/>
          <p:nvPr/>
        </p:nvSpPr>
        <p:spPr>
          <a:xfrm>
            <a:off x="4148055" y="4671506"/>
            <a:ext cx="461665" cy="130865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«Два гуся»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72924EA-5089-4AFC-B589-FFF32AE0B767}"/>
              </a:ext>
            </a:extLst>
          </p:cNvPr>
          <p:cNvSpPr txBox="1"/>
          <p:nvPr/>
        </p:nvSpPr>
        <p:spPr>
          <a:xfrm>
            <a:off x="7322018" y="4105494"/>
            <a:ext cx="738664" cy="288821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«Обитатели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бабушкиного двора»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FAC72CB-D251-423A-A23F-BB2FE0991234}"/>
              </a:ext>
            </a:extLst>
          </p:cNvPr>
          <p:cNvSpPr txBox="1"/>
          <p:nvPr/>
        </p:nvSpPr>
        <p:spPr>
          <a:xfrm>
            <a:off x="4997711" y="822971"/>
            <a:ext cx="2199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«Построим ферму»</a:t>
            </a:r>
          </a:p>
        </p:txBody>
      </p:sp>
    </p:spTree>
    <p:extLst>
      <p:ext uri="{BB962C8B-B14F-4D97-AF65-F5344CB8AC3E}">
        <p14:creationId xmlns:p14="http://schemas.microsoft.com/office/powerpoint/2010/main" val="1193853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</a:p>
        </p:txBody>
      </p:sp>
      <p:sp>
        <p:nvSpPr>
          <p:cNvPr id="10" name="Прямоугольник 9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3092398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62541" y="2050939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1009480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461DC0-B860-4D2D-9694-73D182BEC5D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279A15-6D21-473B-BBEC-E49A9B4082BC}"/>
              </a:ext>
            </a:extLst>
          </p:cNvPr>
          <p:cNvSpPr txBox="1"/>
          <p:nvPr/>
        </p:nvSpPr>
        <p:spPr>
          <a:xfrm>
            <a:off x="3167271" y="106017"/>
            <a:ext cx="496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детьми:</a:t>
            </a:r>
            <a:endParaRPr lang="ru-RU" sz="3200" i="1" dirty="0">
              <a:solidFill>
                <a:srgbClr val="7030A0"/>
              </a:solidFill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845A0E4-319C-4141-A0BC-265A5AAC853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178" y="113936"/>
            <a:ext cx="2364596" cy="3152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C1E46A6-52FE-4706-B688-4F73BE7BEFA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0069" y="3426176"/>
            <a:ext cx="2796292" cy="3152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BD431552-CF79-46B3-A457-48A51820E30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183" y="229676"/>
            <a:ext cx="3533304" cy="26499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143E530E-E9E5-4678-BFB5-CCB469A98F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0457" y="3426176"/>
            <a:ext cx="2436098" cy="32481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5A859279-F798-437B-8AFE-F845E362D034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4486" y="3994462"/>
            <a:ext cx="3640961" cy="27575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142C77EB-25DC-4A41-8849-277ED9EA0753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726" y="690792"/>
            <a:ext cx="3354559" cy="28196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79AF8FB-BCE9-42AC-B64A-D888A6B7AB82}"/>
              </a:ext>
            </a:extLst>
          </p:cNvPr>
          <p:cNvSpPr txBox="1"/>
          <p:nvPr/>
        </p:nvSpPr>
        <p:spPr>
          <a:xfrm>
            <a:off x="78047" y="476004"/>
            <a:ext cx="461665" cy="224504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«Забавные зверята»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E59DD4-B982-474B-B094-C1B513E1CBF0}"/>
              </a:ext>
            </a:extLst>
          </p:cNvPr>
          <p:cNvSpPr txBox="1"/>
          <p:nvPr/>
        </p:nvSpPr>
        <p:spPr>
          <a:xfrm>
            <a:off x="11786689" y="763110"/>
            <a:ext cx="461665" cy="1489475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«Гуси – гуси»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A808BC-612C-40FA-AF2B-4395CD72283B}"/>
              </a:ext>
            </a:extLst>
          </p:cNvPr>
          <p:cNvSpPr txBox="1"/>
          <p:nvPr/>
        </p:nvSpPr>
        <p:spPr>
          <a:xfrm>
            <a:off x="11815072" y="4545970"/>
            <a:ext cx="461665" cy="913205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559E1C-4BEB-4E2D-AC79-DEDEDD5D7AF4}"/>
              </a:ext>
            </a:extLst>
          </p:cNvPr>
          <p:cNvSpPr txBox="1"/>
          <p:nvPr/>
        </p:nvSpPr>
        <p:spPr>
          <a:xfrm>
            <a:off x="5469659" y="3586781"/>
            <a:ext cx="2317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«Вороны и собачка»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482E96-49FC-4CE5-A7CD-0E2969E8C5DD}"/>
              </a:ext>
            </a:extLst>
          </p:cNvPr>
          <p:cNvSpPr txBox="1"/>
          <p:nvPr/>
        </p:nvSpPr>
        <p:spPr>
          <a:xfrm>
            <a:off x="7158838" y="879679"/>
            <a:ext cx="461665" cy="264997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«Коровка, дай молочка»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62AC1C-8C15-466B-A882-83ECD7C7911A}"/>
              </a:ext>
            </a:extLst>
          </p:cNvPr>
          <p:cNvSpPr txBox="1"/>
          <p:nvPr/>
        </p:nvSpPr>
        <p:spPr>
          <a:xfrm>
            <a:off x="768918" y="3931590"/>
            <a:ext cx="461665" cy="214189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«Кошки – мышки»</a:t>
            </a:r>
          </a:p>
        </p:txBody>
      </p:sp>
    </p:spTree>
    <p:extLst>
      <p:ext uri="{BB962C8B-B14F-4D97-AF65-F5344CB8AC3E}">
        <p14:creationId xmlns:p14="http://schemas.microsoft.com/office/powerpoint/2010/main" val="57480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Введите сюда текст вопроса</a:t>
            </a:r>
          </a:p>
        </p:txBody>
      </p:sp>
      <p:sp>
        <p:nvSpPr>
          <p:cNvPr id="10" name="Прямоугольник 9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862541" y="2057483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Правильный ответ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62541" y="105754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62541" y="3044334"/>
            <a:ext cx="2760430" cy="69976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Неправильный ответ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8652CE1-0018-4315-8B6E-3CB29371EEB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7E4662-E6DE-489F-8C29-F0F767478778}"/>
              </a:ext>
            </a:extLst>
          </p:cNvPr>
          <p:cNvSpPr txBox="1"/>
          <p:nvPr/>
        </p:nvSpPr>
        <p:spPr>
          <a:xfrm>
            <a:off x="977267" y="166468"/>
            <a:ext cx="6641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Продуктивная деятельность детей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23232C-A347-4F75-8D0E-26D730B51E79}"/>
              </a:ext>
            </a:extLst>
          </p:cNvPr>
          <p:cNvSpPr txBox="1"/>
          <p:nvPr/>
        </p:nvSpPr>
        <p:spPr>
          <a:xfrm>
            <a:off x="510207" y="792732"/>
            <a:ext cx="111715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Рисование домашних животных по трафарету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Рисование по замыслу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«Клубочек для котёнка Мурзика»»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Коллективная аппликация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«Курочка с цыплятами»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Лепка угощений для домашних животных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из пластилина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Изготовление макета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деревне»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Раскрашивание домашних животных.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285183E-FE98-4205-9B08-87C45AD5A78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1351" y="3400922"/>
            <a:ext cx="2537764" cy="3383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4BF7F93-25E4-4BF6-A1EC-EA0D98B4F55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6502" y="3743788"/>
            <a:ext cx="3718109" cy="30165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0A5E9F3-6530-4E6D-942B-724D5920DD1B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425" y="3743788"/>
            <a:ext cx="4054323" cy="30407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11462B-8F33-4132-955A-7D99F960B036}"/>
              </a:ext>
            </a:extLst>
          </p:cNvPr>
          <p:cNvSpPr txBox="1"/>
          <p:nvPr/>
        </p:nvSpPr>
        <p:spPr>
          <a:xfrm>
            <a:off x="510206" y="2675049"/>
            <a:ext cx="83024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творчество, фантазию. Формировать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художественно – эстетическое восприятие. Учить работать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сообща, радоваться успехам друг друга.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1ADEB00-2312-45E2-9A04-2CC93E19389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5642" y="164899"/>
            <a:ext cx="4502251" cy="3376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582054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4854732" cy="699587"/>
          </a:xfrm>
        </p:spPr>
        <p:txBody>
          <a:bodyPr/>
          <a:lstStyle/>
          <a:p>
            <a:pPr algn="ctr"/>
            <a:r>
              <a:rPr lang="ru-RU" sz="5000" b="1" dirty="0"/>
              <a:t>Молодец</a:t>
            </a:r>
            <a:r>
              <a:rPr lang="ru-RU" b="1" dirty="0"/>
              <a:t>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31CFFD8-BE01-42D7-AAE5-02A0F58672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313"/>
            <a:ext cx="12192000" cy="686462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AB56E1E-EE4C-4FB5-9ED8-13B947433A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561" y="2964435"/>
            <a:ext cx="8977728" cy="37453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900261B-6C9F-4A41-A00B-DDFBDB801093}"/>
              </a:ext>
            </a:extLst>
          </p:cNvPr>
          <p:cNvSpPr txBox="1"/>
          <p:nvPr/>
        </p:nvSpPr>
        <p:spPr>
          <a:xfrm>
            <a:off x="1046922" y="185530"/>
            <a:ext cx="107210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ходе реализации проекта продолжают формироваться ключевые компетенции: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67ABBB-9541-42FD-929C-0A09033A516A}"/>
              </a:ext>
            </a:extLst>
          </p:cNvPr>
          <p:cNvSpPr txBox="1"/>
          <p:nvPr/>
        </p:nvSpPr>
        <p:spPr>
          <a:xfrm>
            <a:off x="636104" y="1262748"/>
            <a:ext cx="107210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компетенция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поиск, анализ и отбор информации, её преобразование, сохранение и передача.</a:t>
            </a:r>
          </a:p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– коммуникативная компетентнция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связные формы речи, рост выразительности речи, умение излагать свои мысли логично, навыки нахождения в группе сверстников, способы речевого взаимодействия с окружающими людьми.</a:t>
            </a:r>
          </a:p>
        </p:txBody>
      </p:sp>
    </p:spTree>
    <p:extLst>
      <p:ext uri="{BB962C8B-B14F-4D97-AF65-F5344CB8AC3E}">
        <p14:creationId xmlns:p14="http://schemas.microsoft.com/office/powerpoint/2010/main" val="1269461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CA0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4" grpId="3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6E651B-F8A4-462D-AD53-A41449326690}">
  <ds:schemaRefs>
    <ds:schemaRef ds:uri="6ee78bd2-4339-4042-adc0-bcc646419980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schemas.microsoft.com/sharepoint/v3"/>
    <ds:schemaRef ds:uri="2547570a-e5f4-4946-a4c3-82580e42479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насекомыми</Template>
  <TotalTime>0</TotalTime>
  <Words>624</Words>
  <Application>Microsoft Office PowerPoint</Application>
  <PresentationFormat>Широкоэкранный</PresentationFormat>
  <Paragraphs>107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Segoe UI</vt:lpstr>
      <vt:lpstr>Segoe UI Light</vt:lpstr>
      <vt:lpstr>Times New Roman</vt:lpstr>
      <vt:lpstr>Тема1</vt:lpstr>
      <vt:lpstr>Экологический проект:  «Мир домашних животных»  (1 мл. группа)</vt:lpstr>
      <vt:lpstr>Презентация PowerPoint</vt:lpstr>
      <vt:lpstr>Введите сюда текст вопроса</vt:lpstr>
      <vt:lpstr>Введите сюда текст вопроса</vt:lpstr>
      <vt:lpstr>Введите сюда текст вопроса</vt:lpstr>
      <vt:lpstr>Введите сюда текст вопроса</vt:lpstr>
      <vt:lpstr>Введите сюда текст вопроса</vt:lpstr>
      <vt:lpstr>Введите сюда текст вопроса</vt:lpstr>
      <vt:lpstr>Молодец!</vt:lpstr>
      <vt:lpstr>Введите сюда текст вопроса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2018-07-02T12:54:26Z</dcterms:created>
  <dcterms:modified xsi:type="dcterms:W3CDTF">2018-12-23T09:01:59Z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