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9" r:id="rId3"/>
    <p:sldId id="261" r:id="rId4"/>
    <p:sldId id="262" r:id="rId5"/>
    <p:sldId id="263" r:id="rId6"/>
    <p:sldId id="264" r:id="rId7"/>
    <p:sldId id="265" r:id="rId8"/>
    <p:sldId id="266" r:id="rId9"/>
    <p:sldId id="267" r:id="rId10"/>
    <p:sldId id="268" r:id="rId11"/>
    <p:sldId id="269" r:id="rId12"/>
    <p:sldId id="271" r:id="rId13"/>
    <p:sldId id="272" r:id="rId14"/>
    <p:sldId id="273"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FF54A83-1635-43B2-8C55-A618952BFEF2}" type="datetimeFigureOut">
              <a:rPr lang="ru-RU" smtClean="0"/>
              <a:t>13.12.2018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FF54A83-1635-43B2-8C55-A618952BFEF2}" type="datetimeFigureOut">
              <a:rPr lang="ru-RU" smtClean="0"/>
              <a:t>13.12.2018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FF54A83-1635-43B2-8C55-A618952BFEF2}" type="datetimeFigureOut">
              <a:rPr lang="ru-RU" smtClean="0"/>
              <a:t>13.12.2018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E3F13A9-345E-481B-BB28-9EBC2F451321}"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FF54A83-1635-43B2-8C55-A618952BFEF2}" type="datetimeFigureOut">
              <a:rPr lang="ru-RU" smtClean="0"/>
              <a:t>13.12.2018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E3F13A9-345E-481B-BB28-9EBC2F451321}"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FF54A83-1635-43B2-8C55-A618952BFEF2}" type="datetimeFigureOut">
              <a:rPr lang="ru-RU" smtClean="0"/>
              <a:t>13.12.2018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1FF54A83-1635-43B2-8C55-A618952BFEF2}" type="datetimeFigureOut">
              <a:rPr lang="ru-RU" smtClean="0"/>
              <a:t>13.12.2018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E3F13A9-345E-481B-BB28-9EBC2F451321}"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FF54A83-1635-43B2-8C55-A618952BFEF2}" type="datetimeFigureOut">
              <a:rPr lang="ru-RU" smtClean="0"/>
              <a:t>13.12.2018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1FF54A83-1635-43B2-8C55-A618952BFEF2}" type="datetimeFigureOut">
              <a:rPr lang="ru-RU" smtClean="0"/>
              <a:t>13.12.2018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FF54A83-1635-43B2-8C55-A618952BFEF2}" type="datetimeFigureOut">
              <a:rPr lang="ru-RU" smtClean="0"/>
              <a:t>13.12.2018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E3F13A9-345E-481B-BB28-9EBC2F45132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FF54A83-1635-43B2-8C55-A618952BFEF2}" type="datetimeFigureOut">
              <a:rPr lang="ru-RU" smtClean="0"/>
              <a:t>13.12.2018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E3F13A9-345E-481B-BB28-9EBC2F451321}"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FF54A83-1635-43B2-8C55-A618952BFEF2}" type="datetimeFigureOut">
              <a:rPr lang="ru-RU" smtClean="0"/>
              <a:t>13.12.2018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E3F13A9-345E-481B-BB28-9EBC2F451321}"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FF54A83-1635-43B2-8C55-A618952BFEF2}" type="datetimeFigureOut">
              <a:rPr lang="ru-RU" smtClean="0"/>
              <a:t>13.12.2018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E3F13A9-345E-481B-BB28-9EBC2F451321}"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92697"/>
            <a:ext cx="7772400" cy="792087"/>
          </a:xfrm>
        </p:spPr>
        <p:txBody>
          <a:bodyPr>
            <a:normAutofit/>
          </a:bodyPr>
          <a:lstStyle/>
          <a:p>
            <a:r>
              <a:rPr lang="ru-RU" b="1" dirty="0" smtClean="0">
                <a:ln w="1905"/>
                <a:solidFill>
                  <a:srgbClr val="FFC000"/>
                </a:solidFill>
                <a:effectLst>
                  <a:innerShdw blurRad="69850" dist="43180" dir="5400000">
                    <a:srgbClr val="000000">
                      <a:alpha val="65000"/>
                    </a:srgbClr>
                  </a:innerShdw>
                </a:effectLst>
              </a:rPr>
              <a:t>Мастер класс</a:t>
            </a:r>
            <a:endParaRPr lang="ru-RU" b="1" dirty="0">
              <a:ln w="1905"/>
              <a:solidFill>
                <a:srgbClr val="FFC000"/>
              </a:soli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1371600" y="1556792"/>
            <a:ext cx="6400800" cy="4176464"/>
          </a:xfrm>
        </p:spPr>
        <p:txBody>
          <a:bodyPr>
            <a:normAutofit fontScale="850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7200" b="1" spc="50" dirty="0" smtClean="0">
                <a:ln w="11430"/>
                <a:solidFill>
                  <a:srgbClr val="FF0000"/>
                </a:solidFill>
                <a:effectLst>
                  <a:outerShdw blurRad="76200" dist="50800" dir="5400000" algn="tl" rotWithShape="0">
                    <a:srgbClr val="000000">
                      <a:alpha val="65000"/>
                    </a:srgbClr>
                  </a:outerShdw>
                </a:effectLst>
              </a:rPr>
              <a:t>Открытка в технике радужного складывания.</a:t>
            </a:r>
          </a:p>
          <a:p>
            <a:endPar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000" b="1" dirty="0" smtClean="0">
                <a:ln w="1905"/>
                <a:solidFill>
                  <a:srgbClr val="FFC000"/>
                </a:solidFill>
                <a:effectLst>
                  <a:innerShdw blurRad="69850" dist="43180" dir="5400000">
                    <a:srgbClr val="000000">
                      <a:alpha val="65000"/>
                    </a:srgbClr>
                  </a:innerShdw>
                </a:effectLst>
              </a:rPr>
              <a:t>Выполнила: воспитатель </a:t>
            </a:r>
            <a:r>
              <a:rPr lang="ru-RU" sz="2000" b="1" dirty="0" err="1" smtClean="0">
                <a:ln w="1905"/>
                <a:solidFill>
                  <a:srgbClr val="FFC000"/>
                </a:solidFill>
                <a:effectLst>
                  <a:innerShdw blurRad="69850" dist="43180" dir="5400000">
                    <a:srgbClr val="000000">
                      <a:alpha val="65000"/>
                    </a:srgbClr>
                  </a:innerShdw>
                </a:effectLst>
              </a:rPr>
              <a:t>Сагитова</a:t>
            </a:r>
            <a:r>
              <a:rPr lang="ru-RU" sz="2000" b="1" dirty="0" smtClean="0">
                <a:ln w="1905"/>
                <a:solidFill>
                  <a:srgbClr val="FFC000"/>
                </a:solidFill>
                <a:effectLst>
                  <a:innerShdw blurRad="69850" dist="43180" dir="5400000">
                    <a:srgbClr val="000000">
                      <a:alpha val="65000"/>
                    </a:srgbClr>
                  </a:innerShdw>
                </a:effectLst>
              </a:rPr>
              <a:t> М.К.</a:t>
            </a:r>
            <a:endParaRPr lang="ru-RU" sz="2000" b="1" dirty="0">
              <a:ln w="1905"/>
              <a:solidFill>
                <a:srgbClr val="FFC00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382253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Выбираем основу открытки ,шаблон будущего изображения и вырезаем по контру.</a:t>
            </a:r>
            <a:endParaRPr lang="ru-RU" sz="2800" dirty="0"/>
          </a:p>
        </p:txBody>
      </p:sp>
      <p:pic>
        <p:nvPicPr>
          <p:cNvPr id="1026" name="Picture 2" descr="D:\IMG_20181210_162426.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295201" y="2679700"/>
            <a:ext cx="2584847" cy="344646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IMG_20181210_164330.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263951" y="2679700"/>
            <a:ext cx="2584847" cy="3446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146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Определившись с цветами начинаем нарезать бумагу полосками и сгибать вдоль пополам.</a:t>
            </a:r>
            <a:endParaRPr lang="ru-RU" sz="2400" dirty="0"/>
          </a:p>
        </p:txBody>
      </p:sp>
      <p:pic>
        <p:nvPicPr>
          <p:cNvPr id="2050" name="Picture 2" descr="D:\IMG_20181210_164320.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2636912"/>
            <a:ext cx="2584847" cy="344646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IMG_20181210_164341.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564904"/>
            <a:ext cx="2584847" cy="3446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860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С помощью скрепки прикрепляем </a:t>
            </a:r>
            <a:r>
              <a:rPr lang="ru-RU" sz="2400" dirty="0" err="1" smtClean="0"/>
              <a:t>айрис</a:t>
            </a:r>
            <a:r>
              <a:rPr lang="ru-RU" sz="2400" dirty="0" smtClean="0"/>
              <a:t> шаблон и начинаем приклеивать полоски.</a:t>
            </a:r>
            <a:endParaRPr lang="ru-RU" sz="2400" dirty="0"/>
          </a:p>
        </p:txBody>
      </p:sp>
      <p:pic>
        <p:nvPicPr>
          <p:cNvPr id="2050" name="Picture 2" descr="D:\IMG_20181212_160626.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676275" y="2969419"/>
            <a:ext cx="3822700" cy="28670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IMG_20181212_160633.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645025" y="2969419"/>
            <a:ext cx="3822700" cy="2867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646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2400" dirty="0" smtClean="0"/>
              <a:t>Переворачиваем, убираем шаблон и …</a:t>
            </a:r>
            <a:br>
              <a:rPr lang="ru-RU" sz="2400" dirty="0" smtClean="0"/>
            </a:br>
            <a:r>
              <a:rPr lang="ru-RU" sz="2400" dirty="0" smtClean="0">
                <a:solidFill>
                  <a:srgbClr val="FF0000"/>
                </a:solidFill>
              </a:rPr>
              <a:t>Красота!</a:t>
            </a:r>
            <a:endParaRPr lang="ru-RU" sz="2400" dirty="0">
              <a:solidFill>
                <a:srgbClr val="FF0000"/>
              </a:solidFill>
            </a:endParaRPr>
          </a:p>
        </p:txBody>
      </p:sp>
      <p:pic>
        <p:nvPicPr>
          <p:cNvPr id="3074" name="Picture 2" descr="D:\IMG_20181212_16131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700808"/>
            <a:ext cx="5904656" cy="4428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17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Спасибо за внимание!</a:t>
            </a:r>
            <a:endParaRPr lang="ru-RU" dirty="0">
              <a:solidFill>
                <a:srgbClr val="FF0000"/>
              </a:solidFill>
            </a:endParaRPr>
          </a:p>
        </p:txBody>
      </p:sp>
      <p:pic>
        <p:nvPicPr>
          <p:cNvPr id="2050" name="Picture 2"/>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844824"/>
            <a:ext cx="2584847" cy="344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2852936"/>
            <a:ext cx="2584847" cy="344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412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908720"/>
            <a:ext cx="6840760" cy="4832092"/>
          </a:xfrm>
          <a:prstGeom prst="rect">
            <a:avLst/>
          </a:prstGeom>
        </p:spPr>
        <p:txBody>
          <a:bodyPr wrap="square">
            <a:spAutoFit/>
          </a:bodyPr>
          <a:lstStyle/>
          <a:p>
            <a:r>
              <a:rPr lang="ru-RU" sz="2800" b="1" dirty="0"/>
              <a:t>Цель:</a:t>
            </a:r>
            <a:r>
              <a:rPr lang="ru-RU" sz="2800" dirty="0"/>
              <a:t>  </a:t>
            </a:r>
            <a:r>
              <a:rPr lang="ru-RU" sz="2800" dirty="0" smtClean="0"/>
              <a:t>обмен опытом </a:t>
            </a:r>
            <a:r>
              <a:rPr lang="ru-RU" sz="2800" dirty="0"/>
              <a:t>между педагогами </a:t>
            </a:r>
            <a:r>
              <a:rPr lang="ru-RU" sz="2800" dirty="0" smtClean="0"/>
              <a:t>через </a:t>
            </a:r>
            <a:r>
              <a:rPr lang="ru-RU" sz="2800" dirty="0"/>
              <a:t>знакомство с техникой  «радужного складывания» - </a:t>
            </a:r>
            <a:r>
              <a:rPr lang="ru-RU" sz="2800" dirty="0" err="1"/>
              <a:t>айрис</a:t>
            </a:r>
            <a:r>
              <a:rPr lang="ru-RU" sz="2800" dirty="0"/>
              <a:t> - </a:t>
            </a:r>
            <a:r>
              <a:rPr lang="ru-RU" sz="2800" dirty="0" err="1"/>
              <a:t>фолдинг</a:t>
            </a:r>
            <a:r>
              <a:rPr lang="ru-RU" sz="2800" dirty="0"/>
              <a:t>; </a:t>
            </a:r>
          </a:p>
          <a:p>
            <a:r>
              <a:rPr lang="ru-RU" sz="2800" b="1" dirty="0"/>
              <a:t>Задачи: </a:t>
            </a:r>
            <a:r>
              <a:rPr lang="ru-RU" sz="2800" dirty="0"/>
              <a:t/>
            </a:r>
            <a:br>
              <a:rPr lang="ru-RU" sz="2800" dirty="0"/>
            </a:br>
            <a:r>
              <a:rPr lang="ru-RU" sz="2800" dirty="0"/>
              <a:t>- </a:t>
            </a:r>
            <a:r>
              <a:rPr lang="ru-RU" sz="2800" dirty="0" smtClean="0"/>
              <a:t>Развивать интерес </a:t>
            </a:r>
            <a:r>
              <a:rPr lang="ru-RU" sz="2800" dirty="0"/>
              <a:t>к данному виду творчества;</a:t>
            </a:r>
            <a:br>
              <a:rPr lang="ru-RU" sz="2800" dirty="0"/>
            </a:br>
            <a:r>
              <a:rPr lang="ru-RU" sz="2800" dirty="0"/>
              <a:t>- Познакомить с технологией  «радужного складывания» - </a:t>
            </a:r>
            <a:r>
              <a:rPr lang="ru-RU" sz="2800" dirty="0" err="1"/>
              <a:t>айрис</a:t>
            </a:r>
            <a:r>
              <a:rPr lang="ru-RU" sz="2800" dirty="0"/>
              <a:t> - </a:t>
            </a:r>
            <a:r>
              <a:rPr lang="ru-RU" sz="2800" dirty="0" err="1"/>
              <a:t>фолдинг</a:t>
            </a:r>
            <a:r>
              <a:rPr lang="ru-RU" sz="2800" dirty="0"/>
              <a:t>;</a:t>
            </a:r>
            <a:br>
              <a:rPr lang="ru-RU" sz="2800" dirty="0"/>
            </a:br>
            <a:r>
              <a:rPr lang="ru-RU" sz="2800" dirty="0"/>
              <a:t>- </a:t>
            </a:r>
            <a:r>
              <a:rPr lang="ru-RU" sz="2800" dirty="0" smtClean="0"/>
              <a:t>Воспитывать художественный вкус и интерес педагогов к новым технологиям продуктивной деятельности.</a:t>
            </a:r>
            <a:r>
              <a:rPr lang="ru-RU" sz="2800" dirty="0"/>
              <a:t> </a:t>
            </a:r>
          </a:p>
        </p:txBody>
      </p:sp>
    </p:spTree>
    <p:extLst>
      <p:ext uri="{BB962C8B-B14F-4D97-AF65-F5344CB8AC3E}">
        <p14:creationId xmlns:p14="http://schemas.microsoft.com/office/powerpoint/2010/main" val="3153769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sz="2400" dirty="0" smtClean="0"/>
              <a:t/>
            </a:r>
            <a:br>
              <a:rPr lang="ru-RU" altLang="ru-RU" sz="2400" dirty="0" smtClean="0"/>
            </a:br>
            <a:r>
              <a:rPr lang="ru-RU" altLang="ru-RU" sz="2400" dirty="0" smtClean="0"/>
              <a:t>Техника </a:t>
            </a:r>
            <a:r>
              <a:rPr lang="ru-RU" altLang="ru-RU" sz="2400" b="1" i="1" dirty="0" err="1" smtClean="0"/>
              <a:t>айрис-фолдинг</a:t>
            </a:r>
            <a:r>
              <a:rPr lang="ru-RU" altLang="ru-RU" sz="2400" b="1" i="1" dirty="0" smtClean="0"/>
              <a:t>.</a:t>
            </a:r>
            <a:endParaRPr lang="ru-RU" sz="2400" dirty="0"/>
          </a:p>
        </p:txBody>
      </p:sp>
      <p:pic>
        <p:nvPicPr>
          <p:cNvPr id="5" name="Picture 4"/>
          <p:cNvPicPr>
            <a:picLocks noGrp="1" noChangeAspect="1" noChangeArrowheads="1"/>
          </p:cNvPicPr>
          <p:nvPr>
            <p:ph sz="quarter" idx="13"/>
          </p:nvPr>
        </p:nvPicPr>
        <p:blipFill>
          <a:blip r:embed="rId2">
            <a:lum contrast="24000"/>
            <a:extLst>
              <a:ext uri="{28A0092B-C50C-407E-A947-70E740481C1C}">
                <a14:useLocalDpi xmlns:a14="http://schemas.microsoft.com/office/drawing/2010/main" val="0"/>
              </a:ext>
            </a:extLst>
          </a:blip>
          <a:stretch>
            <a:fillRect/>
          </a:stretch>
        </p:blipFill>
        <p:spPr bwMode="auto">
          <a:xfrm>
            <a:off x="899592" y="2132856"/>
            <a:ext cx="3231160" cy="321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Объект 3"/>
          <p:cNvSpPr>
            <a:spLocks noGrp="1"/>
          </p:cNvSpPr>
          <p:nvPr>
            <p:ph sz="quarter" idx="14"/>
          </p:nvPr>
        </p:nvSpPr>
        <p:spPr/>
        <p:txBody>
          <a:bodyPr>
            <a:normAutofit fontScale="70000" lnSpcReduction="20000"/>
          </a:bodyPr>
          <a:lstStyle/>
          <a:p>
            <a:r>
              <a:rPr lang="ru-RU" b="1" dirty="0"/>
              <a:t>Айрис </a:t>
            </a:r>
            <a:r>
              <a:rPr lang="ru-RU" b="1" dirty="0" err="1"/>
              <a:t>фолдинг</a:t>
            </a:r>
            <a:r>
              <a:rPr lang="ru-RU" b="1" dirty="0"/>
              <a:t> </a:t>
            </a:r>
            <a:r>
              <a:rPr lang="ru-RU" dirty="0"/>
              <a:t>–  удивительная художественная техника, позволяющая создавать с помощью бумаги и клея необычайно яркие и веселые композиции с эффектом объемного изображения, используется при изготовлении открыток, декоративных панно, в том числе и крупноформатных, в сочетании с другими художественными техниками (аппликация, </a:t>
            </a:r>
            <a:r>
              <a:rPr lang="ru-RU" dirty="0" err="1"/>
              <a:t>квиллинг</a:t>
            </a:r>
            <a:r>
              <a:rPr lang="ru-RU" dirty="0"/>
              <a:t>, оригами, художественное вырезание из бумаги).</a:t>
            </a:r>
          </a:p>
        </p:txBody>
      </p:sp>
    </p:spTree>
    <p:extLst>
      <p:ext uri="{BB962C8B-B14F-4D97-AF65-F5344CB8AC3E}">
        <p14:creationId xmlns:p14="http://schemas.microsoft.com/office/powerpoint/2010/main" val="2157286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айрис1"/>
          <p:cNvPicPr>
            <a:picLocks noChangeAspect="1" noChangeArrowheads="1"/>
          </p:cNvPicPr>
          <p:nvPr/>
        </p:nvPicPr>
        <p:blipFill>
          <a:blip r:embed="rId2">
            <a:lum contrast="18000"/>
            <a:extLst>
              <a:ext uri="{28A0092B-C50C-407E-A947-70E740481C1C}">
                <a14:useLocalDpi xmlns:a14="http://schemas.microsoft.com/office/drawing/2010/main" val="0"/>
              </a:ext>
            </a:extLst>
          </a:blip>
          <a:srcRect/>
          <a:stretch>
            <a:fillRect/>
          </a:stretch>
        </p:blipFill>
        <p:spPr bwMode="auto">
          <a:xfrm>
            <a:off x="3203848" y="3501008"/>
            <a:ext cx="3365500" cy="226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331640" y="1484784"/>
            <a:ext cx="6480720" cy="1631216"/>
          </a:xfrm>
          <a:prstGeom prst="rect">
            <a:avLst/>
          </a:prstGeom>
        </p:spPr>
        <p:txBody>
          <a:bodyPr wrap="square">
            <a:spAutoFit/>
          </a:bodyPr>
          <a:lstStyle/>
          <a:p>
            <a:r>
              <a:rPr lang="ru-RU" altLang="ru-RU" sz="2000" dirty="0" smtClean="0"/>
              <a:t>Название этой техники — Айрис - </a:t>
            </a:r>
            <a:r>
              <a:rPr lang="ru-RU" altLang="ru-RU" sz="2000" dirty="0" err="1" smtClean="0"/>
              <a:t>фолдинг</a:t>
            </a:r>
            <a:r>
              <a:rPr lang="ru-RU" altLang="ru-RU" sz="2000" dirty="0" smtClean="0"/>
              <a:t> — можно перевести как «радужное складывание». Рисунок заполняется тонкими бумажными полосками, которые, накладываются друг на друга под определённым углом, создают интересный эффект закручивающейся спирали</a:t>
            </a:r>
            <a:endParaRPr lang="ru-RU" sz="2000" dirty="0"/>
          </a:p>
        </p:txBody>
      </p:sp>
    </p:spTree>
    <p:extLst>
      <p:ext uri="{BB962C8B-B14F-4D97-AF65-F5344CB8AC3E}">
        <p14:creationId xmlns:p14="http://schemas.microsoft.com/office/powerpoint/2010/main" val="3826988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dirty="0" smtClean="0"/>
              <a:t>Материалы и инструменты</a:t>
            </a:r>
            <a:endParaRPr lang="ru-RU" dirty="0"/>
          </a:p>
        </p:txBody>
      </p:sp>
      <p:pic>
        <p:nvPicPr>
          <p:cNvPr id="5" name="Picture 4" descr="айрис21"/>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465153" y="2679700"/>
            <a:ext cx="2244943" cy="344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Объект 3"/>
          <p:cNvSpPr>
            <a:spLocks noGrp="1"/>
          </p:cNvSpPr>
          <p:nvPr>
            <p:ph sz="quarter" idx="14"/>
          </p:nvPr>
        </p:nvSpPr>
        <p:spPr/>
        <p:txBody>
          <a:bodyPr>
            <a:normAutofit fontScale="92500" lnSpcReduction="10000"/>
          </a:bodyPr>
          <a:lstStyle/>
          <a:p>
            <a:r>
              <a:rPr lang="ru-RU" altLang="ru-RU" dirty="0"/>
              <a:t>Для выполнения открытки понадобится лист цветного картона или плотной бумаги, тонкая цветная бумага трёх разных цветов (она может быть однотонная или пёстрая), </a:t>
            </a:r>
            <a:r>
              <a:rPr lang="ru-RU" altLang="ru-RU" dirty="0" err="1"/>
              <a:t>айрис</a:t>
            </a:r>
            <a:r>
              <a:rPr lang="ru-RU" altLang="ru-RU" dirty="0"/>
              <a:t>-шаблон на основе треугольника.  Для приклеивания используй клеящий карандаш.</a:t>
            </a:r>
          </a:p>
          <a:p>
            <a:endParaRPr lang="ru-RU" dirty="0"/>
          </a:p>
        </p:txBody>
      </p:sp>
    </p:spTree>
    <p:extLst>
      <p:ext uri="{BB962C8B-B14F-4D97-AF65-F5344CB8AC3E}">
        <p14:creationId xmlns:p14="http://schemas.microsoft.com/office/powerpoint/2010/main" val="2774835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dirty="0" smtClean="0"/>
              <a:t>Образцы открыток</a:t>
            </a:r>
            <a:endParaRPr lang="ru-RU" dirty="0"/>
          </a:p>
        </p:txBody>
      </p:sp>
      <p:pic>
        <p:nvPicPr>
          <p:cNvPr id="5" name="Picture 4" descr="айрис31"/>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920750" y="2917031"/>
            <a:ext cx="33337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tretch>
            <a:fillRect/>
          </a:stretch>
        </p:blipFill>
        <p:spPr bwMode="auto">
          <a:xfrm>
            <a:off x="4651613" y="3061695"/>
            <a:ext cx="3809524" cy="2682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1222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altLang="ru-RU" dirty="0"/>
              <a:t>Техника построения шаблона</a:t>
            </a:r>
            <a:endParaRPr lang="ru-RU" dirty="0"/>
          </a:p>
        </p:txBody>
      </p:sp>
      <p:pic>
        <p:nvPicPr>
          <p:cNvPr id="4" name="Picture 4" descr="айрис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2204864"/>
            <a:ext cx="6192688" cy="392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7581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dirty="0">
                <a:latin typeface="Arial" charset="0"/>
              </a:rPr>
              <a:t>Выполнение работы</a:t>
            </a:r>
            <a:endParaRPr lang="ru-RU" dirty="0"/>
          </a:p>
        </p:txBody>
      </p:sp>
      <p:pic>
        <p:nvPicPr>
          <p:cNvPr id="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412776"/>
            <a:ext cx="1473200" cy="17287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6"/>
          <p:cNvPicPr>
            <a:picLocks noChangeAspect="1" noChangeArrowheads="1"/>
          </p:cNvPicPr>
          <p:nvPr/>
        </p:nvPicPr>
        <p:blipFill>
          <a:blip r:embed="rId3">
            <a:lum bright="-6000" contrast="18000"/>
            <a:extLst>
              <a:ext uri="{28A0092B-C50C-407E-A947-70E740481C1C}">
                <a14:useLocalDpi xmlns:a14="http://schemas.microsoft.com/office/drawing/2010/main" val="0"/>
              </a:ext>
            </a:extLst>
          </a:blip>
          <a:srcRect/>
          <a:stretch>
            <a:fillRect/>
          </a:stretch>
        </p:blipFill>
        <p:spPr bwMode="auto">
          <a:xfrm>
            <a:off x="2821377" y="1466784"/>
            <a:ext cx="1279525" cy="13493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7"/>
          <p:cNvPicPr>
            <a:picLocks noChangeAspect="1" noChangeArrowheads="1"/>
          </p:cNvPicPr>
          <p:nvPr/>
        </p:nvPicPr>
        <p:blipFill>
          <a:blip r:embed="rId4">
            <a:lum bright="-6000" contrast="6000"/>
            <a:extLst>
              <a:ext uri="{28A0092B-C50C-407E-A947-70E740481C1C}">
                <a14:useLocalDpi xmlns:a14="http://schemas.microsoft.com/office/drawing/2010/main" val="0"/>
              </a:ext>
            </a:extLst>
          </a:blip>
          <a:srcRect/>
          <a:stretch>
            <a:fillRect/>
          </a:stretch>
        </p:blipFill>
        <p:spPr bwMode="auto">
          <a:xfrm>
            <a:off x="4716016" y="1466784"/>
            <a:ext cx="1338263" cy="1511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1385027"/>
            <a:ext cx="1339850" cy="1512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827584" y="3429000"/>
            <a:ext cx="7909098" cy="2973122"/>
          </a:xfrm>
          <a:prstGeom prst="rect">
            <a:avLst/>
          </a:prstGeom>
        </p:spPr>
        <p:txBody>
          <a:bodyPr wrap="square">
            <a:spAutoFit/>
          </a:bodyPr>
          <a:lstStyle/>
          <a:p>
            <a:pPr>
              <a:lnSpc>
                <a:spcPct val="80000"/>
              </a:lnSpc>
              <a:buFont typeface="Arial" charset="0"/>
              <a:buNone/>
            </a:pPr>
            <a:r>
              <a:rPr lang="ru-RU" altLang="ru-RU" dirty="0" smtClean="0">
                <a:latin typeface="Arial" charset="0"/>
              </a:rPr>
              <a:t>1. </a:t>
            </a:r>
            <a:r>
              <a:rPr lang="ru-RU" altLang="ru-RU" dirty="0" smtClean="0"/>
              <a:t>Нарисуйте </a:t>
            </a:r>
            <a:r>
              <a:rPr lang="ru-RU" altLang="ru-RU" dirty="0" err="1" smtClean="0"/>
              <a:t>айрис</a:t>
            </a:r>
            <a:r>
              <a:rPr lang="ru-RU" altLang="ru-RU" dirty="0" smtClean="0"/>
              <a:t>-шаблон .</a:t>
            </a:r>
          </a:p>
          <a:p>
            <a:pPr>
              <a:lnSpc>
                <a:spcPct val="80000"/>
              </a:lnSpc>
              <a:buFont typeface="Arial" charset="0"/>
              <a:buNone/>
            </a:pPr>
            <a:r>
              <a:rPr lang="ru-RU" altLang="ru-RU" dirty="0" smtClean="0"/>
              <a:t>2. Нарисуйте на картоне силуэт сердца. Аккуратно вырежьте его, используя канцелярский нож или ножницы. </a:t>
            </a:r>
          </a:p>
          <a:p>
            <a:pPr>
              <a:lnSpc>
                <a:spcPct val="80000"/>
              </a:lnSpc>
              <a:buFont typeface="Arial" charset="0"/>
              <a:buNone/>
            </a:pPr>
            <a:r>
              <a:rPr lang="ru-RU" altLang="ru-RU" dirty="0" smtClean="0"/>
              <a:t>3. Наложите картон на шаблон изнаночной стороной. Прорезанный силуэт может быть немного больше шаблона. Закрепите шаблон, например, скрепками. </a:t>
            </a:r>
          </a:p>
          <a:p>
            <a:pPr>
              <a:lnSpc>
                <a:spcPct val="80000"/>
              </a:lnSpc>
              <a:buFont typeface="Arial" charset="0"/>
              <a:buNone/>
            </a:pPr>
            <a:r>
              <a:rPr lang="ru-RU" altLang="ru-RU" dirty="0" smtClean="0"/>
              <a:t>4. Нарежьте полоски бумаги трёх цветов. Ширина полоски должна быть в два раза больше, чем шаг, плюс припуск 4-5 мм. Для нашего шага ширина полоски получается 25 мм. Самые первые полоски должны быть немного шире, т. к. они закрывают внешние контуры фигуры. Сколько нужно полос, сразу рассчитать сложно. Лучше резать их в процессе выполнения работы.</a:t>
            </a:r>
            <a:br>
              <a:rPr lang="ru-RU" altLang="ru-RU" dirty="0" smtClean="0"/>
            </a:br>
            <a:r>
              <a:rPr lang="ru-RU" altLang="ru-RU" dirty="0" smtClean="0"/>
              <a:t/>
            </a:r>
            <a:br>
              <a:rPr lang="ru-RU" altLang="ru-RU" dirty="0" smtClean="0"/>
            </a:br>
            <a:endParaRPr lang="ru-RU" altLang="ru-RU" dirty="0"/>
          </a:p>
        </p:txBody>
      </p:sp>
    </p:spTree>
    <p:extLst>
      <p:ext uri="{BB962C8B-B14F-4D97-AF65-F5344CB8AC3E}">
        <p14:creationId xmlns:p14="http://schemas.microsoft.com/office/powerpoint/2010/main" val="1944905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683568" y="980728"/>
            <a:ext cx="1722437" cy="1944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5"/>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2843808" y="980727"/>
            <a:ext cx="1692275" cy="1944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980728"/>
            <a:ext cx="1743075" cy="1944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7"/>
          <p:cNvPicPr>
            <a:picLocks noChangeAspect="1" noChangeArrowheads="1"/>
          </p:cNvPicPr>
          <p:nvPr/>
        </p:nvPicPr>
        <p:blipFill>
          <a:blip r:embed="rId5">
            <a:lum bright="-6000" contrast="12000"/>
            <a:extLst>
              <a:ext uri="{28A0092B-C50C-407E-A947-70E740481C1C}">
                <a14:useLocalDpi xmlns:a14="http://schemas.microsoft.com/office/drawing/2010/main" val="0"/>
              </a:ext>
            </a:extLst>
          </a:blip>
          <a:srcRect/>
          <a:stretch>
            <a:fillRect/>
          </a:stretch>
        </p:blipFill>
        <p:spPr bwMode="auto">
          <a:xfrm>
            <a:off x="6876255" y="985129"/>
            <a:ext cx="1738313" cy="1944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683568" y="3140968"/>
            <a:ext cx="7848872" cy="2973122"/>
          </a:xfrm>
          <a:prstGeom prst="rect">
            <a:avLst/>
          </a:prstGeom>
        </p:spPr>
        <p:txBody>
          <a:bodyPr wrap="square">
            <a:spAutoFit/>
          </a:bodyPr>
          <a:lstStyle/>
          <a:p>
            <a:pPr>
              <a:lnSpc>
                <a:spcPct val="80000"/>
              </a:lnSpc>
              <a:buFont typeface="Arial" charset="0"/>
              <a:buNone/>
            </a:pPr>
            <a:r>
              <a:rPr lang="ru-RU" altLang="ru-RU" dirty="0" smtClean="0"/>
              <a:t>4.Возьмите самую длинную и широкую полоску. Сначала просто приложите её к работе. Линия сгиба должна расположиться вдоль первой линии </a:t>
            </a:r>
            <a:r>
              <a:rPr lang="ru-RU" altLang="ru-RU" dirty="0" err="1" smtClean="0"/>
              <a:t>айрис</a:t>
            </a:r>
            <a:r>
              <a:rPr lang="ru-RU" altLang="ru-RU" dirty="0" smtClean="0"/>
              <a:t>-шаблона. Приклейте полоску, немного смазав клеем картон по краям прорези.</a:t>
            </a:r>
            <a:br>
              <a:rPr lang="ru-RU" altLang="ru-RU" dirty="0" smtClean="0"/>
            </a:br>
            <a:r>
              <a:rPr lang="ru-RU" altLang="ru-RU" dirty="0" smtClean="0"/>
              <a:t>Приклейте полоску другого цвета так, чтобы она совпала с крайней правой линией шаблона. </a:t>
            </a:r>
          </a:p>
          <a:p>
            <a:pPr>
              <a:lnSpc>
                <a:spcPct val="80000"/>
              </a:lnSpc>
              <a:buFont typeface="Arial" charset="0"/>
              <a:buNone/>
            </a:pPr>
            <a:r>
              <a:rPr lang="ru-RU" altLang="ru-RU" dirty="0" smtClean="0"/>
              <a:t>5-6. И так  по кругу. Клеем мажьте не полоску, а места приклеивания! Клея используйте чуть-чуть, только, чтобы полоска «схватилась».</a:t>
            </a:r>
            <a:br>
              <a:rPr lang="ru-RU" altLang="ru-RU" dirty="0" smtClean="0"/>
            </a:br>
            <a:r>
              <a:rPr lang="ru-RU" altLang="ru-RU" dirty="0" smtClean="0"/>
              <a:t>Когда в конце останется маленький пустой треугольник, заклейте его кусочком бумаги одного из трёх цветов или другим.</a:t>
            </a:r>
          </a:p>
          <a:p>
            <a:pPr>
              <a:lnSpc>
                <a:spcPct val="80000"/>
              </a:lnSpc>
              <a:buFont typeface="Arial" charset="0"/>
              <a:buNone/>
            </a:pPr>
            <a:r>
              <a:rPr lang="ru-RU" altLang="ru-RU" dirty="0" smtClean="0"/>
              <a:t>7.Теперь можно перевернуть работу и полюбоваться результатом. </a:t>
            </a:r>
            <a:br>
              <a:rPr lang="ru-RU" altLang="ru-RU" dirty="0" smtClean="0"/>
            </a:br>
            <a:r>
              <a:rPr lang="ru-RU" altLang="ru-RU" dirty="0" smtClean="0"/>
              <a:t/>
            </a:r>
            <a:br>
              <a:rPr lang="ru-RU" altLang="ru-RU" dirty="0" smtClean="0"/>
            </a:br>
            <a:endParaRPr lang="ru-RU" altLang="ru-RU" dirty="0"/>
          </a:p>
        </p:txBody>
      </p:sp>
    </p:spTree>
    <p:extLst>
      <p:ext uri="{BB962C8B-B14F-4D97-AF65-F5344CB8AC3E}">
        <p14:creationId xmlns:p14="http://schemas.microsoft.com/office/powerpoint/2010/main" val="886275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325</TotalTime>
  <Words>117</Words>
  <Application>Microsoft Office PowerPoint</Application>
  <PresentationFormat>Экран (4:3)</PresentationFormat>
  <Paragraphs>28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Волна</vt:lpstr>
      <vt:lpstr>Мастер класс</vt:lpstr>
      <vt:lpstr>Презентация PowerPoint</vt:lpstr>
      <vt:lpstr> Техника айрис-фолдинг.</vt:lpstr>
      <vt:lpstr>Презентация PowerPoint</vt:lpstr>
      <vt:lpstr>Материалы и инструменты</vt:lpstr>
      <vt:lpstr>Образцы открыток</vt:lpstr>
      <vt:lpstr>Техника построения шаблона</vt:lpstr>
      <vt:lpstr>Выполнение работы</vt:lpstr>
      <vt:lpstr>Презентация PowerPoint</vt:lpstr>
      <vt:lpstr>Выбираем основу открытки ,шаблон будущего изображения и вырезаем по контру.</vt:lpstr>
      <vt:lpstr>Определившись с цветами начинаем нарезать бумагу полосками и сгибать вдоль пополам.</vt:lpstr>
      <vt:lpstr>С помощью скрепки прикрепляем айрис шаблон и начинаем приклеивать полоски.</vt:lpstr>
      <vt:lpstr>Переворачиваем, убираем шаблон и … Красота!</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 класс</dc:title>
  <dc:creator>Пользователь Windows</dc:creator>
  <cp:lastModifiedBy>Пользователь Windows</cp:lastModifiedBy>
  <cp:revision>21</cp:revision>
  <dcterms:created xsi:type="dcterms:W3CDTF">2018-12-10T15:30:10Z</dcterms:created>
  <dcterms:modified xsi:type="dcterms:W3CDTF">2018-12-12T21:05:48Z</dcterms:modified>
</cp:coreProperties>
</file>