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1"/>
  </p:notesMasterIdLst>
  <p:sldIdLst>
    <p:sldId id="267" r:id="rId2"/>
    <p:sldId id="271" r:id="rId3"/>
    <p:sldId id="257" r:id="rId4"/>
    <p:sldId id="258" r:id="rId5"/>
    <p:sldId id="262" r:id="rId6"/>
    <p:sldId id="263" r:id="rId7"/>
    <p:sldId id="270" r:id="rId8"/>
    <p:sldId id="272" r:id="rId9"/>
    <p:sldId id="27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201A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F7D362-D5D9-4790-977C-A76BBEB6553A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BE58C9-3CCC-4F2E-A500-F49A02D170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6892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E8F96-83D2-46BC-A6B4-22ED8D35C7ED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0746D4E-163F-4456-96BE-002EA0A1EC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E8F96-83D2-46BC-A6B4-22ED8D35C7ED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46D4E-163F-4456-96BE-002EA0A1EC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E8F96-83D2-46BC-A6B4-22ED8D35C7ED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46D4E-163F-4456-96BE-002EA0A1EC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E8F96-83D2-46BC-A6B4-22ED8D35C7ED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0746D4E-163F-4456-96BE-002EA0A1EC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E8F96-83D2-46BC-A6B4-22ED8D35C7ED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46D4E-163F-4456-96BE-002EA0A1EC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E8F96-83D2-46BC-A6B4-22ED8D35C7ED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46D4E-163F-4456-96BE-002EA0A1EC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E8F96-83D2-46BC-A6B4-22ED8D35C7ED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0746D4E-163F-4456-96BE-002EA0A1EC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E8F96-83D2-46BC-A6B4-22ED8D35C7ED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46D4E-163F-4456-96BE-002EA0A1EC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E8F96-83D2-46BC-A6B4-22ED8D35C7ED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46D4E-163F-4456-96BE-002EA0A1EC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E8F96-83D2-46BC-A6B4-22ED8D35C7ED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46D4E-163F-4456-96BE-002EA0A1EC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E8F96-83D2-46BC-A6B4-22ED8D35C7ED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46D4E-163F-4456-96BE-002EA0A1EC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62E8F96-83D2-46BC-A6B4-22ED8D35C7ED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0746D4E-163F-4456-96BE-002EA0A1EC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783" y="4192402"/>
            <a:ext cx="3094748" cy="254674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50" y="4192402"/>
            <a:ext cx="2546741" cy="254674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663" y="0"/>
            <a:ext cx="9144000" cy="4077071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методический центр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 финансовой грамотности системы общего и среднего профессионального образования 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повышения квалификации</a:t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«Содержание и методика преподавания курса финансовой грамотности различным категориям обучающихся»</a:t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МОДУЛЬ 2</a:t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«Содержание и методика преподавания тем по управлению личными финансами и формированию семейного бюджета»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78692" y="5013176"/>
            <a:ext cx="3665308" cy="1728192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Выполнили: </a:t>
            </a:r>
          </a:p>
          <a:p>
            <a:pPr marL="0" indent="0" algn="r">
              <a:buNone/>
            </a:pP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Кожуханцева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Т.Н.</a:t>
            </a:r>
          </a:p>
          <a:p>
            <a:pPr marL="0" indent="0" algn="r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Белозёрова Е.Н.</a:t>
            </a:r>
          </a:p>
          <a:p>
            <a:pPr marL="0" indent="0" algn="r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Павлищева И.К.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8235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« Мой личный бюджет» 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sz="4000" b="1" u="sng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000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4000" b="1" u="sng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 ведения учета и расхода</a:t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u="sng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4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вести расчёт личных средств;</a:t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работать с таблицей;</a:t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делать выбор.</a:t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015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112" y="0"/>
            <a:ext cx="3563888" cy="1988840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Рекомендуемый ассортимент продуктов школьного буфета</a:t>
            </a:r>
            <a:endParaRPr lang="ru-RU" sz="2400" b="1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9949966"/>
              </p:ext>
            </p:extLst>
          </p:nvPr>
        </p:nvGraphicFramePr>
        <p:xfrm>
          <a:off x="107505" y="188640"/>
          <a:ext cx="5112567" cy="6581937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04055"/>
                <a:gridCol w="2736304"/>
                <a:gridCol w="1152128"/>
                <a:gridCol w="720080"/>
              </a:tblGrid>
              <a:tr h="93610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</a:p>
                    <a:p>
                      <a:pPr algn="ctr"/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пищевых продуктов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Масса порции,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упаковки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Цена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8261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Булочка с маком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8261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Пицца школьная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8261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Пироги с картошкой и луком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8261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Сосиска в тесте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8261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Макароны с сыром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8261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Сок в ассортименте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8261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Вода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фруктовая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6956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Молочный коктейль в ассортименте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8261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Шоколад в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асссортименте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8261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Зефир «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Маршмеллоу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8261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Рис воздушный «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Хрумстик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8261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Ирис тиражированный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8092741"/>
              </p:ext>
            </p:extLst>
          </p:nvPr>
        </p:nvGraphicFramePr>
        <p:xfrm>
          <a:off x="5580112" y="2060848"/>
          <a:ext cx="3431703" cy="4653517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143901"/>
                <a:gridCol w="1143901"/>
                <a:gridCol w="1143901"/>
              </a:tblGrid>
              <a:tr h="93610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Дни</a:t>
                      </a:r>
                    </a:p>
                    <a:p>
                      <a:pPr algn="ctr"/>
                      <a:r>
                        <a:rPr lang="ru-RU" dirty="0" smtClean="0"/>
                        <a:t>недели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Продукт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Цена</a:t>
                      </a:r>
                      <a:endParaRPr lang="ru-RU" dirty="0"/>
                    </a:p>
                  </a:txBody>
                  <a:tcPr/>
                </a:tc>
              </a:tr>
              <a:tr h="53105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105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105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105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105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105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105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8800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1 неделя</a:t>
            </a:r>
            <a:br>
              <a:rPr lang="ru-RU" sz="2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расчет                                                                                                       </a:t>
            </a:r>
            <a:r>
              <a:rPr lang="ru-RU" sz="22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расчет</a:t>
            </a: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карте                                                                                           наличными</a:t>
            </a:r>
            <a:r>
              <a:rPr lang="ru-RU" sz="2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1207" y="1556792"/>
            <a:ext cx="8686800" cy="4525963"/>
          </a:xfrm>
        </p:spPr>
        <p:txBody>
          <a:bodyPr/>
          <a:lstStyle/>
          <a:p>
            <a:pPr fontAlgn="t"/>
            <a:endParaRPr lang="ru-RU" b="1" dirty="0"/>
          </a:p>
          <a:p>
            <a:pPr fontAlgn="t"/>
            <a:endParaRPr lang="ru-RU" dirty="0"/>
          </a:p>
          <a:p>
            <a:pPr fontAlgn="t"/>
            <a:endParaRPr lang="ru-RU" dirty="0"/>
          </a:p>
          <a:p>
            <a:pPr fontAlgn="t"/>
            <a:endParaRPr lang="ru-RU" dirty="0"/>
          </a:p>
          <a:p>
            <a:pPr fontAlgn="t"/>
            <a:endParaRPr lang="ru-RU" dirty="0"/>
          </a:p>
          <a:p>
            <a:pPr fontAlgn="t"/>
            <a:endParaRPr lang="ru-RU" dirty="0"/>
          </a:p>
          <a:p>
            <a:pPr fontAlgn="t"/>
            <a:endParaRPr lang="ru-RU" dirty="0"/>
          </a:p>
          <a:p>
            <a:pPr fontAlgn="t"/>
            <a:endParaRPr lang="ru-RU" dirty="0"/>
          </a:p>
          <a:p>
            <a:pPr fontAlgn="t"/>
            <a:endParaRPr lang="ru-RU" dirty="0"/>
          </a:p>
          <a:p>
            <a:pPr fontAlgn="t"/>
            <a:endParaRPr lang="ru-RU" dirty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9125262"/>
              </p:ext>
            </p:extLst>
          </p:nvPr>
        </p:nvGraphicFramePr>
        <p:xfrm>
          <a:off x="395901" y="1839212"/>
          <a:ext cx="3925800" cy="4824535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1189496"/>
                <a:gridCol w="1830349"/>
                <a:gridCol w="905955"/>
              </a:tblGrid>
              <a:tr h="427377"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Дни недели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Продукт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Цена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55003"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Понедельник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Пицца школьная</a:t>
                      </a:r>
                    </a:p>
                    <a:p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88573"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Вторник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Шоколад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55003"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Среда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Булка с маком</a:t>
                      </a:r>
                    </a:p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Вода фруктовая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55003"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Четверг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Рис воздушный «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Хрумстик</a:t>
                      </a:r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             2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</a:t>
                      </a:r>
                      <a:endParaRPr lang="ru-RU" sz="1100" i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1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55003"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Пятница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Сосиска в тесте</a:t>
                      </a:r>
                    </a:p>
                    <a:p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88573"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298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653482"/>
            <a:ext cx="1656184" cy="98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0907229"/>
              </p:ext>
            </p:extLst>
          </p:nvPr>
        </p:nvGraphicFramePr>
        <p:xfrm>
          <a:off x="4800453" y="1806420"/>
          <a:ext cx="4032448" cy="482453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190773"/>
                <a:gridCol w="2059747"/>
                <a:gridCol w="781928"/>
              </a:tblGrid>
              <a:tr h="616369"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Дни недели</a:t>
                      </a:r>
                      <a:endParaRPr lang="ru-RU" sz="11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Продукт</a:t>
                      </a:r>
                      <a:endParaRPr lang="ru-RU" sz="11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Цена</a:t>
                      </a:r>
                      <a:endParaRPr lang="ru-RU" sz="11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16369"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Понедельник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Сосиска в тесте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78821"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Вторник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Зефир «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Маршмеллоу</a:t>
                      </a:r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    2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16369"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Среда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Пицца школьная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063870"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Четверг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Булочка с маком</a:t>
                      </a:r>
                    </a:p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Сок в ассортименте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16369"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Пятница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Пицца школьная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16369"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218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" name="Picture 2" descr="https://kirov-portal.ru/upload/original/news/952/952bfda0c248e2e252c17e3a3f51ffc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620688"/>
            <a:ext cx="1584176" cy="100331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776864" cy="1152128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7030A0"/>
                </a:solidFill>
              </a:rPr>
              <a:t>2 неделя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700" b="1" i="1" dirty="0" smtClean="0">
                <a:solidFill>
                  <a:schemeClr val="accent2">
                    <a:lumMod val="50000"/>
                  </a:schemeClr>
                </a:solidFill>
              </a:rPr>
              <a:t>Рекомендуемый ассортимент продуктов школьного буфета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97326903"/>
              </p:ext>
            </p:extLst>
          </p:nvPr>
        </p:nvGraphicFramePr>
        <p:xfrm>
          <a:off x="179512" y="1340768"/>
          <a:ext cx="4392488" cy="533386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69907"/>
                <a:gridCol w="2439102"/>
                <a:gridCol w="704860"/>
                <a:gridCol w="778619"/>
              </a:tblGrid>
              <a:tr h="506035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</a:p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П/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105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пищевых продуктов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Масса порции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Цена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33744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Булочка с маком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13096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5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Пицца школьная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 </a:t>
                      </a:r>
                      <a:r>
                        <a:rPr lang="ru-RU" sz="1050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sz="105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 </a:t>
                      </a:r>
                      <a:r>
                        <a:rPr lang="ru-RU" sz="1050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050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запрет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54393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Пироги с картошкой и луком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55234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Сосиска в тесте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5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55234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Макароны с сыром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34592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Сок в ассортименте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13096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05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Вода</a:t>
                      </a:r>
                      <a:r>
                        <a:rPr lang="ru-RU" sz="1100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фруктовая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 </a:t>
                      </a:r>
                      <a:r>
                        <a:rPr lang="ru-RU" sz="1050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sz="105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 </a:t>
                      </a:r>
                      <a:r>
                        <a:rPr lang="ru-RU" sz="1050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050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запре</a:t>
                      </a:r>
                      <a:r>
                        <a:rPr lang="ru-RU" sz="11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1100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8992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Молочный коктейль в ассортименте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13096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05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Шоколад в </a:t>
                      </a:r>
                      <a:r>
                        <a:rPr lang="ru-RU" sz="1100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асссортименте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</a:t>
                      </a:r>
                      <a:r>
                        <a:rPr lang="ru-RU" sz="1050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sz="105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 </a:t>
                      </a:r>
                      <a:r>
                        <a:rPr lang="ru-RU" sz="1100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запрет</a:t>
                      </a:r>
                      <a:endParaRPr lang="ru-RU" sz="105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8992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5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Зефир «</a:t>
                      </a:r>
                      <a:r>
                        <a:rPr lang="ru-RU" sz="1100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Маршмеллоу</a:t>
                      </a:r>
                      <a:r>
                        <a:rPr lang="ru-RU" sz="11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</a:t>
                      </a:r>
                      <a:r>
                        <a:rPr lang="ru-RU" sz="1050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sz="105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</a:t>
                      </a:r>
                      <a:r>
                        <a:rPr lang="ru-RU" sz="1050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050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запрет</a:t>
                      </a:r>
                      <a:endParaRPr lang="ru-RU" sz="105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99560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05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Рис воздушный «</a:t>
                      </a:r>
                      <a:r>
                        <a:rPr lang="ru-RU" sz="1100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Хрумстик</a:t>
                      </a:r>
                      <a:r>
                        <a:rPr lang="ru-RU" sz="11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</a:t>
                      </a:r>
                      <a:r>
                        <a:rPr lang="ru-RU" sz="1050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sz="105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</a:t>
                      </a:r>
                      <a:r>
                        <a:rPr lang="ru-RU" sz="1050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050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запрет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97284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Ирис тиражированный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5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Содержимое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114680871"/>
              </p:ext>
            </p:extLst>
          </p:nvPr>
        </p:nvGraphicFramePr>
        <p:xfrm>
          <a:off x="4716016" y="1340768"/>
          <a:ext cx="4248471" cy="538921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25840"/>
                <a:gridCol w="2121000"/>
                <a:gridCol w="757500"/>
                <a:gridCol w="844131"/>
              </a:tblGrid>
              <a:tr h="601572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</a:p>
                    <a:p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пищевых продуктов</a:t>
                      </a:r>
                      <a:endParaRPr lang="ru-RU" sz="105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Масса порции</a:t>
                      </a:r>
                    </a:p>
                    <a:p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Цена</a:t>
                      </a: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90353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Булочка с маком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90353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Пицца школьная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05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90353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Пироги с картошкой и луком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90353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Сосиска в тесте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5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90353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Макароны с сыром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90353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Сок в ассортименте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90353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Вода</a:t>
                      </a:r>
                      <a:r>
                        <a:rPr lang="ru-RU" sz="1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фруктовая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05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33132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Молочный коктейль в ассортименте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90353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Шоколад в </a:t>
                      </a:r>
                      <a:r>
                        <a:rPr lang="ru-RU" sz="1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асссортименте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05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50984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Зефир «</a:t>
                      </a:r>
                      <a:r>
                        <a:rPr lang="ru-RU" sz="1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Маршмеллоу</a:t>
                      </a: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05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90353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Рис воздушный «</a:t>
                      </a:r>
                      <a:r>
                        <a:rPr lang="ru-RU" sz="1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Хрумстик</a:t>
                      </a: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sz="105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050" b="1" dirty="0" smtClean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90353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Ирис тиражированный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5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628800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неделя</a:t>
            </a:r>
            <a:b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расчет                                                                                                   </a:t>
            </a:r>
            <a:r>
              <a:rPr lang="ru-RU" sz="2000" b="1" i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расчет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карте                                                                                    наличными</a:t>
            </a:r>
            <a:endParaRPr lang="ru-RU" sz="20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6958582"/>
              </p:ext>
            </p:extLst>
          </p:nvPr>
        </p:nvGraphicFramePr>
        <p:xfrm>
          <a:off x="395537" y="1772816"/>
          <a:ext cx="3600400" cy="4925146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1085051"/>
                <a:gridCol w="1653715"/>
                <a:gridCol w="861634"/>
              </a:tblGrid>
              <a:tr h="582716">
                <a:tc>
                  <a:txBody>
                    <a:bodyPr/>
                    <a:lstStyle/>
                    <a:p>
                      <a:pPr algn="ctr"/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Дни недели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Продукт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Цена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005783"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Понедельник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Булка</a:t>
                      </a:r>
                      <a:r>
                        <a:rPr lang="ru-RU" sz="1100" i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маком</a:t>
                      </a:r>
                    </a:p>
                    <a:p>
                      <a:r>
                        <a:rPr lang="ru-RU" sz="1100" i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Сок в ассортименте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82716"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Вторник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Макароны с сыром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82716"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Среда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Сосиска в тесте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82716"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Четверг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Булка с маком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005783"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Пятница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Макароны с сыром</a:t>
                      </a:r>
                    </a:p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Сок в ассортименте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82716"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i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207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7" y="620688"/>
            <a:ext cx="1672443" cy="9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9777629"/>
              </p:ext>
            </p:extLst>
          </p:nvPr>
        </p:nvGraphicFramePr>
        <p:xfrm>
          <a:off x="4788024" y="1772816"/>
          <a:ext cx="3763144" cy="489654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237198"/>
                <a:gridCol w="1867397"/>
                <a:gridCol w="658549"/>
              </a:tblGrid>
              <a:tr h="579332">
                <a:tc>
                  <a:txBody>
                    <a:bodyPr/>
                    <a:lstStyle/>
                    <a:p>
                      <a:pPr algn="ctr"/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Дни недели</a:t>
                      </a:r>
                      <a:endParaRPr lang="ru-RU" sz="11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</a:t>
                      </a:r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</a:t>
                      </a:r>
                      <a:endParaRPr lang="ru-RU" sz="11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Цена</a:t>
                      </a:r>
                      <a:endParaRPr lang="ru-RU" sz="11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99943"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Понедельник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Пицца школьная</a:t>
                      </a:r>
                    </a:p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Зефир</a:t>
                      </a:r>
                      <a:r>
                        <a:rPr lang="ru-RU" sz="1100" i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 </a:t>
                      </a:r>
                      <a:r>
                        <a:rPr lang="ru-RU" sz="1100" i="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Маршмеллоу</a:t>
                      </a:r>
                      <a:r>
                        <a:rPr lang="ru-RU" sz="1100" i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1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79332"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Вторник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Булка с маком</a:t>
                      </a:r>
                      <a:endParaRPr lang="ru-RU" sz="11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79332"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Среда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Рис воздушный «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Хрумстик</a:t>
                      </a:r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1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99943"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Четверг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Вода</a:t>
                      </a:r>
                      <a:r>
                        <a:rPr lang="ru-RU" sz="1100" i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фруктовая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Зефир</a:t>
                      </a:r>
                      <a:r>
                        <a:rPr lang="ru-RU" sz="1100" i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 </a:t>
                      </a:r>
                      <a:r>
                        <a:rPr lang="ru-RU" sz="1100" i="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Маршмеллоу</a:t>
                      </a:r>
                      <a:r>
                        <a:rPr lang="ru-RU" sz="1100" i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1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79332"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Пятница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79332"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i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178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2" descr="http://pondokibu.com/uploads/2013/09/mengajarkan-anak-mengatur-keuangan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620689"/>
            <a:ext cx="1584176" cy="98985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32656"/>
            <a:ext cx="3614936" cy="241132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26768" cy="1354162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ВЫВОД:</a:t>
            </a:r>
            <a:endParaRPr lang="ru-RU" sz="2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7598304"/>
              </p:ext>
            </p:extLst>
          </p:nvPr>
        </p:nvGraphicFramePr>
        <p:xfrm>
          <a:off x="323528" y="2924944"/>
          <a:ext cx="8568952" cy="36677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574523"/>
                <a:gridCol w="3673887"/>
                <a:gridCol w="3320542"/>
              </a:tblGrid>
              <a:tr h="370840"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Карта 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Наличные 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Плюсы </a:t>
                      </a:r>
                      <a:endParaRPr lang="ru-RU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питание под контролем родителей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удобство</a:t>
                      </a:r>
                      <a:b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возможность самому рассчитывать  свой бюджет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умение экономить на личные нужды</a:t>
                      </a:r>
                      <a:b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Минусы </a:t>
                      </a:r>
                      <a:endParaRPr lang="ru-RU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ограниченный бюджет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 возможности экономить на личные нужды</a:t>
                      </a:r>
                      <a:b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бесконтрольное питание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7902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Богатство – не в обладании сокровищами, а в умении ими пользоваться» </a:t>
            </a:r>
          </a:p>
          <a:p>
            <a:pPr marL="0" indent="0" algn="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Наполеон Бонапарт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68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55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427</TotalTime>
  <Words>597</Words>
  <Application>Microsoft Office PowerPoint</Application>
  <PresentationFormat>Экран (4:3)</PresentationFormat>
  <Paragraphs>294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Федеральный методический центр  по финансовой грамотности системы общего и среднего профессионального образования   Программа повышения квалификации «Содержание и методика преподавания курса финансовой грамотности различным категориям обучающихся»  МОДУЛЬ 2 «Содержание и методика преподавания тем по управлению личными финансами и формированию семейного бюджета»</vt:lpstr>
      <vt:lpstr> тема « Мой личный бюджет» </vt:lpstr>
      <vt:lpstr>Рекомендуемый ассортимент продуктов школьного буфета</vt:lpstr>
      <vt:lpstr>                                                          1 неделя расчет                                                                                                       расчет по карте                                                                                           наличными </vt:lpstr>
      <vt:lpstr>2 неделя Рекомендуемый ассортимент продуктов школьного буфета</vt:lpstr>
      <vt:lpstr>                                                       2 неделя расчет                                                                                                   расчет по карте                                                                                    наличными</vt:lpstr>
      <vt:lpstr>ВЫВОД: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Рекомендуемый ассортимент продуктов школьного буфета</dc:title>
  <dc:creator>Elena</dc:creator>
  <cp:lastModifiedBy>Kostya</cp:lastModifiedBy>
  <cp:revision>27</cp:revision>
  <dcterms:created xsi:type="dcterms:W3CDTF">2017-10-15T07:38:39Z</dcterms:created>
  <dcterms:modified xsi:type="dcterms:W3CDTF">2018-12-23T14:56:51Z</dcterms:modified>
</cp:coreProperties>
</file>