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54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488CA-EC1C-455F-B76C-A79372BB2390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DE43C-6E0B-46A6-AD19-D86DA610FC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974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488CA-EC1C-455F-B76C-A79372BB2390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DE43C-6E0B-46A6-AD19-D86DA610FC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8825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488CA-EC1C-455F-B76C-A79372BB2390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DE43C-6E0B-46A6-AD19-D86DA610FC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9817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488CA-EC1C-455F-B76C-A79372BB2390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DE43C-6E0B-46A6-AD19-D86DA610FC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416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488CA-EC1C-455F-B76C-A79372BB2390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DE43C-6E0B-46A6-AD19-D86DA610FC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0695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488CA-EC1C-455F-B76C-A79372BB2390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DE43C-6E0B-46A6-AD19-D86DA610FC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8035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488CA-EC1C-455F-B76C-A79372BB2390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DE43C-6E0B-46A6-AD19-D86DA610FC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034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488CA-EC1C-455F-B76C-A79372BB2390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DE43C-6E0B-46A6-AD19-D86DA610FC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6015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488CA-EC1C-455F-B76C-A79372BB2390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DE43C-6E0B-46A6-AD19-D86DA610FC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7881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488CA-EC1C-455F-B76C-A79372BB2390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DE43C-6E0B-46A6-AD19-D86DA610FC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306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488CA-EC1C-455F-B76C-A79372BB2390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DE43C-6E0B-46A6-AD19-D86DA610FC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0891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B488CA-EC1C-455F-B76C-A79372BB2390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DE43C-6E0B-46A6-AD19-D86DA610FC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8867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65618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Многообразие живых организмов.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Лишайники.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2564904"/>
            <a:ext cx="7448872" cy="3384376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/>
                <a:latin typeface="Arial"/>
                <a:ea typeface="Times New Roman"/>
              </a:rPr>
              <a:t>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/>
                <a:latin typeface="Arial"/>
                <a:ea typeface="Times New Roman"/>
              </a:rPr>
              <a:t>«Природа так обо всём позаботилась, что повсюду ты находишь, чему учиться». (Леонардо да Винчи); 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1119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333333"/>
                </a:solidFill>
                <a:effectLst/>
                <a:latin typeface="Arial"/>
                <a:ea typeface="Times New Roman"/>
              </a:rPr>
              <a:t>Самостоятельная работа с самопроверкой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616624"/>
          </a:xfrm>
        </p:spPr>
        <p:txBody>
          <a:bodyPr>
            <a:normAutofit fontScale="25000" lnSpcReduction="20000"/>
          </a:bodyPr>
          <a:lstStyle/>
          <a:p>
            <a:pPr marL="0" indent="0">
              <a:spcAft>
                <a:spcPts val="750"/>
              </a:spcAft>
              <a:buNone/>
            </a:pPr>
            <a:r>
              <a:rPr lang="ru-RU" sz="64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Верно ли суждение?</a:t>
            </a:r>
            <a:endParaRPr lang="ru-RU" sz="6400" b="1" dirty="0" smtClean="0">
              <a:effectLst/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0" indent="0">
              <a:spcAft>
                <a:spcPts val="750"/>
              </a:spcAft>
              <a:buNone/>
            </a:pPr>
            <a:r>
              <a:rPr lang="ru-RU" sz="64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1. Лишайник имеет стебель с листьями.</a:t>
            </a:r>
            <a:endParaRPr lang="ru-RU" sz="6400" b="1" dirty="0" smtClean="0">
              <a:effectLst/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0" indent="0">
              <a:spcAft>
                <a:spcPts val="750"/>
              </a:spcAft>
              <a:buNone/>
            </a:pPr>
            <a:r>
              <a:rPr lang="ru-RU" sz="64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2. В лишайнике гриб снабжает водоросль водой и минеральными солями.</a:t>
            </a:r>
            <a:endParaRPr lang="ru-RU" sz="6400" b="1" dirty="0" smtClean="0">
              <a:effectLst/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0" indent="0">
              <a:spcAft>
                <a:spcPts val="750"/>
              </a:spcAft>
              <a:buNone/>
            </a:pPr>
            <a:r>
              <a:rPr lang="ru-RU" sz="64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3. Водоросли лишайника вырабатывают органические вещества в процессе фотосинтеза.</a:t>
            </a:r>
            <a:endParaRPr lang="ru-RU" sz="6400" b="1" dirty="0" smtClean="0">
              <a:effectLst/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0" indent="0">
              <a:spcAft>
                <a:spcPts val="750"/>
              </a:spcAft>
              <a:buNone/>
            </a:pPr>
            <a:r>
              <a:rPr lang="ru-RU" sz="64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4. Лишайники могут поселяться на голых скалах и могут поглощать влагу всей поверхностью тела.</a:t>
            </a:r>
            <a:endParaRPr lang="ru-RU" sz="6400" b="1" dirty="0" smtClean="0">
              <a:effectLst/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0" indent="0">
              <a:spcAft>
                <a:spcPts val="750"/>
              </a:spcAft>
              <a:buNone/>
            </a:pPr>
            <a:r>
              <a:rPr lang="ru-RU" sz="64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5. Лишайники - первичные разрушители горных пород, в результате чего формируется почва для поселения других растений.</a:t>
            </a:r>
            <a:endParaRPr lang="ru-RU" sz="6400" b="1" dirty="0" smtClean="0">
              <a:effectLst/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0" indent="0">
              <a:spcAft>
                <a:spcPts val="750"/>
              </a:spcAft>
              <a:buNone/>
            </a:pPr>
            <a:r>
              <a:rPr lang="ru-RU" sz="64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6. Лишайники не выносят загрязнения воздуха (дым, копоть, газ) и произрастают там, где воздух особенно чистый, поэтому их называют индикаторами чистоты.</a:t>
            </a:r>
            <a:endParaRPr lang="ru-RU" sz="6400" b="1" dirty="0" smtClean="0">
              <a:effectLst/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0" indent="0">
              <a:spcAft>
                <a:spcPts val="750"/>
              </a:spcAft>
              <a:buNone/>
            </a:pPr>
            <a:r>
              <a:rPr lang="ru-RU" sz="64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Прошу вас проверить свои работы и поставить оценку. 1) - 2) + 3) + 4) + 5) + 6) +</a:t>
            </a:r>
            <a:endParaRPr lang="ru-RU" sz="6400" b="1" dirty="0" smtClean="0">
              <a:effectLst/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0" indent="0">
              <a:spcAft>
                <a:spcPts val="750"/>
              </a:spcAft>
              <a:buNone/>
            </a:pPr>
            <a:r>
              <a:rPr lang="ru-RU" sz="64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Поставьте себе оценку за выполненную работу:</a:t>
            </a:r>
            <a:endParaRPr lang="ru-RU" sz="6400" b="1" dirty="0" smtClean="0">
              <a:effectLst/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0" indent="0">
              <a:spcAft>
                <a:spcPts val="750"/>
              </a:spcAft>
              <a:buNone/>
            </a:pPr>
            <a:r>
              <a:rPr lang="ru-RU" sz="64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если все задания выполнены, верно - «5»;</a:t>
            </a:r>
            <a:endParaRPr lang="ru-RU" sz="6400" b="1" dirty="0" smtClean="0">
              <a:effectLst/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0" indent="0">
              <a:spcAft>
                <a:spcPts val="750"/>
              </a:spcAft>
              <a:buNone/>
            </a:pPr>
            <a:r>
              <a:rPr lang="ru-RU" sz="64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если 1 ошибка - «4»;</a:t>
            </a:r>
            <a:endParaRPr lang="ru-RU" sz="6400" b="1" dirty="0" smtClean="0">
              <a:effectLst/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0" indent="0">
              <a:spcAft>
                <a:spcPts val="750"/>
              </a:spcAft>
              <a:buNone/>
            </a:pPr>
            <a:r>
              <a:rPr lang="ru-RU" sz="64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если 2 ошибки - «3»;</a:t>
            </a:r>
            <a:endParaRPr lang="ru-RU" sz="6400" b="1" dirty="0" smtClean="0">
              <a:effectLst/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0" indent="0">
              <a:spcAft>
                <a:spcPts val="750"/>
              </a:spcAft>
              <a:buNone/>
            </a:pPr>
            <a:r>
              <a:rPr lang="ru-RU" sz="64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если 3 и более ошибки - необходимо еще раз изучить материал.</a:t>
            </a:r>
            <a:endParaRPr lang="ru-RU" sz="6400" b="1" dirty="0" smtClean="0">
              <a:effectLst/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4632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08520" y="-90168"/>
            <a:ext cx="9252520" cy="35137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В России лишайники занимают огромные территории в тундре и лесотундре, а также в полупустынях и пустынях (здесь они в виде корочек занимают свободные от высших растений места). Много их в лесах на коре деревьев и в горах на скалах. </a:t>
            </a:r>
            <a:r>
              <a:rPr lang="ru-RU" b="1" dirty="0" err="1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Лихеноиндикация</a:t>
            </a:r>
            <a:r>
              <a:rPr lang="ru-RU" b="1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 – использование лишайников в качестве биоиндикаторов степени загрязнения атмосферного воздуха. В больших городах большой поток транспорта, много различных промышленных предприятий. Что можно сказать о наличии лишайников в большом городе? Сделайте вывод. 3 балла</a:t>
            </a:r>
            <a:endParaRPr lang="ru-RU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Подсказка: график для анализа. На какой площадке более чистый воздух?</a:t>
            </a:r>
            <a:endParaRPr lang="ru-RU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Ответ: площадка №______. (1 балл) Вывод:_____________________ (2 балла)</a:t>
            </a:r>
            <a:endParaRPr lang="ru-RU" b="1" dirty="0">
              <a:ea typeface="Calibri"/>
              <a:cs typeface="Times New Roman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423614"/>
            <a:ext cx="7128792" cy="3245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0771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Вопросы для повторения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lnSpc>
                <a:spcPct val="115000"/>
              </a:lnSpc>
              <a:spcAft>
                <a:spcPts val="750"/>
              </a:spcAft>
              <a:buNone/>
            </a:pPr>
            <a:r>
              <a:rPr lang="ru-RU" dirty="0" smtClean="0">
                <a:solidFill>
                  <a:srgbClr val="333333"/>
                </a:solidFill>
                <a:effectLst/>
                <a:latin typeface="Arial"/>
                <a:ea typeface="Times New Roman"/>
                <a:cs typeface="Times New Roman"/>
              </a:rPr>
              <a:t>-Давайте вспомним, с какими Царствами природы мы познакомились?</a:t>
            </a:r>
            <a:endParaRPr lang="ru-RU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750"/>
              </a:spcAft>
              <a:buNone/>
            </a:pPr>
            <a:r>
              <a:rPr lang="ru-RU" dirty="0" smtClean="0">
                <a:solidFill>
                  <a:srgbClr val="333333"/>
                </a:solidFill>
                <a:effectLst/>
                <a:latin typeface="Arial"/>
                <a:ea typeface="Times New Roman"/>
                <a:cs typeface="Times New Roman"/>
              </a:rPr>
              <a:t>-Как называется взаимовыгодное сожительство разных организмов?</a:t>
            </a:r>
            <a:endParaRPr lang="ru-RU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750"/>
              </a:spcAft>
              <a:buNone/>
            </a:pPr>
            <a:r>
              <a:rPr lang="ru-RU" dirty="0" smtClean="0">
                <a:solidFill>
                  <a:srgbClr val="333333"/>
                </a:solidFill>
                <a:effectLst/>
                <a:latin typeface="Arial"/>
                <a:ea typeface="Times New Roman"/>
                <a:cs typeface="Times New Roman"/>
              </a:rPr>
              <a:t>-Как называется симбиоз гриба и растения?</a:t>
            </a:r>
            <a:endParaRPr lang="ru-RU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750"/>
              </a:spcAft>
              <a:buNone/>
            </a:pPr>
            <a:r>
              <a:rPr lang="ru-RU" dirty="0" smtClean="0">
                <a:solidFill>
                  <a:srgbClr val="333333"/>
                </a:solidFill>
                <a:effectLst/>
                <a:latin typeface="Arial"/>
                <a:ea typeface="Times New Roman"/>
                <a:cs typeface="Times New Roman"/>
              </a:rPr>
              <a:t>-Каковы функции гифов гриба?</a:t>
            </a:r>
            <a:endParaRPr lang="ru-RU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750"/>
              </a:spcAft>
              <a:buNone/>
            </a:pPr>
            <a:r>
              <a:rPr lang="ru-RU" dirty="0" smtClean="0">
                <a:solidFill>
                  <a:srgbClr val="333333"/>
                </a:solidFill>
                <a:effectLst/>
                <a:latin typeface="Arial"/>
                <a:ea typeface="Times New Roman"/>
                <a:cs typeface="Times New Roman"/>
              </a:rPr>
              <a:t>-Почему водоросли называют зелёными?</a:t>
            </a:r>
            <a:endParaRPr lang="ru-RU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750"/>
              </a:spcAft>
              <a:buNone/>
            </a:pPr>
            <a:r>
              <a:rPr lang="ru-RU" dirty="0" smtClean="0">
                <a:solidFill>
                  <a:srgbClr val="333333"/>
                </a:solidFill>
                <a:effectLst/>
                <a:latin typeface="Arial"/>
                <a:ea typeface="Times New Roman"/>
                <a:cs typeface="Times New Roman"/>
              </a:rPr>
              <a:t>-Какую функцию выполняет хлоропласт?</a:t>
            </a:r>
            <a:endParaRPr lang="ru-RU" dirty="0"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433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Этимология названия -лишайники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35414"/>
            <a:ext cx="3384376" cy="2451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6360" y="1484784"/>
            <a:ext cx="4176464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444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Среда обитания лишайников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Почва</a:t>
            </a:r>
          </a:p>
          <a:p>
            <a:r>
              <a:rPr lang="ru-RU" dirty="0" smtClean="0"/>
              <a:t>Деревья</a:t>
            </a:r>
          </a:p>
          <a:p>
            <a:r>
              <a:rPr lang="ru-RU" dirty="0" smtClean="0"/>
              <a:t>Скалы</a:t>
            </a:r>
          </a:p>
          <a:p>
            <a:r>
              <a:rPr lang="ru-RU" dirty="0" smtClean="0"/>
              <a:t>Горные породы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1268760"/>
            <a:ext cx="2552474" cy="231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1268760"/>
            <a:ext cx="2520280" cy="231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4293096"/>
            <a:ext cx="2552474" cy="2283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1947" y="4293096"/>
            <a:ext cx="2509773" cy="2283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7890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Строение лишайника</a:t>
            </a:r>
            <a:endParaRPr lang="ru-RU" b="1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00808"/>
            <a:ext cx="7416824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097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Питание лишайника</a:t>
            </a:r>
            <a:endParaRPr lang="ru-RU" b="1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8136903" cy="6120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4016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Размножение лишайника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</a:t>
            </a:r>
            <a:r>
              <a:rPr lang="ru-RU" b="1" dirty="0" smtClean="0"/>
              <a:t>Лишайники размножатся</a:t>
            </a:r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r>
              <a:rPr lang="ru-RU" b="1" dirty="0" smtClean="0"/>
              <a:t>           бесполое</a:t>
            </a:r>
            <a:endParaRPr lang="ru-RU" b="1" dirty="0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5220072" y="2201220"/>
            <a:ext cx="770384" cy="6120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2462524" y="2201220"/>
            <a:ext cx="612068" cy="6120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1331640" y="3475856"/>
            <a:ext cx="432048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045434" y="3491715"/>
            <a:ext cx="4572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2462524" y="3704456"/>
            <a:ext cx="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1527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8280920" cy="6329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9281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604448" cy="93610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Роль лишайников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1174170"/>
              </p:ext>
            </p:extLst>
          </p:nvPr>
        </p:nvGraphicFramePr>
        <p:xfrm>
          <a:off x="107504" y="1124744"/>
          <a:ext cx="5472608" cy="19599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8312"/>
                <a:gridCol w="2664296"/>
              </a:tblGrid>
              <a:tr h="785136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bg1"/>
                          </a:solidFill>
                        </a:rPr>
                        <a:t>В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ru-RU" sz="2800" b="1" dirty="0" smtClean="0">
                          <a:solidFill>
                            <a:schemeClr val="bg1"/>
                          </a:solidFill>
                        </a:rPr>
                        <a:t>жизни человека </a:t>
                      </a:r>
                      <a:endParaRPr lang="ru-RU" sz="1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/>
                        <a:t>В природе 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10150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2704454"/>
            <a:ext cx="7632848" cy="4149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1186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319</Words>
  <Application>Microsoft Office PowerPoint</Application>
  <PresentationFormat>Экран (4:3)</PresentationFormat>
  <Paragraphs>41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Многообразие живых организмов. Лишайники.</vt:lpstr>
      <vt:lpstr>Вопросы для повторения</vt:lpstr>
      <vt:lpstr>Этимология названия -лишайники</vt:lpstr>
      <vt:lpstr>Среда обитания лишайников</vt:lpstr>
      <vt:lpstr>Строение лишайника</vt:lpstr>
      <vt:lpstr>Питание лишайника</vt:lpstr>
      <vt:lpstr>Размножение лишайника</vt:lpstr>
      <vt:lpstr>Презентация PowerPoint</vt:lpstr>
      <vt:lpstr>Роль лишайников</vt:lpstr>
      <vt:lpstr>Самостоятельная работа с самопроверкой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Многообразие живых организмов. Лишайники.</dc:title>
  <dc:creator>User</dc:creator>
  <cp:lastModifiedBy>User</cp:lastModifiedBy>
  <cp:revision>9</cp:revision>
  <dcterms:created xsi:type="dcterms:W3CDTF">2018-12-01T07:51:57Z</dcterms:created>
  <dcterms:modified xsi:type="dcterms:W3CDTF">2018-12-23T10:14:00Z</dcterms:modified>
</cp:coreProperties>
</file>