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0F272D7-8923-4EFE-B348-A073E8EE48B8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8CF0F9B-04F1-476F-A744-1591D54AAB6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/>
                <a:latin typeface="Times New Roman"/>
                <a:ea typeface="Calibri"/>
              </a:rPr>
              <a:t>Нравственные и духовные ориентиры на уроках литературы и русского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556001"/>
            <a:ext cx="3168352" cy="14732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Бадмаева Н.В., учитель русского языка  и литературы</a:t>
            </a:r>
          </a:p>
          <a:p>
            <a:pPr algn="just"/>
            <a:r>
              <a:rPr lang="ru-RU" dirty="0" smtClean="0"/>
              <a:t>МБОУ «</a:t>
            </a:r>
            <a:r>
              <a:rPr lang="ru-RU" dirty="0" err="1" smtClean="0"/>
              <a:t>Тарбагатайская</a:t>
            </a:r>
            <a:r>
              <a:rPr lang="ru-RU" dirty="0" smtClean="0"/>
              <a:t> СОШ»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248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>
                <a:latin typeface="Times New Roman"/>
                <a:ea typeface="Calibri"/>
              </a:rPr>
              <a:t>современное общество переживает  кризис: в  нем исчезли представления о высших ценностях , оно утратило традиционные моральные ценности, а новых не приобрело. Все это не дает возможности людям четкого различения понятий добра и зла, правды, достоинства, чести, совести. </a:t>
            </a:r>
            <a:endParaRPr lang="ru-RU" dirty="0" smtClean="0">
              <a:latin typeface="Times New Roman"/>
              <a:ea typeface="Calibri"/>
            </a:endParaRPr>
          </a:p>
          <a:p>
            <a:pPr algn="just"/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Разрушение и кризис семьи, крайне низкий уровень духовно-нравственной культуры большинства современных родителей. Некомпетентность семьи в вопросах духовного становления и воспитания ребенка, утрата семейной функции передачи детям значимых культурных и жизненных ценностей. Как следствие – необходимость массового просвещения родителей и педагогического сопровождения семьи в вопросах духовно-нравственного воспитания детей.</a:t>
            </a:r>
            <a:endParaRPr lang="ru-RU" sz="2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проблемы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227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Проблема нравственных исканий всегда была принципиальной в русской литературе.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 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 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/>
              <a:ea typeface="Calibri"/>
            </a:endParaRPr>
          </a:p>
          <a:p>
            <a:r>
              <a:rPr lang="ru-RU" sz="2000" dirty="0">
                <a:latin typeface="Times New Roman"/>
                <a:ea typeface="Calibri"/>
              </a:rPr>
              <a:t>В произведениях наших выдающихся писателей давно обозначился герой, думающий о смысле жизни и нравственности, ищущий этот смысл, понимающий свою ответственность в жизни. </a:t>
            </a:r>
            <a:endParaRPr lang="ru-RU" sz="2000" dirty="0" smtClean="0">
              <a:latin typeface="Times New Roman"/>
              <a:ea typeface="Calibri"/>
            </a:endParaRP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  литературы  в  духовно-нравственном воспитании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7907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 В произведениях </a:t>
            </a:r>
            <a:r>
              <a:rPr lang="ru-RU" dirty="0">
                <a:latin typeface="Times New Roman"/>
                <a:ea typeface="Times New Roman"/>
              </a:rPr>
              <a:t>УНТ, древнерусской  литературы, </a:t>
            </a:r>
            <a:r>
              <a:rPr lang="ru-RU" dirty="0" smtClean="0">
                <a:latin typeface="Times New Roman"/>
                <a:ea typeface="Times New Roman"/>
              </a:rPr>
              <a:t>заложена </a:t>
            </a:r>
            <a:r>
              <a:rPr lang="ru-RU" dirty="0">
                <a:latin typeface="Times New Roman"/>
                <a:ea typeface="Times New Roman"/>
              </a:rPr>
              <a:t>мудрость  народа, его  размышления  о добре, зле, дружбе, верности.  Былины, пословицы, поучения, сказки - не  только  жанры</a:t>
            </a:r>
            <a:r>
              <a:rPr lang="ru-RU" dirty="0">
                <a:latin typeface="Times New Roman"/>
                <a:ea typeface="Calibri"/>
              </a:rPr>
              <a:t>, в их</a:t>
            </a:r>
            <a:r>
              <a:rPr lang="ru-RU" sz="1800" dirty="0">
                <a:latin typeface="Helvetica"/>
                <a:ea typeface="Calibri"/>
              </a:rPr>
              <a:t> </a:t>
            </a:r>
            <a:r>
              <a:rPr lang="ru-RU" dirty="0">
                <a:latin typeface="Times New Roman"/>
                <a:ea typeface="Calibri"/>
              </a:rPr>
              <a:t>основе- понимание истории, представление о подвиге, чести, долге, справедливости. </a:t>
            </a:r>
            <a:endParaRPr lang="ru-RU" dirty="0" smtClean="0">
              <a:latin typeface="Times New Roman"/>
              <a:ea typeface="Calibri"/>
            </a:endParaRPr>
          </a:p>
          <a:p>
            <a:r>
              <a:rPr lang="ru-RU" dirty="0">
                <a:latin typeface="Times New Roman"/>
                <a:ea typeface="Calibri"/>
              </a:rPr>
              <a:t>Литература </a:t>
            </a:r>
            <a:r>
              <a:rPr lang="en-US" dirty="0">
                <a:latin typeface="Times New Roman"/>
                <a:ea typeface="Calibri"/>
              </a:rPr>
              <a:t>XVIII</a:t>
            </a:r>
            <a:r>
              <a:rPr lang="ru-RU" dirty="0">
                <a:latin typeface="Times New Roman"/>
                <a:ea typeface="Calibri"/>
              </a:rPr>
              <a:t>- </a:t>
            </a:r>
            <a:r>
              <a:rPr lang="en-US" dirty="0">
                <a:latin typeface="Times New Roman"/>
                <a:ea typeface="Calibri"/>
              </a:rPr>
              <a:t>XIX</a:t>
            </a:r>
            <a:r>
              <a:rPr lang="ru-RU" dirty="0">
                <a:latin typeface="Times New Roman"/>
                <a:ea typeface="Calibri"/>
              </a:rPr>
              <a:t> веков </a:t>
            </a:r>
            <a:r>
              <a:rPr lang="ru-RU" dirty="0">
                <a:latin typeface="Times New Roman"/>
                <a:ea typeface="Times New Roman"/>
              </a:rPr>
              <a:t>продолжает традиции , заложенные   устным  народным  творчеством  и  древнерусской  литературой. Она  обращает внимание  на  проблемы   вины  и наказания, войны  и мира, бездействия  человека,  деспотизм  и рабство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r>
              <a:rPr lang="ru-RU" dirty="0">
                <a:latin typeface="Times New Roman"/>
                <a:ea typeface="Times New Roman"/>
              </a:rPr>
              <a:t>С 8-го класса начинается курс на историко-литературной </a:t>
            </a:r>
            <a:r>
              <a:rPr lang="ru-RU" dirty="0" smtClean="0">
                <a:latin typeface="Times New Roman"/>
                <a:ea typeface="Times New Roman"/>
              </a:rPr>
              <a:t>основе. </a:t>
            </a:r>
            <a:r>
              <a:rPr lang="ru-RU" dirty="0">
                <a:latin typeface="Times New Roman"/>
                <a:ea typeface="Times New Roman"/>
              </a:rPr>
              <a:t>Исторический  аспект в изучении  произведений  также  очень важен,  так как детям  следует  знать </a:t>
            </a:r>
            <a:r>
              <a:rPr lang="ru-RU" dirty="0">
                <a:latin typeface="Times New Roman"/>
                <a:ea typeface="Calibri"/>
              </a:rPr>
              <a:t>, в какую  эпоху  создавалось  произведение, какие    исторические факты  нашли  отражение в  художественных произведениях, как   эти  факты могли  повлиять на  судьбы  героев.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8172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Очень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важны   уроки, реализующие  национально- региональный компонент.  Произведения  бурятских  писателей учат   ребят  познавать  культуру, быт и  традиции  народов, населяющих   современную  Бурятию, приучают  любить  родной  край, её просторы.  Лирика Д. А.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Улзытуева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 Н.Ш.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Нимбуева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Д.Жалсараева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проза Ж.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Тумунова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 И. Калашникова и др. дышат  любовью к родной  земле, призывают   потомков  беречь её  величие.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Тематика  произведений  бурятских поэтов  и писателей разнообразна, но в  основном  они посвящены морально-этическим  проблемам современности, процессу формирования морального облика молодого человека. 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	 Думаю, что приобщение учащихся к культурному наследию русского и бурятского народов, формирование целостного отношения к мировой культуре, способствуют воспитанию чувства уважения к национальным традициям, усвоению общечеловеческих ценностей, повышению интереса к чтению произведений  мировой культуры.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385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На уроках русского языка важно использовать тексты, влияющие на понимание нравственных ценностей в жизни. Чтобы ученики  смогли осознать, осмыслить  сущность нравственного понятия, необходимо рассмотреть его во всех оттенках. Необходимо показать  бережное отношение к родному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слову.</a:t>
            </a:r>
          </a:p>
          <a:p>
            <a:r>
              <a:rPr lang="ru-RU" dirty="0">
                <a:latin typeface="Times New Roman"/>
                <a:ea typeface="Times New Roman"/>
              </a:rPr>
              <a:t>Огромную роль в духовном становлении личности играют сочинения на морально-этические темы, так как заставляют учащихся задумываться о смысле жизни.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 русского языка  в развитии  духовно-нравственных качеств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100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476672"/>
            <a:ext cx="7380808" cy="5649491"/>
          </a:xfrm>
        </p:spPr>
        <p:txBody>
          <a:bodyPr/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При изучении раздела «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Лексика</a:t>
            </a:r>
            <a:r>
              <a:rPr lang="ru-RU" dirty="0">
                <a:latin typeface="Calibri"/>
                <a:ea typeface="Calibri"/>
                <a:cs typeface="Times New Roman"/>
              </a:rPr>
              <a:t>»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учащиеся учатся </a:t>
            </a:r>
            <a:r>
              <a:rPr lang="ru-RU" dirty="0">
                <a:latin typeface="Calibri"/>
                <a:ea typeface="Calibri"/>
                <a:cs typeface="Times New Roman"/>
              </a:rPr>
              <a:t>поработать с понятиями: сострадание, уважение, забота, чуткость, сопереживание, любовь, сердечность, сочувствие, миролюбие, совесть, благородство, память, порядочность.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r>
              <a:rPr lang="ru-RU" dirty="0" smtClean="0">
                <a:latin typeface="Calibri"/>
                <a:ea typeface="Calibri"/>
                <a:cs typeface="Times New Roman"/>
              </a:rPr>
              <a:t>Важную </a:t>
            </a:r>
            <a:r>
              <a:rPr lang="ru-RU" dirty="0">
                <a:latin typeface="Calibri"/>
                <a:ea typeface="Calibri"/>
                <a:cs typeface="Times New Roman"/>
              </a:rPr>
              <a:t>роль в  познании  мира  играют  словари, в них заключено всё  богатство  русского языка, духовность русского народа.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795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Самое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важное в воспитании - духовно пробудить ребёнка.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libri"/>
                <a:cs typeface="Times New Roman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libri"/>
                <a:cs typeface="Times New Roman"/>
              </a:rPr>
              <a:t>Следует помнить о  том, что «когда человек  совершает  тот или  иной нравственный поступок, то  он  этим ещё не  добродетель; он добродетель  лишь в том  случае, если этот  способ  поведения является постоянной чертой  его  характера» (Гегель).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1132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</TotalTime>
  <Words>457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Нравственные и духовные ориентиры на уроках литературы и русского языка</vt:lpstr>
      <vt:lpstr>Актуальность проблемы</vt:lpstr>
      <vt:lpstr>Роль   литературы  в  духовно-нравственном воспитании</vt:lpstr>
      <vt:lpstr>Презентация PowerPoint</vt:lpstr>
      <vt:lpstr>Презентация PowerPoint</vt:lpstr>
      <vt:lpstr>Роль  русского языка  в развитии  духовно-нравственных качеств</vt:lpstr>
      <vt:lpstr>Презентация PowerPoint</vt:lpstr>
      <vt:lpstr>Выводы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Нравственные и духовные ориентиры на уроках литературы и русского языка</dc:title>
  <dc:creator>User</dc:creator>
  <cp:lastModifiedBy>User</cp:lastModifiedBy>
  <cp:revision>8</cp:revision>
  <dcterms:created xsi:type="dcterms:W3CDTF">2016-11-16T13:57:59Z</dcterms:created>
  <dcterms:modified xsi:type="dcterms:W3CDTF">2016-11-16T15:15:09Z</dcterms:modified>
</cp:coreProperties>
</file>