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9" r:id="rId14"/>
    <p:sldId id="268" r:id="rId15"/>
    <p:sldId id="270" r:id="rId16"/>
    <p:sldId id="272" r:id="rId17"/>
    <p:sldId id="273" r:id="rId18"/>
    <p:sldId id="274" r:id="rId19"/>
    <p:sldId id="275" r:id="rId20"/>
    <p:sldId id="277" r:id="rId21"/>
    <p:sldId id="278" r:id="rId22"/>
    <p:sldId id="279" r:id="rId23"/>
    <p:sldId id="276" r:id="rId24"/>
    <p:sldId id="280" r:id="rId25"/>
    <p:sldId id="281" r:id="rId26"/>
    <p:sldId id="282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80808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4880" y="980728"/>
            <a:ext cx="7694240" cy="1143000"/>
          </a:xfrm>
          <a:effectLst/>
        </p:spPr>
        <p:txBody>
          <a:bodyPr/>
          <a:lstStyle/>
          <a:p>
            <a:pPr marL="0" indent="0" algn="ctr">
              <a:buNone/>
            </a:pPr>
            <a:r>
              <a:rPr lang="ru-RU" sz="4800" dirty="0" smtClean="0">
                <a:ln>
                  <a:solidFill>
                    <a:srgbClr val="00B0F0"/>
                  </a:solidFill>
                </a:ln>
                <a:solidFill>
                  <a:srgbClr val="080808"/>
                </a:solidFill>
                <a:effectLst>
                  <a:reflection blurRad="6350" endPos="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Я желаю тебе добра!</a:t>
            </a:r>
            <a:br>
              <a:rPr lang="ru-RU" sz="4800" dirty="0" smtClean="0">
                <a:ln>
                  <a:solidFill>
                    <a:srgbClr val="00B0F0"/>
                  </a:solidFill>
                </a:ln>
                <a:solidFill>
                  <a:srgbClr val="080808"/>
                </a:solidFill>
                <a:effectLst>
                  <a:reflection blurRad="6350" endPos="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n>
                  <a:solidFill>
                    <a:srgbClr val="00B0F0"/>
                  </a:solidFill>
                </a:ln>
                <a:solidFill>
                  <a:srgbClr val="080808"/>
                </a:solidFill>
                <a:effectLst>
                  <a:reflection blurRad="6350" endPos="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n>
                  <a:solidFill>
                    <a:srgbClr val="00B0F0"/>
                  </a:solidFill>
                </a:ln>
                <a:solidFill>
                  <a:srgbClr val="080808"/>
                </a:solidFill>
                <a:effectLst>
                  <a:reflection blurRad="6350" endPos="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n>
                  <a:solidFill>
                    <a:srgbClr val="00B0F0"/>
                  </a:solidFill>
                </a:ln>
                <a:solidFill>
                  <a:srgbClr val="080808"/>
                </a:solidFill>
                <a:effectLst>
                  <a:reflection blurRad="6350" endPos="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Ты желаешь мне добра!</a:t>
            </a:r>
            <a:br>
              <a:rPr lang="ru-RU" sz="4800" dirty="0" smtClean="0">
                <a:ln>
                  <a:solidFill>
                    <a:srgbClr val="00B0F0"/>
                  </a:solidFill>
                </a:ln>
                <a:solidFill>
                  <a:srgbClr val="080808"/>
                </a:solidFill>
                <a:effectLst>
                  <a:reflection blurRad="6350" endPos="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n>
                  <a:solidFill>
                    <a:srgbClr val="00B0F0"/>
                  </a:solidFill>
                </a:ln>
                <a:solidFill>
                  <a:srgbClr val="080808"/>
                </a:solidFill>
                <a:effectLst>
                  <a:reflection blurRad="6350" endPos="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n>
                  <a:solidFill>
                    <a:srgbClr val="00B0F0"/>
                  </a:solidFill>
                </a:ln>
                <a:solidFill>
                  <a:srgbClr val="080808"/>
                </a:solidFill>
                <a:effectLst>
                  <a:reflection blurRad="6350" endPos="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n>
                  <a:solidFill>
                    <a:srgbClr val="00B0F0"/>
                  </a:solidFill>
                </a:ln>
                <a:solidFill>
                  <a:srgbClr val="080808"/>
                </a:solidFill>
                <a:effectLst>
                  <a:reflection blurRad="6350" endPos="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Мы желаем друг другу добра!</a:t>
            </a:r>
            <a:endParaRPr lang="ru-RU" sz="4800" dirty="0">
              <a:ln>
                <a:solidFill>
                  <a:srgbClr val="00B0F0"/>
                </a:solidFill>
              </a:ln>
              <a:solidFill>
                <a:srgbClr val="080808"/>
              </a:solidFill>
              <a:effectLst>
                <a:reflection blurRad="6350" endPos="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1976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8888"/>
            <a:ext cx="9144000" cy="6919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37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7266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821858" y="4220475"/>
            <a:ext cx="379892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Планета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«Сравняй-ка»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218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1196752"/>
            <a:ext cx="6512511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Сравни!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2257"/>
            <a:ext cx="2996952" cy="29969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3717032"/>
            <a:ext cx="27045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1 </a:t>
            </a:r>
            <a:r>
              <a:rPr lang="ru-RU" sz="3200" b="1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дм</a:t>
            </a: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и   8 см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4869160"/>
            <a:ext cx="33714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1дм 3 </a:t>
            </a: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см  и  14 см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20072" y="3736342"/>
            <a:ext cx="23887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20 см  и  2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дм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43977" y="4869160"/>
            <a:ext cx="30620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10 см  и  1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дм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1см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9770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8888"/>
            <a:ext cx="9144000" cy="6919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87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11960" y="3416068"/>
            <a:ext cx="389080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Планета</a:t>
            </a:r>
          </a:p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«Магазинная»</a:t>
            </a:r>
            <a:endParaRPr lang="ru-RU" sz="4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14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5696" y="12189"/>
            <a:ext cx="3098304" cy="309830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10000"/>
            <a:ext cx="3048000" cy="304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43608" y="1340768"/>
            <a:ext cx="431778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Реши задачу:</a:t>
            </a:r>
          </a:p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С.61-№2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23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418" y="0"/>
            <a:ext cx="91764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27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35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27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056476"/>
            <a:ext cx="8856984" cy="4892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29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18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7266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15173" y="4220475"/>
            <a:ext cx="441229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Планета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«Танцевальная»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9794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908720"/>
            <a:ext cx="26908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Планета</a:t>
            </a:r>
          </a:p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Ремонтик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627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3517"/>
            <a:ext cx="2309034" cy="293521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023" y="3756670"/>
            <a:ext cx="3101330" cy="31013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348880"/>
            <a:ext cx="9036496" cy="1800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43808" y="476672"/>
            <a:ext cx="21419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С.60-№3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58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0364" y="2644170"/>
            <a:ext cx="820327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Дорога домой!</a:t>
            </a:r>
            <a:endParaRPr lang="ru-RU" sz="9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45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6775" y="0"/>
            <a:ext cx="9190775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81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95536" y="1052736"/>
            <a:ext cx="842493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+mj-lt"/>
              <a:buAutoNum type="arabicPeriod"/>
            </a:pPr>
            <a:r>
              <a:rPr lang="ru-RU" sz="4400" b="1" i="1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Сегодня </a:t>
            </a:r>
            <a:r>
              <a:rPr lang="ru-RU" sz="4400" b="1" i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я узнал…</a:t>
            </a:r>
            <a:endParaRPr lang="ru-RU" sz="4400" b="1" dirty="0">
              <a:solidFill>
                <a:srgbClr val="333333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+mj-lt"/>
              <a:buAutoNum type="arabicPeriod"/>
            </a:pPr>
            <a:r>
              <a:rPr lang="ru-RU" sz="4400" b="1" i="1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Было </a:t>
            </a:r>
            <a:r>
              <a:rPr lang="ru-RU" sz="4400" b="1" i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интересно…</a:t>
            </a:r>
            <a:endParaRPr lang="ru-RU" sz="4400" b="1" dirty="0">
              <a:solidFill>
                <a:srgbClr val="333333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+mj-lt"/>
              <a:buAutoNum type="arabicPeriod"/>
            </a:pPr>
            <a:r>
              <a:rPr lang="ru-RU" sz="4400" b="1" i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4400" b="1" i="1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ыло </a:t>
            </a:r>
            <a:r>
              <a:rPr lang="ru-RU" sz="4400" b="1" i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трудно…</a:t>
            </a:r>
            <a:endParaRPr lang="ru-RU" sz="4400" b="1" dirty="0">
              <a:solidFill>
                <a:srgbClr val="333333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+mj-lt"/>
              <a:buAutoNum type="arabicPeriod"/>
            </a:pPr>
            <a:r>
              <a:rPr lang="ru-RU" sz="4400" b="1" i="1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4400" b="1" i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выполнял задания</a:t>
            </a:r>
            <a:r>
              <a:rPr lang="ru-RU" sz="4400" b="1" i="1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>
              <a:buFont typeface="+mj-lt"/>
              <a:buAutoNum type="arabicPeriod"/>
            </a:pPr>
            <a:r>
              <a:rPr lang="ru-RU" sz="4400" b="1" i="1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Мне захотелось…</a:t>
            </a:r>
          </a:p>
          <a:p>
            <a:pPr>
              <a:buFont typeface="+mj-lt"/>
              <a:buAutoNum type="arabicPeriod"/>
            </a:pPr>
            <a:r>
              <a:rPr lang="ru-RU" sz="4400" b="1" i="1" dirty="0" smtClean="0"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Мне понравилось…</a:t>
            </a:r>
          </a:p>
          <a:p>
            <a:pPr>
              <a:buFont typeface="+mj-lt"/>
              <a:buAutoNum type="arabicPeriod"/>
            </a:pPr>
            <a:r>
              <a:rPr lang="ru-RU" sz="4400" b="1" i="1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Меня удивило…</a:t>
            </a:r>
            <a:endParaRPr lang="ru-RU" sz="4400" b="1" i="0" dirty="0">
              <a:solidFill>
                <a:srgbClr val="333333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696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258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51547" y="2060848"/>
            <a:ext cx="424090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Урок окончен!</a:t>
            </a:r>
          </a:p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Спасибо!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985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"/>
            <a:ext cx="4150094" cy="465313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1628800"/>
            <a:ext cx="3491880" cy="507294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3528" y="5085184"/>
            <a:ext cx="24319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Герман Титов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55536" y="863257"/>
            <a:ext cx="33089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Валентина Терешкова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490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44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48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44824"/>
            <a:ext cx="7848872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11500" dirty="0" smtClean="0">
                <a:solidFill>
                  <a:schemeClr val="tx1"/>
                </a:solidFill>
                <a:effectLst>
                  <a:reflection blurRad="6350" endPos="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18, 10, 2, 4.</a:t>
            </a:r>
            <a:endParaRPr lang="ru-RU" sz="11500" dirty="0">
              <a:solidFill>
                <a:schemeClr val="tx1"/>
              </a:solidFill>
              <a:effectLst>
                <a:reflection blurRad="6350" endPos="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274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132856"/>
            <a:ext cx="7992888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6600" dirty="0" smtClean="0">
                <a:solidFill>
                  <a:schemeClr val="tx1"/>
                </a:solidFill>
                <a:effectLst>
                  <a:reflection blurRad="6350" endPos="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Второй ряд,</a:t>
            </a:r>
            <a:br>
              <a:rPr lang="ru-RU" sz="6600" dirty="0" smtClean="0">
                <a:solidFill>
                  <a:schemeClr val="tx1"/>
                </a:solidFill>
                <a:effectLst>
                  <a:reflection blurRad="6350" endPos="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600" dirty="0">
                <a:solidFill>
                  <a:schemeClr val="tx1"/>
                </a:solidFill>
                <a:effectLst>
                  <a:reflection blurRad="6350" endPos="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Четвертая парта</a:t>
            </a:r>
          </a:p>
        </p:txBody>
      </p:sp>
    </p:spTree>
    <p:extLst>
      <p:ext uri="{BB962C8B-B14F-4D97-AF65-F5344CB8AC3E}">
        <p14:creationId xmlns:p14="http://schemas.microsoft.com/office/powerpoint/2010/main" val="8348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4317704"/>
              </p:ext>
            </p:extLst>
          </p:nvPr>
        </p:nvGraphicFramePr>
        <p:xfrm>
          <a:off x="755575" y="1484784"/>
          <a:ext cx="7704858" cy="1219200"/>
        </p:xfrm>
        <a:graphic>
          <a:graphicData uri="http://schemas.openxmlformats.org/drawingml/2006/table">
            <a:tbl>
              <a:tblPr firstRow="1" firstCol="1" bandRow="1"/>
              <a:tblGrid>
                <a:gridCol w="1100464"/>
                <a:gridCol w="1100464"/>
                <a:gridCol w="1100464"/>
                <a:gridCol w="1100464"/>
                <a:gridCol w="1100464"/>
                <a:gridCol w="1101269"/>
                <a:gridCol w="1101269"/>
              </a:tblGrid>
              <a:tr h="5837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3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3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37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3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3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3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3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19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6244128"/>
              </p:ext>
            </p:extLst>
          </p:nvPr>
        </p:nvGraphicFramePr>
        <p:xfrm>
          <a:off x="683570" y="3429000"/>
          <a:ext cx="7776862" cy="1152128"/>
        </p:xfrm>
        <a:graphic>
          <a:graphicData uri="http://schemas.openxmlformats.org/drawingml/2006/table">
            <a:tbl>
              <a:tblPr firstRow="1" firstCol="1" bandRow="1"/>
              <a:tblGrid>
                <a:gridCol w="1110748"/>
                <a:gridCol w="1110748"/>
                <a:gridCol w="1110748"/>
                <a:gridCol w="1110748"/>
                <a:gridCol w="1110748"/>
                <a:gridCol w="1111561"/>
                <a:gridCol w="1111561"/>
              </a:tblGrid>
              <a:tr h="576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5+5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18-10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3+6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10-7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10+9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9-4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0+3-1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345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1785848"/>
              </p:ext>
            </p:extLst>
          </p:nvPr>
        </p:nvGraphicFramePr>
        <p:xfrm>
          <a:off x="755575" y="1484784"/>
          <a:ext cx="7704858" cy="1219200"/>
        </p:xfrm>
        <a:graphic>
          <a:graphicData uri="http://schemas.openxmlformats.org/drawingml/2006/table">
            <a:tbl>
              <a:tblPr firstRow="1" firstCol="1" bandRow="1"/>
              <a:tblGrid>
                <a:gridCol w="1100464"/>
                <a:gridCol w="1100464"/>
                <a:gridCol w="1100464"/>
                <a:gridCol w="1100464"/>
                <a:gridCol w="1100464"/>
                <a:gridCol w="1101269"/>
                <a:gridCol w="1101269"/>
              </a:tblGrid>
              <a:tr h="5837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3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3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37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3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3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3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3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19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8276057"/>
              </p:ext>
            </p:extLst>
          </p:nvPr>
        </p:nvGraphicFramePr>
        <p:xfrm>
          <a:off x="251517" y="3429000"/>
          <a:ext cx="8640961" cy="1581904"/>
        </p:xfrm>
        <a:graphic>
          <a:graphicData uri="http://schemas.openxmlformats.org/drawingml/2006/table">
            <a:tbl>
              <a:tblPr firstRow="1" firstCol="1" bandRow="1"/>
              <a:tblGrid>
                <a:gridCol w="1234165"/>
                <a:gridCol w="1234165"/>
                <a:gridCol w="1234165"/>
                <a:gridCol w="1234165"/>
                <a:gridCol w="1234165"/>
                <a:gridCol w="1235068"/>
                <a:gridCol w="1235068"/>
              </a:tblGrid>
              <a:tr h="576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5+5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18-10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3+6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10-7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10+9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9-4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0+3-1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61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6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6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6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r>
                        <a:rPr lang="ru-RU" sz="6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r>
                        <a:rPr lang="ru-RU" sz="6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ru-RU" sz="6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r>
                        <a:rPr lang="ru-RU" sz="6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r>
                        <a:rPr lang="ru-RU" sz="6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0495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294</TotalTime>
  <Words>148</Words>
  <Application>Microsoft Office PowerPoint</Application>
  <PresentationFormat>Экран (4:3)</PresentationFormat>
  <Paragraphs>87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Воздушный поток</vt:lpstr>
      <vt:lpstr>Я желаю тебе добра!  Ты желаешь мне добра!  Мы желаем друг другу добра!</vt:lpstr>
      <vt:lpstr>Презентация PowerPoint</vt:lpstr>
      <vt:lpstr>Презентация PowerPoint</vt:lpstr>
      <vt:lpstr>Презентация PowerPoint</vt:lpstr>
      <vt:lpstr>Презентация PowerPoint</vt:lpstr>
      <vt:lpstr>18, 10, 2, 4.</vt:lpstr>
      <vt:lpstr>Второй ряд, Четвертая парта</vt:lpstr>
      <vt:lpstr>Презентация PowerPoint</vt:lpstr>
      <vt:lpstr>Презентация PowerPoint</vt:lpstr>
      <vt:lpstr>Презентация PowerPoint</vt:lpstr>
      <vt:lpstr>Презентация PowerPoint</vt:lpstr>
      <vt:lpstr>Сравни!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желаю тебе добра!  Ты желаешь мне добра!  Мы желаем друг другу добра!</dc:title>
  <dc:creator>USER</dc:creator>
  <cp:lastModifiedBy>USER</cp:lastModifiedBy>
  <cp:revision>13</cp:revision>
  <dcterms:created xsi:type="dcterms:W3CDTF">2018-04-10T20:14:49Z</dcterms:created>
  <dcterms:modified xsi:type="dcterms:W3CDTF">2018-12-23T16:29:56Z</dcterms:modified>
</cp:coreProperties>
</file>