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2" autoAdjust="0"/>
    <p:restoredTop sz="94660"/>
  </p:normalViewPr>
  <p:slideViewPr>
    <p:cSldViewPr snapToGrid="0">
      <p:cViewPr>
        <p:scale>
          <a:sx n="95" d="100"/>
          <a:sy n="95" d="100"/>
        </p:scale>
        <p:origin x="-115" y="-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acmillandictionary.com/dictionary/british/idea" TargetMode="External"/><Relationship Id="rId3" Type="http://schemas.openxmlformats.org/officeDocument/2006/relationships/hyperlink" Target="https://www.macmillandictionary.com/dictionary/british/process_1" TargetMode="External"/><Relationship Id="rId7" Type="http://schemas.openxmlformats.org/officeDocument/2006/relationships/hyperlink" Target="https://www.macmillandictionary.com/dictionary/british/emotion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macmillandictionary.com/dictionary/british/making" TargetMode="External"/><Relationship Id="rId5" Type="http://schemas.openxmlformats.org/officeDocument/2006/relationships/hyperlink" Target="https://www.macmillandictionary.com/dictionary/british/information" TargetMode="External"/><Relationship Id="rId4" Type="http://schemas.openxmlformats.org/officeDocument/2006/relationships/hyperlink" Target="https://www.macmillandictionary.com/dictionary/british/give_1" TargetMode="External"/><Relationship Id="rId9" Type="http://schemas.openxmlformats.org/officeDocument/2006/relationships/hyperlink" Target="https://www.macmillandictionary.com/dictionary/british/known_1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acmillandictionary.com/dictionary/british/try_1" TargetMode="External"/><Relationship Id="rId13" Type="http://schemas.openxmlformats.org/officeDocument/2006/relationships/hyperlink" Target="https://www.macmillandictionary.com/dictionary/british/ashamed" TargetMode="External"/><Relationship Id="rId3" Type="http://schemas.openxmlformats.org/officeDocument/2006/relationships/hyperlink" Target="https://www.macmillandictionary.com/dictionary/british/ability_1" TargetMode="External"/><Relationship Id="rId7" Type="http://schemas.openxmlformats.org/officeDocument/2006/relationships/hyperlink" Target="https://www.macmillandictionary.com/dictionary/british/attract" TargetMode="External"/><Relationship Id="rId12" Type="http://schemas.openxmlformats.org/officeDocument/2006/relationships/hyperlink" Target="https://www.macmillandictionary.com/dictionary/british/embarrassed" TargetMode="External"/><Relationship Id="rId2" Type="http://schemas.openxmlformats.org/officeDocument/2006/relationships/hyperlink" Target="https://www.macmillandictionary.com/dictionary/british/improve_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macmillandictionary.com/dictionary/british/feel_1" TargetMode="External"/><Relationship Id="rId11" Type="http://schemas.openxmlformats.org/officeDocument/2006/relationships/hyperlink" Target="https://www.macmillandictionary.com/dictionary/british/cheek_1" TargetMode="External"/><Relationship Id="rId5" Type="http://schemas.openxmlformats.org/officeDocument/2006/relationships/hyperlink" Target="https://www.macmillandictionary.com/dictionary/british/knowledge" TargetMode="External"/><Relationship Id="rId10" Type="http://schemas.openxmlformats.org/officeDocument/2006/relationships/hyperlink" Target="https://www.macmillandictionary.com/dictionary/british/happening_1" TargetMode="External"/><Relationship Id="rId4" Type="http://schemas.openxmlformats.org/officeDocument/2006/relationships/hyperlink" Target="https://www.macmillandictionary.com/dictionary/british/skill" TargetMode="External"/><Relationship Id="rId9" Type="http://schemas.openxmlformats.org/officeDocument/2006/relationships/hyperlink" Target="https://www.macmillandictionary.com/dictionary/british/prevent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D710DB2F-3EF4-42EF-874A-541D8C6C48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760" y="2354626"/>
            <a:ext cx="10952480" cy="40994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F664B3B-43A3-4AB3-B160-E2B29ED30461}"/>
              </a:ext>
            </a:extLst>
          </p:cNvPr>
          <p:cNvSpPr txBox="1"/>
          <p:nvPr/>
        </p:nvSpPr>
        <p:spPr>
          <a:xfrm>
            <a:off x="0" y="2484120"/>
            <a:ext cx="12273280" cy="95410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dirty="0" err="1"/>
              <a:t>the</a:t>
            </a:r>
            <a:r>
              <a:rPr lang="ru-RU" sz="2800" dirty="0"/>
              <a:t> </a:t>
            </a:r>
            <a:r>
              <a:rPr lang="ru-RU" sz="2800" dirty="0">
                <a:hlinkClick r:id="rId3"/>
              </a:rPr>
              <a:t>process</a:t>
            </a:r>
            <a:r>
              <a:rPr lang="ru-RU" sz="2800" dirty="0"/>
              <a:t> </a:t>
            </a:r>
            <a:r>
              <a:rPr lang="ru-RU" sz="2800" dirty="0" err="1"/>
              <a:t>of</a:t>
            </a:r>
            <a:r>
              <a:rPr lang="ru-RU" sz="2800" dirty="0"/>
              <a:t> </a:t>
            </a:r>
            <a:r>
              <a:rPr lang="ru-RU" sz="2800" dirty="0">
                <a:hlinkClick r:id="rId4"/>
              </a:rPr>
              <a:t>giving</a:t>
            </a:r>
            <a:r>
              <a:rPr lang="ru-RU" sz="2800" dirty="0"/>
              <a:t> </a:t>
            </a:r>
            <a:r>
              <a:rPr lang="ru-RU" sz="2800" dirty="0">
                <a:hlinkClick r:id="rId5"/>
              </a:rPr>
              <a:t>information</a:t>
            </a:r>
            <a:r>
              <a:rPr lang="ru-RU" sz="2800" dirty="0"/>
              <a:t> </a:t>
            </a:r>
            <a:r>
              <a:rPr lang="ru-RU" sz="2800" dirty="0" err="1"/>
              <a:t>or</a:t>
            </a:r>
            <a:r>
              <a:rPr lang="ru-RU" sz="2800" dirty="0"/>
              <a:t> </a:t>
            </a:r>
            <a:r>
              <a:rPr lang="ru-RU" sz="2800" dirty="0" err="1"/>
              <a:t>of</a:t>
            </a:r>
            <a:r>
              <a:rPr lang="ru-RU" sz="2800" dirty="0"/>
              <a:t> </a:t>
            </a:r>
            <a:r>
              <a:rPr lang="ru-RU" sz="2800" dirty="0">
                <a:hlinkClick r:id="rId6"/>
              </a:rPr>
              <a:t>making</a:t>
            </a:r>
            <a:r>
              <a:rPr lang="ru-RU" sz="2800" dirty="0"/>
              <a:t> </a:t>
            </a:r>
            <a:r>
              <a:rPr lang="ru-RU" sz="2800" dirty="0">
                <a:hlinkClick r:id="rId7"/>
              </a:rPr>
              <a:t>emotions</a:t>
            </a:r>
            <a:r>
              <a:rPr lang="ru-RU" sz="2800" dirty="0"/>
              <a:t> </a:t>
            </a:r>
            <a:r>
              <a:rPr lang="ru-RU" sz="2800" dirty="0" err="1"/>
              <a:t>or</a:t>
            </a:r>
            <a:r>
              <a:rPr lang="ru-RU" sz="2800" dirty="0"/>
              <a:t> </a:t>
            </a:r>
            <a:r>
              <a:rPr lang="ru-RU" sz="2800" dirty="0">
                <a:hlinkClick r:id="rId8"/>
              </a:rPr>
              <a:t>ideas</a:t>
            </a:r>
            <a:r>
              <a:rPr lang="ru-RU" sz="2800" dirty="0"/>
              <a:t> </a:t>
            </a:r>
            <a:r>
              <a:rPr lang="ru-RU" sz="2800" dirty="0">
                <a:hlinkClick r:id="rId9"/>
              </a:rPr>
              <a:t>known</a:t>
            </a:r>
            <a:r>
              <a:rPr lang="ru-RU" sz="2800" dirty="0"/>
              <a:t> </a:t>
            </a:r>
            <a:r>
              <a:rPr lang="ru-RU" sz="2800" dirty="0" err="1"/>
              <a:t>to</a:t>
            </a:r>
            <a:r>
              <a:rPr lang="ru-RU" sz="2800" dirty="0"/>
              <a:t> </a:t>
            </a:r>
            <a:r>
              <a:rPr lang="ru-RU" sz="2800" dirty="0" err="1"/>
              <a:t>someone</a:t>
            </a:r>
            <a:endParaRPr lang="ru-RU" sz="2800" dirty="0"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C70A7E4-9122-4AE3-9A20-EC40F3C747AC}"/>
              </a:ext>
            </a:extLst>
          </p:cNvPr>
          <p:cNvSpPr txBox="1"/>
          <p:nvPr/>
        </p:nvSpPr>
        <p:spPr>
          <a:xfrm>
            <a:off x="1574800" y="939800"/>
            <a:ext cx="9479280" cy="1015663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6000" dirty="0" err="1">
                <a:latin typeface="Arial Black"/>
                <a:cs typeface="Calibri"/>
              </a:rPr>
              <a:t>Communication</a:t>
            </a: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85E3AF5-D51E-46D6-8091-BD0D3BD309FA}"/>
              </a:ext>
            </a:extLst>
          </p:cNvPr>
          <p:cNvSpPr txBox="1"/>
          <p:nvPr/>
        </p:nvSpPr>
        <p:spPr>
          <a:xfrm>
            <a:off x="345440" y="563880"/>
            <a:ext cx="11602720" cy="353943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dirty="0">
                <a:cs typeface="Calibri"/>
              </a:rPr>
              <a:t>answer the questions</a:t>
            </a:r>
            <a:r>
              <a:rPr lang="ru-RU" sz="3200" dirty="0">
                <a:cs typeface="Calibri"/>
              </a:rPr>
              <a:t>:</a:t>
            </a:r>
          </a:p>
          <a:p>
            <a:pPr algn="ctr"/>
            <a:endParaRPr lang="ru-RU" sz="3200" dirty="0">
              <a:cs typeface="Calibri"/>
            </a:endParaRPr>
          </a:p>
          <a:p>
            <a:pPr algn="ctr"/>
            <a:r>
              <a:rPr lang="ru-RU" sz="3200" dirty="0">
                <a:cs typeface="Calibri"/>
              </a:rPr>
              <a:t>1.Do </a:t>
            </a:r>
            <a:r>
              <a:rPr lang="ru-RU" sz="3200" dirty="0" err="1">
                <a:cs typeface="Calibri"/>
              </a:rPr>
              <a:t>people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feel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uncomfortable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when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they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meet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anyone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new</a:t>
            </a:r>
            <a:r>
              <a:rPr lang="ru-RU" sz="3200" dirty="0">
                <a:cs typeface="Calibri"/>
              </a:rPr>
              <a:t>? </a:t>
            </a:r>
            <a:r>
              <a:rPr lang="ru-RU" sz="3200" dirty="0" err="1">
                <a:cs typeface="Calibri"/>
              </a:rPr>
              <a:t>Why</a:t>
            </a:r>
            <a:r>
              <a:rPr lang="ru-RU" sz="3200" dirty="0">
                <a:cs typeface="Calibri"/>
              </a:rPr>
              <a:t>?</a:t>
            </a:r>
          </a:p>
          <a:p>
            <a:r>
              <a:rPr lang="ru-RU" sz="3200" dirty="0">
                <a:cs typeface="Calibri"/>
              </a:rPr>
              <a:t>2. </a:t>
            </a:r>
            <a:r>
              <a:rPr lang="ru-RU" sz="3200" dirty="0" err="1">
                <a:cs typeface="Calibri"/>
              </a:rPr>
              <a:t>How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do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you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feel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in</a:t>
            </a:r>
            <a:r>
              <a:rPr lang="ru-RU" sz="3200" dirty="0">
                <a:cs typeface="Calibri"/>
              </a:rPr>
              <a:t> a </a:t>
            </a:r>
            <a:r>
              <a:rPr lang="ru-RU" sz="3200" dirty="0" err="1">
                <a:cs typeface="Calibri"/>
              </a:rPr>
              <a:t>new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company</a:t>
            </a:r>
            <a:r>
              <a:rPr lang="ru-RU" sz="3200" dirty="0">
                <a:cs typeface="Calibri"/>
              </a:rPr>
              <a:t>?</a:t>
            </a:r>
          </a:p>
          <a:p>
            <a:r>
              <a:rPr lang="ru-RU" sz="3200" dirty="0">
                <a:cs typeface="Calibri"/>
              </a:rPr>
              <a:t>3. </a:t>
            </a:r>
            <a:r>
              <a:rPr lang="ru-RU" sz="3200" dirty="0" err="1">
                <a:cs typeface="Calibri"/>
              </a:rPr>
              <a:t>How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do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you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usually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start</a:t>
            </a:r>
            <a:r>
              <a:rPr lang="ru-RU" sz="3200" dirty="0">
                <a:cs typeface="Calibri"/>
              </a:rPr>
              <a:t> a </a:t>
            </a:r>
            <a:r>
              <a:rPr lang="ru-RU" sz="3200" dirty="0" err="1">
                <a:cs typeface="Calibri"/>
              </a:rPr>
              <a:t>conversation</a:t>
            </a:r>
            <a:r>
              <a:rPr lang="ru-RU" sz="3200" dirty="0">
                <a:cs typeface="Calibri"/>
              </a:rPr>
              <a:t>?</a:t>
            </a:r>
          </a:p>
          <a:p>
            <a:r>
              <a:rPr lang="ru-RU" sz="3200" dirty="0">
                <a:cs typeface="Calibri"/>
              </a:rPr>
              <a:t>4. </a:t>
            </a:r>
            <a:r>
              <a:rPr lang="ru-RU" sz="3200" dirty="0" err="1">
                <a:cs typeface="Calibri"/>
              </a:rPr>
              <a:t>What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kinds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of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people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do</a:t>
            </a:r>
            <a:r>
              <a:rPr lang="ru-RU" sz="3200" dirty="0">
                <a:cs typeface="Calibri"/>
              </a:rPr>
              <a:t> </a:t>
            </a:r>
            <a:r>
              <a:rPr lang="ru-RU" sz="3200" dirty="0" err="1">
                <a:cs typeface="Calibri"/>
              </a:rPr>
              <a:t>you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like</a:t>
            </a:r>
            <a:r>
              <a:rPr lang="ru-RU" sz="3200" dirty="0">
                <a:cs typeface="Calibri"/>
              </a:rPr>
              <a:t> (</a:t>
            </a:r>
            <a:r>
              <a:rPr lang="ru-RU" sz="3200" dirty="0" err="1">
                <a:cs typeface="Calibri"/>
              </a:rPr>
              <a:t>don't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like</a:t>
            </a:r>
            <a:r>
              <a:rPr lang="ru-RU" sz="3200" dirty="0">
                <a:cs typeface="Calibri"/>
              </a:rPr>
              <a:t>)?</a:t>
            </a:r>
          </a:p>
          <a:p>
            <a:endParaRPr lang="ru-RU" sz="3200" dirty="0">
              <a:cs typeface="Calibri"/>
            </a:endParaRPr>
          </a:p>
        </p:txBody>
      </p:sp>
      <p:pic>
        <p:nvPicPr>
          <p:cNvPr id="3" name="Рисунок 3" descr="Изображение выглядит как карта, текс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CAA758C1-C557-4093-B935-67127E08A1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" y="3869538"/>
            <a:ext cx="11775440" cy="267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374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xmlns="" id="{7C7F4671-D09B-47B5-913E-911512269C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7920692"/>
              </p:ext>
            </p:extLst>
          </p:nvPr>
        </p:nvGraphicFramePr>
        <p:xfrm>
          <a:off x="2011680" y="722376"/>
          <a:ext cx="8016237" cy="48640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1299">
                  <a:extLst>
                    <a:ext uri="{9D8B030D-6E8A-4147-A177-3AD203B41FA5}">
                      <a16:colId xmlns:a16="http://schemas.microsoft.com/office/drawing/2014/main" xmlns="" val="550022734"/>
                    </a:ext>
                  </a:extLst>
                </a:gridCol>
                <a:gridCol w="3964938">
                  <a:extLst>
                    <a:ext uri="{9D8B030D-6E8A-4147-A177-3AD203B41FA5}">
                      <a16:colId xmlns:a16="http://schemas.microsoft.com/office/drawing/2014/main" xmlns="" val="3529091563"/>
                    </a:ext>
                  </a:extLst>
                </a:gridCol>
              </a:tblGrid>
              <a:tr h="62897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dirty="0" err="1"/>
                        <a:t>blush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ru-RU" sz="1800" b="0" i="0" u="none" strike="noStrike" noProof="0" dirty="0" err="1">
                          <a:solidFill>
                            <a:schemeClr val="tx1"/>
                          </a:solidFill>
                          <a:latin typeface="Calibri"/>
                        </a:rPr>
                        <a:t>an</a:t>
                      </a:r>
                      <a:r>
                        <a:rPr lang="ru-RU" sz="1800" b="0" i="0" u="none" strike="noStrike" noProof="0" dirty="0">
                          <a:solidFill>
                            <a:schemeClr val="tx1"/>
                          </a:solidFill>
                          <a:latin typeface="Calibri"/>
                        </a:rPr>
                        <a:t> </a:t>
                      </a:r>
                      <a:r>
                        <a:rPr lang="ru-RU" sz="1800" b="0" i="0" u="none" strike="noStrike" noProof="0" dirty="0" err="1">
                          <a:solidFill>
                            <a:schemeClr val="tx1"/>
                          </a:solidFill>
                          <a:latin typeface="Calibri"/>
                        </a:rPr>
                        <a:t>advantage</a:t>
                      </a:r>
                      <a:r>
                        <a:rPr lang="ru-RU" sz="1800" b="0" i="0" u="none" strike="noStrike" noProof="0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r>
                        <a:rPr lang="ru-RU" sz="1800" b="0" i="0" u="none" strike="noStrike" noProof="0" dirty="0" err="1">
                          <a:solidFill>
                            <a:schemeClr val="tx1"/>
                          </a:solidFill>
                          <a:latin typeface="Calibri"/>
                        </a:rPr>
                        <a:t>you</a:t>
                      </a:r>
                      <a:r>
                        <a:rPr lang="ru-RU" sz="1800" b="0" i="0" u="none" strike="noStrike" noProof="0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r>
                        <a:rPr lang="ru-RU" sz="1800" b="0" i="0" u="none" strike="noStrike" noProof="0" dirty="0" err="1">
                          <a:solidFill>
                            <a:schemeClr val="tx1"/>
                          </a:solidFill>
                          <a:latin typeface="Calibri"/>
                        </a:rPr>
                        <a:t>get</a:t>
                      </a:r>
                      <a:r>
                        <a:rPr lang="ru-RU" sz="1800" b="0" i="0" u="none" strike="noStrike" noProof="0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r>
                        <a:rPr lang="ru-RU" sz="1800" b="0" i="0" u="none" strike="noStrike" noProof="0" dirty="0" err="1">
                          <a:solidFill>
                            <a:schemeClr val="tx1"/>
                          </a:solidFill>
                          <a:latin typeface="Calibri"/>
                        </a:rPr>
                        <a:t>from</a:t>
                      </a:r>
                      <a:r>
                        <a:rPr lang="ru-RU" sz="1800" b="0" i="0" u="none" strike="noStrike" noProof="0" dirty="0">
                          <a:solidFill>
                            <a:schemeClr val="tx1"/>
                          </a:solidFill>
                          <a:latin typeface="Calibri"/>
                        </a:rPr>
                        <a:t> a </a:t>
                      </a:r>
                      <a:r>
                        <a:rPr lang="ru-RU" sz="1800" b="0" i="0" u="none" strike="noStrike" noProof="0" dirty="0" err="1">
                          <a:solidFill>
                            <a:schemeClr val="tx1"/>
                          </a:solidFill>
                          <a:latin typeface="Calibri"/>
                        </a:rPr>
                        <a:t>situation</a:t>
                      </a:r>
                      <a:endParaRPr lang="ru-RU" dirty="0" err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57022915"/>
                  </a:ext>
                </a:extLst>
              </a:tr>
              <a:tr h="104829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dirty="0" err="1"/>
                        <a:t>benefit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ru-RU" sz="1800" b="0" i="0" u="none" strike="noStrike" noProof="0" dirty="0" err="1">
                          <a:solidFill>
                            <a:srgbClr val="000000"/>
                          </a:solidFill>
                          <a:latin typeface="Calibri"/>
                        </a:rPr>
                        <a:t>to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  <a:hlinkClick r:id="rId2"/>
                        </a:rPr>
                        <a:t>improve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800" b="0" i="0" u="none" strike="noStrike" noProof="0" dirty="0" err="1">
                          <a:solidFill>
                            <a:srgbClr val="000000"/>
                          </a:solidFill>
                          <a:latin typeface="Calibri"/>
                        </a:rPr>
                        <a:t>your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  <a:hlinkClick r:id="rId3"/>
                        </a:rPr>
                        <a:t>abilities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, 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  <a:hlinkClick r:id="rId4"/>
                        </a:rPr>
                        <a:t>skills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ru-RU" sz="1800" b="0" i="0" u="none" strike="noStrike" noProof="0" dirty="0" err="1">
                          <a:solidFill>
                            <a:srgbClr val="000000"/>
                          </a:solidFill>
                          <a:latin typeface="Calibri"/>
                        </a:rPr>
                        <a:t>or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  <a:hlinkClick r:id="rId5"/>
                        </a:rPr>
                        <a:t>knowledge</a:t>
                      </a:r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1507435"/>
                  </a:ext>
                </a:extLst>
              </a:tr>
              <a:tr h="62897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dirty="0" err="1"/>
                        <a:t>fancy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ru-RU" sz="1800" b="0" i="0" u="none" strike="noStrike" noProof="0" dirty="0" err="1">
                          <a:solidFill>
                            <a:srgbClr val="000000"/>
                          </a:solidFill>
                          <a:latin typeface="Calibri"/>
                        </a:rPr>
                        <a:t>to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  <a:hlinkClick r:id="rId6"/>
                        </a:rPr>
                        <a:t>feel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  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  <a:hlinkClick r:id="rId7"/>
                        </a:rPr>
                        <a:t>attracted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800" b="0" i="0" u="none" strike="noStrike" noProof="0" dirty="0" err="1">
                          <a:solidFill>
                            <a:srgbClr val="000000"/>
                          </a:solidFill>
                          <a:latin typeface="Calibri"/>
                        </a:rPr>
                        <a:t>to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ru-RU" sz="1800" b="0" i="0" u="none" strike="noStrike" noProof="0" dirty="0" err="1">
                          <a:solidFill>
                            <a:srgbClr val="000000"/>
                          </a:solidFill>
                          <a:latin typeface="Calibri"/>
                        </a:rPr>
                        <a:t>someone</a:t>
                      </a:r>
                      <a:endParaRPr lang="ru-RU" dirty="0" err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31781388"/>
                  </a:ext>
                </a:extLst>
              </a:tr>
              <a:tr h="104829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dirty="0" err="1"/>
                        <a:t>avoid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ru-RU" sz="1800" b="0" i="0" u="none" strike="noStrike" noProof="0" dirty="0" err="1">
                          <a:solidFill>
                            <a:srgbClr val="000000"/>
                          </a:solidFill>
                          <a:latin typeface="Calibri"/>
                        </a:rPr>
                        <a:t>to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  <a:hlinkClick r:id="rId8"/>
                        </a:rPr>
                        <a:t>try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800" b="0" i="0" u="none" strike="noStrike" noProof="0" dirty="0" err="1">
                          <a:solidFill>
                            <a:srgbClr val="000000"/>
                          </a:solidFill>
                          <a:latin typeface="Calibri"/>
                        </a:rPr>
                        <a:t>to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  <a:hlinkClick r:id="rId9"/>
                        </a:rPr>
                        <a:t>prevent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800" b="0" i="0" u="none" strike="noStrike" noProof="0" dirty="0" err="1">
                          <a:solidFill>
                            <a:srgbClr val="000000"/>
                          </a:solidFill>
                          <a:latin typeface="Calibri"/>
                        </a:rPr>
                        <a:t>something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ru-RU" sz="1800" b="0" i="0" u="none" strike="noStrike" noProof="0" dirty="0" err="1">
                          <a:solidFill>
                            <a:srgbClr val="000000"/>
                          </a:solidFill>
                          <a:latin typeface="Calibri"/>
                        </a:rPr>
                        <a:t>from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  <a:hlinkClick r:id="rId10"/>
                        </a:rPr>
                        <a:t>happening</a:t>
                      </a:r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15925809"/>
                  </a:ext>
                </a:extLst>
              </a:tr>
              <a:tr h="150954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dirty="0" err="1"/>
                        <a:t>develop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ru-RU" sz="1800" b="0" i="0" u="none" strike="noStrike" noProof="0" dirty="0" err="1">
                          <a:solidFill>
                            <a:srgbClr val="000000"/>
                          </a:solidFill>
                          <a:latin typeface="Calibri"/>
                        </a:rPr>
                        <a:t>your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  <a:hlinkClick r:id="rId11"/>
                        </a:rPr>
                        <a:t>cheeks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800" b="0" i="0" u="none" strike="noStrike" noProof="0" dirty="0" err="1">
                          <a:solidFill>
                            <a:srgbClr val="000000"/>
                          </a:solidFill>
                          <a:latin typeface="Calibri"/>
                        </a:rPr>
                        <a:t>become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ru-RU" sz="1800" b="0" i="0" u="none" strike="noStrike" noProof="0" dirty="0" err="1">
                          <a:solidFill>
                            <a:srgbClr val="000000"/>
                          </a:solidFill>
                          <a:latin typeface="Calibri"/>
                        </a:rPr>
                        <a:t>red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ru-RU" sz="1800" b="0" i="0" u="none" strike="noStrike" noProof="0" dirty="0" err="1">
                          <a:solidFill>
                            <a:srgbClr val="000000"/>
                          </a:solidFill>
                          <a:latin typeface="Calibri"/>
                        </a:rPr>
                        <a:t>because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ru-RU" sz="1800" b="0" i="0" u="none" strike="noStrike" noProof="0" dirty="0" err="1">
                          <a:solidFill>
                            <a:srgbClr val="000000"/>
                          </a:solidFill>
                          <a:latin typeface="Calibri"/>
                        </a:rPr>
                        <a:t>you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  <a:hlinkClick r:id="rId6"/>
                        </a:rPr>
                        <a:t>feel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  <a:hlinkClick r:id="rId12"/>
                        </a:rPr>
                        <a:t>embarrassed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800" b="0" i="0" u="none" strike="noStrike" noProof="0" dirty="0" err="1">
                          <a:solidFill>
                            <a:srgbClr val="000000"/>
                          </a:solidFill>
                          <a:latin typeface="Calibri"/>
                        </a:rPr>
                        <a:t>or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  <a:hlinkClick r:id="rId13"/>
                        </a:rPr>
                        <a:t>ashamed</a:t>
                      </a:r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616445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6616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векторная графика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44346B0E-1671-4526-BFEC-41901BBEF8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40" y="3250149"/>
            <a:ext cx="11958320" cy="336506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1D59CC9-B3DE-4918-9CC6-5B9593E32BE1}"/>
              </a:ext>
            </a:extLst>
          </p:cNvPr>
          <p:cNvSpPr txBox="1"/>
          <p:nvPr/>
        </p:nvSpPr>
        <p:spPr>
          <a:xfrm>
            <a:off x="193040" y="848360"/>
            <a:ext cx="11470640" cy="1077218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dirty="0">
                <a:cs typeface="Calibri"/>
              </a:rPr>
              <a:t>3 </a:t>
            </a:r>
            <a:r>
              <a:rPr lang="ru-RU" sz="3200" dirty="0" err="1">
                <a:cs typeface="Calibri"/>
              </a:rPr>
              <a:t>things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you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found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interesting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in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the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text</a:t>
            </a:r>
            <a:r>
              <a:rPr lang="ru-RU" sz="3200" dirty="0">
                <a:cs typeface="Calibri"/>
              </a:rPr>
              <a:t>. </a:t>
            </a:r>
            <a:endParaRPr lang="ru-RU"/>
          </a:p>
          <a:p>
            <a:pPr algn="ctr"/>
            <a:r>
              <a:rPr lang="ru-RU" sz="3200" dirty="0" err="1">
                <a:cs typeface="Calibri"/>
              </a:rPr>
              <a:t>Explain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how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these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things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can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help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you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meet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new</a:t>
            </a:r>
            <a:r>
              <a:rPr lang="ru-RU" sz="3200" dirty="0">
                <a:cs typeface="Calibri"/>
              </a:rPr>
              <a:t> </a:t>
            </a:r>
            <a:r>
              <a:rPr lang="ru-RU" sz="3200" dirty="0" err="1">
                <a:cs typeface="Calibri"/>
              </a:rPr>
              <a:t>people</a:t>
            </a:r>
            <a:r>
              <a:rPr lang="ru-RU" sz="3200" dirty="0">
                <a:cs typeface="Calibri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859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текс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5D6AF535-2F63-4500-A2E1-DCFD259B86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1568"/>
            <a:ext cx="12192000" cy="6990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3176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</Words>
  <Application>Microsoft Office PowerPoint</Application>
  <PresentationFormat>Произвольный</PresentationFormat>
  <Paragraphs>20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180</cp:revision>
  <dcterms:created xsi:type="dcterms:W3CDTF">2012-07-30T23:42:41Z</dcterms:created>
  <dcterms:modified xsi:type="dcterms:W3CDTF">2018-12-23T13:59:05Z</dcterms:modified>
</cp:coreProperties>
</file>