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3" r:id="rId7"/>
    <p:sldId id="264" r:id="rId8"/>
    <p:sldId id="265" r:id="rId9"/>
    <p:sldId id="266" r:id="rId10"/>
    <p:sldId id="278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3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1680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DC3F4-C5F6-44EA-A383-3BCB4E15ED6D}" type="datetimeFigureOut">
              <a:rPr lang="ru-RU" smtClean="0"/>
              <a:pPr/>
              <a:t>23.12.2018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5BE49-C3CD-4CD2-BB83-13B9CF2627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429684" cy="1470025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latin typeface="a_AvanteLtNr" pitchFamily="34" charset="-52"/>
              </a:rPr>
              <a:t>МДОУ «Медновский детский сад» «Родничок»</a:t>
            </a:r>
            <a:endParaRPr lang="ru-RU" sz="2800" b="1" i="1" dirty="0">
              <a:solidFill>
                <a:schemeClr val="tx2"/>
              </a:solidFill>
              <a:latin typeface="a_AvanteLtNr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000240"/>
            <a:ext cx="7072362" cy="3643338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a_AvanteLtNr" pitchFamily="34" charset="-52"/>
              </a:rPr>
              <a:t>Художественно – эстетическое развитие детей раннего и младшего дошкольного возраста посредством дидактических </a:t>
            </a:r>
            <a:r>
              <a:rPr lang="ru-RU" b="1" i="1" smtClean="0">
                <a:solidFill>
                  <a:srgbClr val="002060"/>
                </a:solidFill>
                <a:latin typeface="a_AvanteLtNr" pitchFamily="34" charset="-52"/>
              </a:rPr>
              <a:t>игр.</a:t>
            </a:r>
            <a:endParaRPr lang="ru-RU" b="1" i="1" dirty="0" smtClean="0">
              <a:solidFill>
                <a:srgbClr val="002060"/>
              </a:solidFill>
              <a:latin typeface="a_AvanteLtNr" pitchFamily="34" charset="-52"/>
            </a:endParaRPr>
          </a:p>
          <a:p>
            <a:endParaRPr lang="ru-RU" sz="2800" b="1" i="1" dirty="0" smtClean="0">
              <a:solidFill>
                <a:schemeClr val="tx2"/>
              </a:solidFill>
              <a:latin typeface="a_AvanteLtNr" pitchFamily="34" charset="-52"/>
            </a:endParaRPr>
          </a:p>
          <a:p>
            <a:r>
              <a:rPr lang="ru-RU" sz="2800" b="1" i="1" dirty="0" smtClean="0">
                <a:solidFill>
                  <a:schemeClr val="tx2"/>
                </a:solidFill>
                <a:latin typeface="a_AvanteLtNr" pitchFamily="34" charset="-52"/>
              </a:rPr>
              <a:t>Воспитатель: </a:t>
            </a:r>
          </a:p>
          <a:p>
            <a:r>
              <a:rPr lang="ru-RU" sz="2800" b="1" i="1" dirty="0" smtClean="0">
                <a:solidFill>
                  <a:schemeClr val="tx2"/>
                </a:solidFill>
                <a:latin typeface="a_AvanteLtNr" pitchFamily="34" charset="-52"/>
              </a:rPr>
              <a:t>Макарова Л. В.</a:t>
            </a:r>
          </a:p>
          <a:p>
            <a:endParaRPr lang="ru-RU" sz="2800" b="1" i="1" dirty="0">
              <a:solidFill>
                <a:schemeClr val="tx2"/>
              </a:solidFill>
              <a:latin typeface="a_AvanteLtNr" pitchFamily="34" charset="-5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a_AvanteLtNr" pitchFamily="34" charset="-52"/>
              </a:rPr>
              <a:t>«Шнуровка»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3" name="Picture 2" descr="G:\DCIM\100NIKON\DSCN40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857364"/>
            <a:ext cx="5498467" cy="41243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6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a_AvanteLtNr" pitchFamily="34" charset="-52"/>
              </a:rPr>
              <a:t>«Осьминожки»</a:t>
            </a:r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</a:br>
            <a:endParaRPr lang="ru-RU" sz="28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5" name="Рисунок 4" descr="G:\DCIM\100SSCAM\SDC1857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1142984"/>
            <a:ext cx="5940425" cy="4455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a_AvanteLtNr" pitchFamily="34" charset="-52"/>
              </a:rPr>
              <a:t>«Собери букет»</a:t>
            </a:r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</a:br>
            <a:endParaRPr lang="ru-RU" sz="28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5" name="Рисунок 4" descr="G:\DCIM\100SSCAM\SDC1859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1430214"/>
            <a:ext cx="5857915" cy="4572032"/>
          </a:xfrm>
          <a:prstGeom prst="roundRect">
            <a:avLst>
              <a:gd name="adj" fmla="val 16667"/>
            </a:avLst>
          </a:prstGeom>
          <a:ln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  <a:t>«Солнышко»</a:t>
            </a:r>
            <a:endParaRPr lang="ru-RU" sz="28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10241" name="Picture 1" descr="J:\Users\Nik\Desktop\ДЛЯ ПРИЗЕНТ\DSC_01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6000792" cy="3989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_AvanteLtNr" pitchFamily="34" charset="-52"/>
              </a:rPr>
              <a:t>«Шнуровки – машины»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9217" name="Picture 1" descr="G:\DCIM\100NIKON\DSCN40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558" y="1268760"/>
            <a:ext cx="4165108" cy="31241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218" name="Picture 2" descr="G:\DCIM\100NIKON\DSCN40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214686"/>
            <a:ext cx="4000044" cy="30003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_AvanteLtNr" pitchFamily="34" charset="-52"/>
              </a:rPr>
              <a:t>Д/И «Поставь машину в гараж»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8193" name="Picture 1" descr="G:\DCIM\100NIKON\DSCN40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643050"/>
            <a:ext cx="6190562" cy="4643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_AvanteLtNr" pitchFamily="34" charset="-52"/>
              </a:rPr>
              <a:t>Д/И «Спрячь зайчика от лисы»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7169" name="Picture 1" descr="G:\DCIM\100NIKON\DSCN40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6069907" cy="4552945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a_AvanteLtNr" pitchFamily="34" charset="-52"/>
              </a:rPr>
              <a:t>«Лабиринт»  Д/И «Потерялся огонек». </a:t>
            </a:r>
            <a:endParaRPr lang="ru-RU" sz="24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6145" name="Picture 1" descr="G:\DCIM\100NIKON\DSCN40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984" y="1412776"/>
            <a:ext cx="4260348" cy="3195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G:\DCIM\100NIKON\DSCN408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974628" cy="2981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643866" cy="571504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tx2"/>
                </a:solidFill>
                <a:latin typeface="a_AvanteLtNr" pitchFamily="34" charset="-52"/>
              </a:rPr>
              <a:t>«От большого к маленькому»</a:t>
            </a:r>
            <a:endParaRPr lang="ru-RU" sz="31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5121" name="Picture 1" descr="G:\DCIM\100NIKON\DSCN40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85866"/>
            <a:ext cx="4641308" cy="3481374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2" name="Picture 2" descr="G:\DCIM\100NIKON\DSCN40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197991"/>
            <a:ext cx="4450828" cy="3338498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_AvanteLtNr" pitchFamily="34" charset="-52"/>
              </a:rPr>
              <a:t>Пазлы «Специальный транспорт»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4097" name="Picture 1" descr="G:\DCIM\100NIKON\DSCN40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688947" cy="4267192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04664"/>
            <a:ext cx="7958688" cy="818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a_AvanteLtNr" pitchFamily="34" charset="-52"/>
              </a:rPr>
              <a:t>Почему так важно, 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a_AvanteLtNr" pitchFamily="34" charset="-52"/>
              </a:rPr>
              <a:t> играть с детьми в дидактические игры?</a:t>
            </a:r>
          </a:p>
          <a:p>
            <a:r>
              <a:rPr lang="ru-RU" dirty="0" smtClean="0"/>
              <a:t> 	</a:t>
            </a:r>
            <a:r>
              <a:rPr lang="ru-RU" dirty="0" smtClean="0">
                <a:solidFill>
                  <a:srgbClr val="002060"/>
                </a:solidFill>
                <a:latin typeface="a_AvanteLtNr" pitchFamily="34" charset="-52"/>
              </a:rPr>
              <a:t>Интересные возможности дидактических игр установлены в художественно-эстетическом развитии детей. В процессе дидактических игр ребёнок приобретает или закрепляет знания о свойствах предметов: цвете, форме, строении, величине, полезные, в частности, для того, чтобы изображать предметы. Дидактические игры обогащают сенсорный опыт детей, мышление, умение сравнивать, выделять сходство и различия. Расширяются представления и об окружающем мире, формируются обобщённые представления о свойствах схожих предметов, что в свою очередь способствует овладению обобщёнными способами изображения. Создание самих дидактических игр тоже может стать отличным заданием на занятии по изобразительной деятельности. В рисовании, лепке, аппликации дети с удовольствием создают настольно-печатные игры (например, по получению новых цветов, новых оттенков в разной цветовой гамме, по ознакомлению с формой и величиной предметов и т.п.). Игры, создаваемые детьми, имеют для них особое значение. Участвуя в такой работе, ребёнок в деятельной форме познает и отражает предметы и их свойства. В процессе изготовления игр развивается эстетическое восприятие, формируются эстетические представления, образное мышление.</a:t>
            </a:r>
          </a:p>
          <a:p>
            <a:endParaRPr lang="ru-RU" sz="2000" b="1" i="1" dirty="0" smtClean="0">
              <a:solidFill>
                <a:schemeClr val="tx2"/>
              </a:solidFill>
              <a:latin typeface="a_AvanteLtNr" pitchFamily="34" charset="-52"/>
            </a:endParaRPr>
          </a:p>
          <a:p>
            <a:endParaRPr lang="ru-RU" sz="2000" b="1" i="1" dirty="0" smtClean="0">
              <a:solidFill>
                <a:schemeClr val="tx2"/>
              </a:solidFill>
              <a:latin typeface="a_AvanteLtNr" pitchFamily="34" charset="-52"/>
            </a:endParaRP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 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a_AvanteLtNr" pitchFamily="34" charset="-52"/>
              </a:rPr>
              <a:t>Пазлы (домашние животные, кто живет в лесу, обитатели живого уголка, зоопарк)</a:t>
            </a:r>
            <a:endParaRPr lang="ru-RU" sz="24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3073" name="Picture 1" descr="G:\DCIM\100NIKON\DSCN40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286544" cy="4715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_AvanteLtNr" pitchFamily="34" charset="-52"/>
              </a:rPr>
              <a:t>Д/И «Кто чем питается». Д/И «Консервируем овощи»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2049" name="Picture 1" descr="G:\DCIM\100NIKON\DSCN40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4071966" cy="3054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G:\DCIM\100NIKON\DSCN40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000044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_AvanteLtNr" pitchFamily="34" charset="-52"/>
              </a:rPr>
              <a:t>Разрезные картинки «Овощи»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35842" name="Picture 2" descr="G:\DCIM\100NIKON\DSCN40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844824"/>
            <a:ext cx="4069868" cy="30527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843" name="Picture 3" descr="G:\DCIM\100NIKON\DSCN40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214686"/>
            <a:ext cx="4000496" cy="30007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_AvanteLtNr" pitchFamily="34" charset="-52"/>
              </a:rPr>
              <a:t>Разрезные картинки «Животные»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36866" name="Picture 2" descr="G:\DCIM\100NIKON\DSCN40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3974628" cy="2981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6867" name="Picture 3" descr="G:\DCIM\100NIKON\DSCN407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502" y="3429000"/>
            <a:ext cx="3904804" cy="2928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_AvanteLtNr" pitchFamily="34" charset="-52"/>
              </a:rPr>
              <a:t>Разрезные картинки на тему «Осень». Д/И «Назови что это, кто это, какие звуки произносит»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37890" name="Picture 2" descr="G:\DCIM\100NIKON\DSCN407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0245"/>
            <a:ext cx="4143403" cy="31079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1" name="Picture 3" descr="G:\DCIM\100NIKON\DSCN408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230" y="2428868"/>
            <a:ext cx="4450828" cy="33384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a_AvanteLtNr" pitchFamily="34" charset="-52"/>
              </a:rPr>
              <a:t>Д/И: «Какого цвета листок?», «Украсим дерево осенними листочками». </a:t>
            </a:r>
            <a:endParaRPr lang="ru-RU" sz="2400" dirty="0">
              <a:solidFill>
                <a:srgbClr val="0070C0"/>
              </a:solidFill>
              <a:latin typeface="a_AvanteLtNr" pitchFamily="34" charset="-52"/>
            </a:endParaRPr>
          </a:p>
        </p:txBody>
      </p:sp>
      <p:pic>
        <p:nvPicPr>
          <p:cNvPr id="39939" name="Picture 3" descr="G:\DCIM\100NIKON\DSCN40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1417638"/>
            <a:ext cx="4357717" cy="3268657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 descr="G:\ФОТО С ТЕЛ\WP_20160909_14_25_49_Pr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285860"/>
            <a:ext cx="2854861" cy="508228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_AvanteLtNr" pitchFamily="34" charset="-52"/>
              </a:rPr>
              <a:t>Д/И «Подбери предмет к картинке». Пазлы «Подбери героев к сказке».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_AvanteLtNr" pitchFamily="34" charset="-52"/>
            </a:endParaRPr>
          </a:p>
        </p:txBody>
      </p:sp>
      <p:pic>
        <p:nvPicPr>
          <p:cNvPr id="38914" name="Picture 2" descr="G:\DCIM\100NIKON\DSCN40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4069868" cy="3052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15" name="Picture 3" descr="G:\DCIM\100NIKON\DSCN40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286124"/>
            <a:ext cx="4117375" cy="3088380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500174"/>
            <a:ext cx="7215238" cy="278608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  <a:latin typeface="a_AvanteLtNr" pitchFamily="34" charset="-52"/>
                <a:cs typeface="Angsana New" pitchFamily="18" charset="-34"/>
              </a:rPr>
              <a:t>Цель: </a:t>
            </a:r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  <a:cs typeface="Angsana New" pitchFamily="18" charset="-34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a_AvanteLtNr" pitchFamily="34" charset="-52"/>
                <a:cs typeface="Angsana New" pitchFamily="18" charset="-34"/>
              </a:rPr>
            </a:br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  <a:t>обогатить чувственный опыт ребёнка раннего возраста, развить его умственные и творческие способности, мелкую моторику рук, развитие сенсорных способностей детей.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chemeClr val="tx2"/>
              </a:solidFill>
              <a:latin typeface="a_AvanteLtNr" pitchFamily="34" charset="-52"/>
              <a:cs typeface="Angsana New" pitchFamily="18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86808" cy="63579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a_AvanteLtNr" pitchFamily="34" charset="-52"/>
              </a:rPr>
              <a:t>Основами методики являются.</a:t>
            </a:r>
            <a:br>
              <a:rPr lang="ru-RU" sz="2400" b="1" dirty="0" smtClean="0">
                <a:solidFill>
                  <a:schemeClr val="tx2"/>
                </a:solidFill>
                <a:latin typeface="a_AvanteLtNr" pitchFamily="34" charset="-52"/>
              </a:rPr>
            </a:b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 </a:t>
            </a:r>
            <a:b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</a:b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- решение в процессе реализации игр всех задач сенсорного и художественно- эстетического развития; </a:t>
            </a:r>
            <a:b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</a:b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- учет возрастных особенностей детей раннего и младшего дошкольного возраста; </a:t>
            </a:r>
            <a:b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</a:b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- учет принципа постепенного усложнения содержания: игры усложняются по мере перехода от репродуктивного характера деятельности детей ко все более самостоятельному и творческому;</a:t>
            </a:r>
            <a:b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</a:b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 - учет культурологического принципа: предпосылка формирования базиса личностной культуры дошкольника являются воображение и творчество как главные образующие личности ребенка;</a:t>
            </a:r>
            <a:b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</a:b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 - учет принципа сотрудничества с семьей: создание мотивации вызывающие у родителей стремление к использованию в семейном воспитании предложенных ДОО дидактических игр и внесение своего вклада в художественно-эстетическое развитие детей;</a:t>
            </a:r>
            <a:b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</a:b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 - положение, что игру можно рассматривать с одной стороны, как самостоятельную деятельность ребенка, а с другой стороны – как взаимодействие ребенка со взрослым.</a:t>
            </a:r>
            <a:b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</a:br>
            <a:endParaRPr lang="ru-RU" sz="20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142984"/>
            <a:ext cx="8572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Aharoni" pitchFamily="2" charset="-79"/>
              </a:rPr>
              <a:t/>
            </a:r>
            <a:br>
              <a:rPr lang="ru-RU" dirty="0" smtClean="0">
                <a:cs typeface="Aharoni" pitchFamily="2" charset="-79"/>
              </a:rPr>
            </a:br>
            <a:r>
              <a:rPr lang="ru-RU" dirty="0" smtClean="0">
                <a:cs typeface="Aharoni" pitchFamily="2" charset="-79"/>
              </a:rPr>
              <a:t> </a:t>
            </a:r>
          </a:p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 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428604"/>
            <a:ext cx="692948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  <a:t>Система дидактических игр включает в себя: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Игры, направленные на сенсорное развитие 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(это развитие у ребенка восприятия и формирование представлений о внешних свойствах предметов: их форме, цвете, величине положений в пространстве, а также запахе, вкусе и т.д.) 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tx2"/>
              </a:solidFill>
              <a:latin typeface="a_AvanteLtNr" pitchFamily="34" charset="-52"/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tx2"/>
              </a:solidFill>
              <a:latin typeface="a_AvanteLtNr" pitchFamily="34" charset="-52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a_AvanteLtNr" pitchFamily="34" charset="-52"/>
              </a:rPr>
              <a:t>Игры, направленные на художественно-эстетическое развитие ( это формирование у детей интереса к эстетической стороне окружающей действительности, удовлетворение потребностей детей в самовыражении через развитие продуктивной деятельности ( рисование, лепка, аппликация, конструирование), развитие способностей к самостоятельному творчеству</a:t>
            </a: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0013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latin typeface="a_AvanteLtNr" pitchFamily="34" charset="-52"/>
              </a:rPr>
              <a:t>Многофункциональное пособие  -  «Дикие животные», с помощью которого играем с детьми в дидактические игры:  «Назови, кто это»; «Изобрази, как передвигается»; «Какие, звуки произносит?»;  «Из какой, сказки пришел к нам в гости?»</a:t>
            </a:r>
            <a:endParaRPr lang="ru-RU" sz="20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5" name="Рисунок 4" descr="DSC_056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700808"/>
            <a:ext cx="5971883" cy="46148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9397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a_AvanteLtNr" pitchFamily="34" charset="-52"/>
              </a:rPr>
              <a:t>«Разноцветные крышки»</a:t>
            </a:r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</a:br>
            <a:endParaRPr lang="ru-RU" sz="28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5" name="Рисунок 4" descr="G:\DCIM\100SSCAM\SDC1858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214422"/>
            <a:ext cx="5940425" cy="4455319"/>
          </a:xfrm>
          <a:prstGeom prst="roundRect">
            <a:avLst>
              <a:gd name="adj" fmla="val 16667"/>
            </a:avLst>
          </a:prstGeom>
          <a:ln>
            <a:solidFill>
              <a:srgbClr val="00B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a_AvanteLtNr" pitchFamily="34" charset="-52"/>
              </a:rPr>
              <a:t>«Собери змейку»</a:t>
            </a:r>
            <a: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a_AvanteLtNr" pitchFamily="34" charset="-52"/>
              </a:rPr>
            </a:br>
            <a:endParaRPr lang="ru-RU" sz="28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6" name="Рисунок 5" descr="G:\DCIM\100SSCAM\SDC1856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1787" y="1196752"/>
            <a:ext cx="5940425" cy="4455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1438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a_AvanteLtNr" pitchFamily="34" charset="-52"/>
              </a:rPr>
              <a:t>«Чудо шнурок»</a:t>
            </a:r>
            <a:endParaRPr lang="ru-RU" sz="2400" dirty="0">
              <a:solidFill>
                <a:schemeClr val="tx2"/>
              </a:solidFill>
              <a:latin typeface="a_AvanteLtNr" pitchFamily="34" charset="-52"/>
            </a:endParaRPr>
          </a:p>
        </p:txBody>
      </p:sp>
      <p:pic>
        <p:nvPicPr>
          <p:cNvPr id="5" name="Рисунок 4" descr="G:\DCIM\100SSCAM\SDC1859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700808"/>
            <a:ext cx="5940425" cy="44553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329</Words>
  <Application>Microsoft Office PowerPoint</Application>
  <PresentationFormat>Экран (4:3)</PresentationFormat>
  <Paragraphs>51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a_AvanteLtNr</vt:lpstr>
      <vt:lpstr>Aharoni</vt:lpstr>
      <vt:lpstr>Angsana New</vt:lpstr>
      <vt:lpstr>Arial</vt:lpstr>
      <vt:lpstr>Calibri</vt:lpstr>
      <vt:lpstr>Wingdings</vt:lpstr>
      <vt:lpstr>Тема Office</vt:lpstr>
      <vt:lpstr>МДОУ «Медновский детский сад» «Родничок»</vt:lpstr>
      <vt:lpstr>Презентация PowerPoint</vt:lpstr>
      <vt:lpstr>Цель:  обогатить чувственный опыт ребёнка раннего возраста, развить его умственные и творческие способности, мелкую моторику рук, развитие сенсорных способностей детей. </vt:lpstr>
      <vt:lpstr>Основами методики являются.   - решение в процессе реализации игр всех задач сенсорного и художественно- эстетического развития;  - учет возрастных особенностей детей раннего и младшего дошкольного возраста;  - учет принципа постепенного усложнения содержания: игры усложняются по мере перехода от репродуктивного характера деятельности детей ко все более самостоятельному и творческому;  - учет культурологического принципа: предпосылка формирования базиса личностной культуры дошкольника являются воображение и творчество как главные образующие личности ребенка;  - учет принципа сотрудничества с семьей: создание мотивации вызывающие у родителей стремление к использованию в семейном воспитании предложенных ДОО дидактических игр и внесение своего вклада в художественно-эстетическое развитие детей;  - положение, что игру можно рассматривать с одной стороны, как самостоятельную деятельность ребенка, а с другой стороны – как взаимодействие ребенка со взрослым. </vt:lpstr>
      <vt:lpstr>Презентация PowerPoint</vt:lpstr>
      <vt:lpstr>Многофункциональное пособие  -  «Дикие животные», с помощью которого играем с детьми в дидактические игры:  «Назови, кто это»; «Изобрази, как передвигается»; «Какие, звуки произносит?»;  «Из какой, сказки пришел к нам в гости?»</vt:lpstr>
      <vt:lpstr>«Разноцветные крышки» </vt:lpstr>
      <vt:lpstr>«Собери змейку» </vt:lpstr>
      <vt:lpstr>«Чудо шнурок»</vt:lpstr>
      <vt:lpstr>«Шнуровка»</vt:lpstr>
      <vt:lpstr>«Осьминожки» </vt:lpstr>
      <vt:lpstr>«Собери букет» </vt:lpstr>
      <vt:lpstr>«Солнышко»</vt:lpstr>
      <vt:lpstr>«Шнуровки – машины»</vt:lpstr>
      <vt:lpstr>Д/И «Поставь машину в гараж»</vt:lpstr>
      <vt:lpstr>Д/И «Спрячь зайчика от лисы»</vt:lpstr>
      <vt:lpstr>«Лабиринт»  Д/И «Потерялся огонек». </vt:lpstr>
      <vt:lpstr>«От большого к маленькому»</vt:lpstr>
      <vt:lpstr>Пазлы «Специальный транспорт»</vt:lpstr>
      <vt:lpstr>Пазлы (домашние животные, кто живет в лесу, обитатели живого уголка, зоопарк)</vt:lpstr>
      <vt:lpstr>Д/И «Кто чем питается». Д/И «Консервируем овощи»</vt:lpstr>
      <vt:lpstr>Разрезные картинки «Овощи»</vt:lpstr>
      <vt:lpstr>Разрезные картинки «Животные»</vt:lpstr>
      <vt:lpstr>Разрезные картинки на тему «Осень». Д/И «Назови что это, кто это, какие звуки произносит»</vt:lpstr>
      <vt:lpstr>Д/И: «Какого цвета листок?», «Украсим дерево осенними листочками». </vt:lpstr>
      <vt:lpstr>Д/И «Подбери предмет к картинке». Пазлы «Подбери героев к сказке».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«Медновский детский сад» «Родничок» младшая группа «Подсолнушки»</dc:title>
  <dc:creator>Лариса</dc:creator>
  <cp:lastModifiedBy>Пользователь Windows</cp:lastModifiedBy>
  <cp:revision>97</cp:revision>
  <dcterms:created xsi:type="dcterms:W3CDTF">2014-11-13T19:20:48Z</dcterms:created>
  <dcterms:modified xsi:type="dcterms:W3CDTF">2018-12-23T14:09:00Z</dcterms:modified>
</cp:coreProperties>
</file>