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1" r:id="rId6"/>
    <p:sldId id="276" r:id="rId7"/>
    <p:sldId id="260" r:id="rId8"/>
    <p:sldId id="264" r:id="rId9"/>
    <p:sldId id="265" r:id="rId10"/>
    <p:sldId id="263" r:id="rId11"/>
    <p:sldId id="266" r:id="rId12"/>
    <p:sldId id="267" r:id="rId13"/>
    <p:sldId id="269" r:id="rId14"/>
    <p:sldId id="274" r:id="rId15"/>
    <p:sldId id="271" r:id="rId16"/>
    <p:sldId id="273" r:id="rId17"/>
    <p:sldId id="272" r:id="rId18"/>
    <p:sldId id="275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12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926726-0756-465F-84BC-BD5DDE5092F6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885699-BAC4-41BA-8268-C74B8E9E48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713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885699-BAC4-41BA-8268-C74B8E9E480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9048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zerberus.ucoz.ru/_nw/3/2605602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8" y="-100620"/>
            <a:ext cx="9143999" cy="6958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15816" y="1340768"/>
            <a:ext cx="6120680" cy="1584176"/>
          </a:xfrm>
        </p:spPr>
        <p:txBody>
          <a:bodyPr>
            <a:normAutofit fontScale="85000" lnSpcReduction="2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>Педагогические возможности сказки</a:t>
            </a:r>
          </a:p>
          <a:p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> в работе с детьми</a:t>
            </a:r>
          </a:p>
          <a:p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> с общим недоразвитием речи</a:t>
            </a:r>
            <a:endParaRPr lang="ru-RU" b="1" i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57462" y="3364250"/>
            <a:ext cx="29668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Авторы-составители: Дмитриева Е.А., </a:t>
            </a:r>
          </a:p>
          <a:p>
            <a:pPr algn="r"/>
            <a:r>
              <a:rPr lang="ru-RU" sz="2400" b="1" smtClean="0">
                <a:solidFill>
                  <a:schemeClr val="accent3">
                    <a:lumMod val="50000"/>
                  </a:schemeClr>
                </a:solidFill>
              </a:rPr>
              <a:t>Шервуд В.А, </a:t>
            </a:r>
            <a:endParaRPr lang="ru-RU" sz="2400" b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07904" y="6143503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Новокузнецк 2018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260648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 «Детский сад № 240»</a:t>
            </a:r>
            <a:endParaRPr lang="ru-RU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96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123hdwallpaperpic.com/download/20151103/digital-art-castle-rainbow-colorful-2560x160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83968" y="404664"/>
            <a:ext cx="29059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загадки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E:\dir\ДетСад\Desktop\Ярмарка презентация\111111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1052735"/>
            <a:ext cx="1481249" cy="2089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dir\ДетСад\Desktop\Ярмарка презентация\буратино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6485" y="1413422"/>
            <a:ext cx="1627905" cy="2477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dir\ДетСад\Desktop\Ярмарка презентация\105_big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1124744"/>
            <a:ext cx="1414492" cy="2420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E:\dir\ДетСад\Desktop\Ярмарка презентация\pb_3027_0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74523" y="3717032"/>
            <a:ext cx="1882769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E:\dir\ДетСад\Desktop\Ярмарка презентация\phpVBJLhd_viktorina-Znatoki-skazok_22.jpe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4149080"/>
            <a:ext cx="1364469" cy="1482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E:\dir\ДетСад\Desktop\Ярмарка презентация\preview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826" y="256967"/>
            <a:ext cx="1586707" cy="2307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4338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www.kartinkijane.ru/download.php?file=201304/2560x1600/kartinkijane.ru-532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854" y="1528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403648" y="332656"/>
            <a:ext cx="64807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Сочини сказку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10224" y="1255986"/>
            <a:ext cx="63831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33684" y="1951672"/>
            <a:ext cx="66717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39968" y="2708920"/>
            <a:ext cx="70404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034265" y="3524540"/>
            <a:ext cx="59824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034265" y="4293096"/>
            <a:ext cx="66717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034265" y="5085184"/>
            <a:ext cx="70404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57897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dir\ДетСад\Desktop\Ярмарка презентация\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84" y="0"/>
            <a:ext cx="914598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239000" cy="20716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i="1" dirty="0">
                <a:solidFill>
                  <a:srgbClr val="7030A0"/>
                </a:solidFill>
                <a:latin typeface="Georgia" pitchFamily="18" charset="0"/>
              </a:rPr>
              <a:t>Методическая сказка с использованием </a:t>
            </a:r>
            <a:r>
              <a:rPr lang="ru-RU" sz="3100" b="1" i="1" dirty="0" smtClean="0">
                <a:solidFill>
                  <a:srgbClr val="7030A0"/>
                </a:solidFill>
                <a:latin typeface="Georgia" pitchFamily="18" charset="0"/>
              </a:rPr>
              <a:t>игрового</a:t>
            </a:r>
            <a:r>
              <a:rPr lang="ru-RU" sz="3100" b="1" i="1" dirty="0">
                <a:solidFill>
                  <a:srgbClr val="7030A0"/>
                </a:solidFill>
                <a:latin typeface="Georgia" pitchFamily="18" charset="0"/>
              </a:rPr>
              <a:t/>
            </a:r>
            <a:br>
              <a:rPr lang="ru-RU" sz="3100" b="1" i="1" dirty="0">
                <a:solidFill>
                  <a:srgbClr val="7030A0"/>
                </a:solidFill>
                <a:latin typeface="Georgia" pitchFamily="18" charset="0"/>
              </a:rPr>
            </a:br>
            <a:r>
              <a:rPr lang="ru-RU" sz="3100" b="1" i="1" dirty="0" smtClean="0">
                <a:solidFill>
                  <a:srgbClr val="7030A0"/>
                </a:solidFill>
                <a:latin typeface="Georgia" pitchFamily="18" charset="0"/>
              </a:rPr>
              <a:t>пособия</a:t>
            </a:r>
            <a:br>
              <a:rPr lang="ru-RU" sz="3100" b="1" i="1" dirty="0" smtClean="0">
                <a:solidFill>
                  <a:srgbClr val="7030A0"/>
                </a:solidFill>
                <a:latin typeface="Georgia" pitchFamily="18" charset="0"/>
              </a:rPr>
            </a:br>
            <a:r>
              <a:rPr lang="ru-RU" sz="3100" b="1" i="1" dirty="0" smtClean="0">
                <a:solidFill>
                  <a:srgbClr val="7030A0"/>
                </a:solidFill>
                <a:latin typeface="Georgia" pitchFamily="18" charset="0"/>
              </a:rPr>
              <a:t> «Волшебные      </a:t>
            </a:r>
            <a:r>
              <a:rPr lang="ru-RU" sz="3100" b="1" i="1" dirty="0" err="1" smtClean="0">
                <a:solidFill>
                  <a:srgbClr val="7030A0"/>
                </a:solidFill>
                <a:latin typeface="Georgia" pitchFamily="18" charset="0"/>
              </a:rPr>
              <a:t>Гонзики</a:t>
            </a:r>
            <a:r>
              <a:rPr lang="ru-RU" sz="3100" b="1" i="1" dirty="0" smtClean="0">
                <a:solidFill>
                  <a:srgbClr val="7030A0"/>
                </a:solidFill>
                <a:latin typeface="Georgia" pitchFamily="18" charset="0"/>
              </a:rPr>
              <a:t>»</a:t>
            </a:r>
            <a:endParaRPr lang="ru-RU" sz="3100" b="1" i="1" dirty="0">
              <a:solidFill>
                <a:srgbClr val="7030A0"/>
              </a:solidFill>
              <a:latin typeface="Georgia" pitchFamily="18" charset="0"/>
            </a:endParaRPr>
          </a:p>
        </p:txBody>
      </p:sp>
      <p:pic>
        <p:nvPicPr>
          <p:cNvPr id="1028" name="Picture 4" descr="C:\Мои документы\Рабочий стол\гонзики\P108096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2470549"/>
            <a:ext cx="6572295" cy="410252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2050" name="Picture 2" descr="C:\Мои документы\Рабочий стол\гонзики\P108099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216" y="2348880"/>
            <a:ext cx="4680520" cy="3510390"/>
          </a:xfrm>
          <a:prstGeom prst="rect">
            <a:avLst/>
          </a:prstGeom>
          <a:noFill/>
        </p:spPr>
      </p:pic>
      <p:pic>
        <p:nvPicPr>
          <p:cNvPr id="2051" name="Picture 3" descr="C:\Мои документы\Рабочий стол\гонзики\P109001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9731" y="3212975"/>
            <a:ext cx="3888154" cy="33206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5179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dir\ДетСад\Desktop\Ярмарка презентация\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32"/>
            <a:ext cx="9177697" cy="6852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C:\Мои документы\Рабочий стол\109_PANA\P1080976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919498"/>
            <a:ext cx="5220072" cy="302433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419872" y="1919498"/>
            <a:ext cx="4824536" cy="165618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Проснулись </a:t>
            </a:r>
            <a:r>
              <a:rPr lang="ru-RU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Гонзики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 утра</a:t>
            </a:r>
          </a:p>
          <a:p>
            <a:pPr>
              <a:buNone/>
            </a:pP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Устроили зарядку.</a:t>
            </a:r>
          </a:p>
          <a:p>
            <a:pPr>
              <a:buNone/>
            </a:pP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Чтоб были ловкими всегда,</a:t>
            </a:r>
          </a:p>
          <a:p>
            <a:pPr>
              <a:buNone/>
            </a:pP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Постройтесь по порядку.</a:t>
            </a:r>
          </a:p>
          <a:p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18153" y="303039"/>
            <a:ext cx="66354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Пальчиковые игры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Рисунок 7" descr="C:\Мои документы\Рабочий стол\109_PANA\P1080970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717032"/>
            <a:ext cx="6989665" cy="299695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360510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800" decel="5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800" decel="5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E:\dir\ДетСад\Desktop\Ярмарка презентация\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854"/>
            <a:ext cx="914598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851920" y="4149080"/>
            <a:ext cx="38164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Летит по небу самолет. </a:t>
            </a:r>
          </a:p>
          <a:p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Он завет меня в полет.</a:t>
            </a:r>
          </a:p>
          <a:p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Шасси убирает,</a:t>
            </a:r>
          </a:p>
          <a:p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Весело летает:</a:t>
            </a:r>
          </a:p>
          <a:p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 Л – Л – Л»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1030" name="Picture 6" descr="http://animalsfoto.com/photo/b6/b6e65ea7a9505ca9842c57fa032ce2b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2060" y="1628800"/>
            <a:ext cx="1980220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ds04.infourok.ru/uploads/ex/038e/0000b355-ea1f3166/hello_html_m12aad1ec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4054030"/>
            <a:ext cx="2232248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67155" y="189569"/>
            <a:ext cx="660969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Автоматизация звуков</a:t>
            </a:r>
          </a:p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(изолированно)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772816"/>
            <a:ext cx="44644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Вот ползет по лесу змейка. </a:t>
            </a:r>
          </a:p>
          <a:p>
            <a:pPr>
              <a:buNone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Ты догнать ее сумей-ка. Зашипела тут змея, Повтори – ка ты, как я:</a:t>
            </a:r>
          </a:p>
          <a:p>
            <a:pPr>
              <a:buNone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« Ш – Ш – Ш»</a:t>
            </a:r>
          </a:p>
        </p:txBody>
      </p:sp>
    </p:spTree>
    <p:extLst>
      <p:ext uri="{BB962C8B-B14F-4D97-AF65-F5344CB8AC3E}">
        <p14:creationId xmlns:p14="http://schemas.microsoft.com/office/powerpoint/2010/main" val="42468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dir\ДетСад\Desktop\Ярмарка презентация\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84" y="0"/>
            <a:ext cx="914598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C:\Мои документы\Рабочий стол\109_PANA\P1080972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7283" y="1772816"/>
            <a:ext cx="7276994" cy="475252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700808"/>
            <a:ext cx="6624736" cy="1152128"/>
          </a:xfrm>
        </p:spPr>
        <p:txBody>
          <a:bodyPr anchor="t"/>
          <a:lstStyle/>
          <a:p>
            <a:pPr>
              <a:buNone/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1-2-3-4-5,  будем ритм мы сочинять. </a:t>
            </a:r>
          </a:p>
          <a:p>
            <a:pPr>
              <a:buNone/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1-2-3, 1-2-3  ну-ка, ну-ка повтори</a:t>
            </a:r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476672"/>
            <a:ext cx="843961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Передача ритмического рисунка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92206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dir\ДетСад\Desktop\Ярмарка презентация\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84" y="0"/>
            <a:ext cx="914598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La volpe ingorda, &amp;ZHcy;&amp;acy;&amp;dcy;&amp;ncy;&amp;acy;&amp;yacy; &amp;lcy;&amp;icy;&amp;scy;&amp;acy;, &amp;acy;&amp;ucy;&amp;dcy;&amp;icy;&amp;ocy;&amp;kcy;&amp;ncy;&amp;icy;&amp;gcy;&amp;acy; &amp;dcy;&amp;lcy;&amp;yacy; &amp;dcy;&amp;iecy;&amp;tcy;&amp;iecy;&amp;jcy;, &amp;ncy;&amp;acy; &amp;icy;&amp;tcy;&amp;acy;&amp;lcy;&amp;softcy;&amp;yacy;&amp;ncy;&amp;scy;&amp;kcy;&amp;ocy;&amp;mcy; &amp;yacy;&amp;zcy;&amp;ycy;&amp;kcy;&amp;iecy;, &amp;icy;&amp;tcy;&amp;acy;&amp;lcy;&amp;softcy;&amp;yacy;&amp;ncy;&amp;scy;&amp;kcy;&amp;icy;&amp;jcy; &amp;yacy;&amp;zcy;&amp;ycy;&amp;kcy;, &amp;icy;&amp;tcy;&amp;acy;&amp;lcy;&amp;softcy;&amp;yacy;&amp;ncy;&amp;scy;&amp;kcy;&amp;icy;&amp;iecy; &amp;kcy;&amp;ncy;&amp;icy;&amp;gcy;&amp;icy;, &amp;kcy;&amp;ncy;&amp;icy;&amp;gcy;&amp;icy; &amp;ncy;&amp;acy; &amp;icy;&amp;tcy;&amp;acy;&amp;lcy;&amp;softcy;&amp;yacy;&amp;ncy;&amp;scy;&amp;kcy;&amp;ocy;&amp;mcy;, &amp;icy;&amp;tcy;&amp;acy;&amp;lcy;&amp;softcy;&amp;yacy;&amp;ncy;&amp;scy;&amp;kcy;&amp;icy;&amp;iecy; &amp;acy;&amp;ucy;&amp;dcy;&amp;icy;&amp;ocy;&amp;kcy;&amp;ncy;&amp;icy;&amp;gcy;&amp;icy;, &amp;acy;&amp;ucy;&amp;dcy;&amp;icy;&amp;ocy;&amp;kcy;&amp;ncy;&amp;icy;&amp;gcy;&amp;icy; &amp;ncy;&amp;acy; &amp;icy;&amp;tcy;&amp;acy;&amp;lcy;&amp;softcy;&amp;yacy;&amp;ncy;&amp;scy;&amp;kcy;&amp;ocy;&amp;mcy;, &amp;icy;&amp;tcy;&amp;acy;&amp;lcy;&amp;softcy;&amp;yacy;&amp;ncy;&amp;scy;&amp;kcy;&amp;icy;&amp;jcy; &amp;dcy;&amp;lcy;&amp;yacy; &amp;dcy;&amp;iecy;&amp;tcy;&amp;iecy;&amp;jcy;, &amp;acy;&amp;ucy;&amp;dcy;&amp;icy;&amp;ocy;&amp;ucy;&amp;rcy;&amp;ocy;&amp;kcy;&amp;icy; &amp;icy;&amp;tcy;&amp;acy;&amp;lcy;&amp;softcy;&amp;yacy;&amp;ncy;&amp;scy;&amp;kcy;&amp;ocy;&amp;gcy;&amp;ocy;, &amp;scy;&amp;lcy;&amp;ucy;&amp;shcy;&amp;acy;&amp;iecy;&amp;mcy; &amp;icy;&amp;tcy;&amp;acy;&amp;lcy;&amp;softcy;&amp;yacy;&amp;ncy;&amp;scy;&amp;kcy;&amp;icy;&amp;jcy;, &amp;icy;&amp;tcy;&amp;acy;&amp;lcy;&amp;softcy;&amp;yacy;&amp;ncy;&amp;scy;&amp;kcy;&amp;icy;&amp;jcy; &amp;scy;&amp;acy;&amp;mcy;&amp;ocy;&amp;scy;&amp;tcy;&amp;ocy;&amp;yacy;&amp;tcy;&amp;iecy;&amp;lcy;&amp;softcy;&amp;ncy;&amp;ocy;, &amp;icy;&amp;tcy;&amp;acy;&amp;lcy;&amp;softcy;&amp;yacy;&amp;ncy;&amp;scy;&amp;kcy;&amp;icy;&amp;jcy; &amp;ocy;&amp;ncy;&amp;lcy;&amp;acy;&amp;jcy;&amp;ncy;, &amp;icy;&amp;tcy;&amp;acy;&amp;lcy;&amp;softcy;&amp;yacy;&amp;ncy;&amp;scy;&amp;kcy;&amp;icy;&amp;jcy; &amp;bcy;&amp;iecy;&amp;scy;&amp;pcy;&amp;lcy;&amp;acy;&amp;tcy;&amp;ncy;&amp;ocy;, &amp;icy;&amp;tcy;&amp;acy;&amp;lcy;&amp;softcy;&amp;yacy;&amp;ncy;&amp;scy;&amp;kcy;&amp;icy;&amp;jcy; &amp;bcy;&amp;iecy;&amp;zcy; &amp;rcy;&amp;iecy;&amp;gcy;&amp;icy;&amp;scy;&amp;tcy;&amp;rcy;&amp;acy;&amp;tscy;&amp;icy;&amp;icy;, &amp;icy;&amp;tcy;&amp;acy;&amp;lcy;&amp;softcy;&amp;yacy;&amp;ncy;&amp;scy;&amp;kcy;&amp;icy;&amp;iecy; &amp;dcy;&amp;icy;&amp;acy;&amp;lcy;&amp;ocy;&amp;gcy;&amp;icy;, &amp;icy;&amp;tcy;&amp;acy;&amp;lcy;&amp;softcy;&amp;yacy;&amp;ncy;&amp;scy;&amp;kcy;&amp;icy;&amp;jcy; &amp;scy;&amp;lcy;&amp;ucy;&amp;shcy;&amp;acy;&amp;tcy;&amp;softcy;, Audiobook, &amp;vcy;&amp;icy;&amp;dcy;&amp;iecy;&amp;ocy;&amp;kcy;&amp;ucy;&amp;rcy;&amp;scy; &amp;icy;&amp;tcy;&amp;acy;&amp;lcy;&amp;softcy;&amp;yacy;&amp;ncy;&amp;scy;&amp;kcy;&amp;ocy;&amp;gcy;&amp;ocy; &amp;yacy;&amp;zcy;&amp;ycy;&amp;kcy;&amp;acy;, &amp;vcy;&amp;icy;&amp;dcy;&amp;iecy;&amp;ocy;&amp;ucy;&amp;rcy;&amp;ocy;&amp;kcy;&amp;icy; &amp;icy;&amp;tcy;&amp;acy;&amp;lcy;&amp;softcy;&amp;yacy;&amp;ncy;&amp;scy;&amp;kcy;&amp;ocy;&amp;gcy;&amp;ocy;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196752"/>
            <a:ext cx="3034624" cy="2160240"/>
          </a:xfrm>
          <a:prstGeom prst="rect">
            <a:avLst/>
          </a:prstGeom>
          <a:noFill/>
        </p:spPr>
      </p:pic>
      <p:pic>
        <p:nvPicPr>
          <p:cNvPr id="4" name="Рисунок 3" descr="F:\IMG_3590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3573016"/>
            <a:ext cx="3777615" cy="28321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1173315" y="332656"/>
            <a:ext cx="679538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Звуковой анализ слова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23368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mph" presetSubtype="0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25" dur="75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E:\dir\ДетСад\Desktop\Ярмарка презентация\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137"/>
            <a:ext cx="914598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Содержимое 3" descr="C:\Мои документы\Рабочий стол\109_PANA\P1090004.JPG"/>
          <p:cNvPicPr>
            <a:picLocks noGrp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533400"/>
            <a:ext cx="7416824" cy="367240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C:\Мои документы\Рабочий стол\109_PANA\P1090002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556" y="1318121"/>
            <a:ext cx="7848872" cy="36086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2868960" y="4365104"/>
            <a:ext cx="4727376" cy="2304256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r>
              <a:rPr kumimoji="0" lang="ru-RU" sz="2400" b="1" i="0" u="none" strike="noStrike" kern="1200" cap="all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- Здравствуй, кошечка!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r>
              <a:rPr kumimoji="0" lang="ru-RU" sz="2400" b="1" i="0" u="none" strike="noStrike" kern="1200" cap="all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- Привет.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r>
              <a:rPr kumimoji="0" lang="ru-RU" sz="2400" b="1" i="0" u="none" strike="noStrike" kern="1200" cap="all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- Что сегодня на обед?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r>
              <a:rPr kumimoji="0" lang="ru-RU" sz="2400" b="1" i="0" u="none" strike="noStrike" kern="1200" cap="all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- Полакала молочка,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r>
              <a:rPr kumimoji="0" lang="ru-RU" sz="2400" b="1" i="0" u="none" strike="noStrike" kern="1200" cap="all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Рыбку съела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r>
              <a:rPr kumimoji="0" lang="ru-RU" sz="2400" b="1" i="0" u="none" strike="noStrike" kern="1200" cap="all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-   Все, пока.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548680"/>
            <a:ext cx="855279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Развитие диалогической речи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68625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www.kartinkijane.ru/download.php?file=201304/2560x1600/kartinkijane.ru-532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854" y="1528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403648" y="332656"/>
            <a:ext cx="648072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Музыкальная </a:t>
            </a:r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сказка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51442" y="2132856"/>
            <a:ext cx="4800877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«ТЕРЕМОК»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05177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zerberus.ucoz.ru/_nw/3/2605602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8" y="-100620"/>
            <a:ext cx="9143999" cy="6958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13499" y="692696"/>
            <a:ext cx="832601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83579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123hdwallpaperpic.com/download/20151103/digital-art-castle-rainbow-colorful-2560x160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Объект 3" descr="http://123hdwallpaperpic.com/download/20151103/digital-art-castle-rainbow-colorful-2560x1600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331640" y="1124744"/>
            <a:ext cx="756084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7030A0"/>
                </a:solidFill>
                <a:latin typeface="Georgia" pitchFamily="18" charset="0"/>
              </a:rPr>
              <a:t>«Сказки могут помочь воспитать ум, дать ключи для того, </a:t>
            </a:r>
          </a:p>
          <a:p>
            <a:pPr algn="ctr"/>
            <a:r>
              <a:rPr lang="ru-RU" sz="2800" b="1" i="1" dirty="0">
                <a:solidFill>
                  <a:srgbClr val="7030A0"/>
                </a:solidFill>
                <a:latin typeface="Georgia" pitchFamily="18" charset="0"/>
              </a:rPr>
              <a:t>чтобы войти в действительность новыми путями, </a:t>
            </a:r>
          </a:p>
          <a:p>
            <a:pPr algn="ctr"/>
            <a:r>
              <a:rPr lang="ru-RU" sz="2800" b="1" i="1" dirty="0" smtClean="0">
                <a:solidFill>
                  <a:srgbClr val="7030A0"/>
                </a:solidFill>
                <a:latin typeface="Georgia" pitchFamily="18" charset="0"/>
              </a:rPr>
              <a:t>могут </a:t>
            </a:r>
            <a:r>
              <a:rPr lang="ru-RU" sz="2800" b="1" i="1" dirty="0">
                <a:solidFill>
                  <a:srgbClr val="7030A0"/>
                </a:solidFill>
                <a:latin typeface="Georgia" pitchFamily="18" charset="0"/>
              </a:rPr>
              <a:t>помочь ребёнку узнать мир и одарить его воображение». </a:t>
            </a:r>
          </a:p>
          <a:p>
            <a:pPr algn="r"/>
            <a:r>
              <a:rPr lang="ru-RU" sz="2800" b="1" i="1" dirty="0">
                <a:solidFill>
                  <a:srgbClr val="7030A0"/>
                </a:solidFill>
                <a:latin typeface="Georgia" pitchFamily="18" charset="0"/>
              </a:rPr>
              <a:t>Д. </a:t>
            </a:r>
            <a:r>
              <a:rPr lang="ru-RU" sz="2800" b="1" i="1" dirty="0" err="1">
                <a:solidFill>
                  <a:srgbClr val="7030A0"/>
                </a:solidFill>
                <a:latin typeface="Georgia" pitchFamily="18" charset="0"/>
              </a:rPr>
              <a:t>Родари</a:t>
            </a:r>
            <a:r>
              <a:rPr lang="ru-RU" sz="2800" b="1" i="1" dirty="0">
                <a:solidFill>
                  <a:srgbClr val="7030A0"/>
                </a:solidFill>
                <a:latin typeface="Georgia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58793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123hdwallpaperpic.com/download/20151103/digital-art-castle-rainbow-colorful-2560x160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67744" y="620688"/>
            <a:ext cx="64087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7030A0"/>
                </a:solidFill>
                <a:latin typeface="Georgia" pitchFamily="18" charset="0"/>
              </a:rPr>
              <a:t>Сказка находит </a:t>
            </a:r>
            <a:r>
              <a:rPr lang="ru-RU" sz="2400" b="1" i="1" dirty="0" smtClean="0">
                <a:solidFill>
                  <a:srgbClr val="7030A0"/>
                </a:solidFill>
                <a:latin typeface="Georgia" pitchFamily="18" charset="0"/>
              </a:rPr>
              <a:t>применение </a:t>
            </a:r>
            <a:r>
              <a:rPr lang="ru-RU" sz="2400" b="1" i="1" dirty="0">
                <a:solidFill>
                  <a:srgbClr val="7030A0"/>
                </a:solidFill>
                <a:latin typeface="Georgia" pitchFamily="18" charset="0"/>
              </a:rPr>
              <a:t>в различных направлениях коррекционной работы с детьми дошкольного возраста, имеющих общее недоразвитие речи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67744" y="2559680"/>
            <a:ext cx="64087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7030A0"/>
                </a:solidFill>
                <a:latin typeface="Georgia" pitchFamily="18" charset="0"/>
              </a:rPr>
              <a:t>В</a:t>
            </a:r>
            <a:r>
              <a:rPr lang="ru-RU" sz="2400" b="1" i="1" dirty="0" smtClean="0">
                <a:solidFill>
                  <a:srgbClr val="7030A0"/>
                </a:solidFill>
                <a:latin typeface="Georgia" pitchFamily="18" charset="0"/>
              </a:rPr>
              <a:t>ключение </a:t>
            </a:r>
            <a:r>
              <a:rPr lang="ru-RU" sz="2400" b="1" i="1" dirty="0">
                <a:solidFill>
                  <a:srgbClr val="7030A0"/>
                </a:solidFill>
                <a:latin typeface="Georgia" pitchFamily="18" charset="0"/>
              </a:rPr>
              <a:t>элементов сказки  </a:t>
            </a:r>
            <a:r>
              <a:rPr lang="ru-RU" sz="2400" b="1" i="1" dirty="0" smtClean="0">
                <a:solidFill>
                  <a:srgbClr val="7030A0"/>
                </a:solidFill>
                <a:latin typeface="Georgia" pitchFamily="18" charset="0"/>
              </a:rPr>
              <a:t>позволяет решать </a:t>
            </a:r>
            <a:r>
              <a:rPr lang="ru-RU" sz="2400" b="1" i="1" dirty="0">
                <a:solidFill>
                  <a:srgbClr val="7030A0"/>
                </a:solidFill>
                <a:latin typeface="Georgia" pitchFamily="18" charset="0"/>
              </a:rPr>
              <a:t> </a:t>
            </a:r>
            <a:endParaRPr lang="ru-RU" sz="2400" b="1" i="1" dirty="0" smtClean="0">
              <a:solidFill>
                <a:srgbClr val="7030A0"/>
              </a:solidFill>
              <a:latin typeface="Georgia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Georgia" pitchFamily="18" charset="0"/>
              </a:rPr>
              <a:t>коррекционно-образовательные, </a:t>
            </a:r>
            <a:r>
              <a:rPr lang="ru-RU" sz="2400" b="1" i="1" dirty="0" err="1" smtClean="0">
                <a:solidFill>
                  <a:srgbClr val="7030A0"/>
                </a:solidFill>
                <a:latin typeface="Georgia" pitchFamily="18" charset="0"/>
              </a:rPr>
              <a:t>коррекционно</a:t>
            </a:r>
            <a:r>
              <a:rPr lang="ru-RU" sz="2400" b="1" i="1" dirty="0" smtClean="0">
                <a:solidFill>
                  <a:srgbClr val="7030A0"/>
                </a:solidFill>
                <a:latin typeface="Georgia" pitchFamily="18" charset="0"/>
              </a:rPr>
              <a:t> – воспитательные, </a:t>
            </a:r>
            <a:r>
              <a:rPr lang="ru-RU" sz="2400" b="1" i="1" dirty="0" err="1" smtClean="0">
                <a:solidFill>
                  <a:srgbClr val="7030A0"/>
                </a:solidFill>
                <a:latin typeface="Georgia" pitchFamily="18" charset="0"/>
              </a:rPr>
              <a:t>коррекционно</a:t>
            </a:r>
            <a:r>
              <a:rPr lang="ru-RU" sz="2400" b="1" i="1" dirty="0" smtClean="0">
                <a:solidFill>
                  <a:srgbClr val="7030A0"/>
                </a:solidFill>
                <a:latin typeface="Georgia" pitchFamily="18" charset="0"/>
              </a:rPr>
              <a:t> –развивающие задачи</a:t>
            </a:r>
            <a:r>
              <a:rPr lang="ru-RU" sz="2400" b="1" i="1" dirty="0">
                <a:solidFill>
                  <a:srgbClr val="7030A0"/>
                </a:solidFill>
                <a:latin typeface="Georgia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35894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123hdwallpaperpic.com/download/20151103/digital-art-castle-rainbow-colorful-2560x160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23728" y="476672"/>
            <a:ext cx="612068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7030A0"/>
                </a:solidFill>
                <a:latin typeface="Georgia" pitchFamily="18" charset="0"/>
              </a:rPr>
              <a:t>Коррекционно-образовательные </a:t>
            </a:r>
            <a:r>
              <a:rPr lang="ru-RU" sz="2000" b="1" i="1" dirty="0" smtClean="0">
                <a:solidFill>
                  <a:srgbClr val="7030A0"/>
                </a:solidFill>
                <a:latin typeface="Georgia" pitchFamily="18" charset="0"/>
              </a:rPr>
              <a:t>задачи: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000" i="1" dirty="0" smtClean="0">
                <a:solidFill>
                  <a:srgbClr val="7030A0"/>
                </a:solidFill>
                <a:latin typeface="Georgia" pitchFamily="18" charset="0"/>
              </a:rPr>
              <a:t>Развитие речи  (</a:t>
            </a:r>
            <a:r>
              <a:rPr lang="ru-RU" sz="2000" i="1" dirty="0">
                <a:solidFill>
                  <a:srgbClr val="7030A0"/>
                </a:solidFill>
                <a:latin typeface="Georgia" pitchFamily="18" charset="0"/>
              </a:rPr>
              <a:t>все компоненты, относящиеся как к звуковой, так и смысловой сторонам); 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000" i="1" dirty="0" smtClean="0">
                <a:solidFill>
                  <a:srgbClr val="7030A0"/>
                </a:solidFill>
                <a:latin typeface="Georgia" pitchFamily="18" charset="0"/>
              </a:rPr>
              <a:t>развитие </a:t>
            </a:r>
            <a:r>
              <a:rPr lang="ru-RU" sz="2000" i="1" dirty="0">
                <a:solidFill>
                  <a:srgbClr val="7030A0"/>
                </a:solidFill>
                <a:latin typeface="Georgia" pitchFamily="18" charset="0"/>
              </a:rPr>
              <a:t>фонематического восприятия; </a:t>
            </a:r>
            <a:endParaRPr lang="ru-RU" sz="2000" i="1" dirty="0" smtClean="0">
              <a:solidFill>
                <a:srgbClr val="7030A0"/>
              </a:solidFill>
              <a:latin typeface="Georgia" pitchFamily="18" charset="0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ru-RU" sz="2000" i="1" dirty="0" smtClean="0">
                <a:solidFill>
                  <a:srgbClr val="7030A0"/>
                </a:solidFill>
                <a:latin typeface="Georgia" pitchFamily="18" charset="0"/>
              </a:rPr>
              <a:t>работа </a:t>
            </a:r>
            <a:r>
              <a:rPr lang="ru-RU" sz="2000" i="1" dirty="0">
                <a:solidFill>
                  <a:srgbClr val="7030A0"/>
                </a:solidFill>
                <a:latin typeface="Georgia" pitchFamily="18" charset="0"/>
              </a:rPr>
              <a:t>над артикуляцией, автоматизацией, дифференциацией звуков, введением их в свободную речь; </a:t>
            </a:r>
            <a:endParaRPr lang="ru-RU" sz="2000" i="1" dirty="0" smtClean="0">
              <a:solidFill>
                <a:srgbClr val="7030A0"/>
              </a:solidFill>
              <a:latin typeface="Georgia" pitchFamily="18" charset="0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ru-RU" sz="2000" i="1" dirty="0" smtClean="0">
                <a:solidFill>
                  <a:srgbClr val="7030A0"/>
                </a:solidFill>
                <a:latin typeface="Georgia" pitchFamily="18" charset="0"/>
              </a:rPr>
              <a:t>уточнение </a:t>
            </a:r>
            <a:r>
              <a:rPr lang="ru-RU" sz="2000" i="1" dirty="0">
                <a:solidFill>
                  <a:srgbClr val="7030A0"/>
                </a:solidFill>
                <a:latin typeface="Georgia" pitchFamily="18" charset="0"/>
              </a:rPr>
              <a:t>структуры предложения; </a:t>
            </a:r>
            <a:endParaRPr lang="ru-RU" sz="2000" i="1" dirty="0" smtClean="0">
              <a:solidFill>
                <a:srgbClr val="7030A0"/>
              </a:solidFill>
              <a:latin typeface="Georgia" pitchFamily="18" charset="0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ru-RU" sz="2000" i="1" dirty="0" smtClean="0">
                <a:solidFill>
                  <a:srgbClr val="7030A0"/>
                </a:solidFill>
                <a:latin typeface="Georgia" pitchFamily="18" charset="0"/>
              </a:rPr>
              <a:t>совершенствование </a:t>
            </a:r>
            <a:r>
              <a:rPr lang="ru-RU" sz="2000" i="1" dirty="0">
                <a:solidFill>
                  <a:srgbClr val="7030A0"/>
                </a:solidFill>
                <a:latin typeface="Georgia" pitchFamily="18" charset="0"/>
              </a:rPr>
              <a:t>связных высказываний </a:t>
            </a:r>
            <a:r>
              <a:rPr lang="ru-RU" sz="2000" i="1" dirty="0" smtClean="0">
                <a:solidFill>
                  <a:srgbClr val="7030A0"/>
                </a:solidFill>
                <a:latin typeface="Georgia" pitchFamily="18" charset="0"/>
              </a:rPr>
              <a:t>(обучение построению распространённых предложений, совершенствование диалогической речи, </a:t>
            </a:r>
            <a:r>
              <a:rPr lang="ru-RU" sz="2000" i="1" dirty="0">
                <a:solidFill>
                  <a:srgbClr val="7030A0"/>
                </a:solidFill>
                <a:latin typeface="Georgia" pitchFamily="18" charset="0"/>
              </a:rPr>
              <a:t>умение пересказывать и рассказывать сказки, придумывать конец к сказкам, сочинять свои сказки).</a:t>
            </a:r>
          </a:p>
        </p:txBody>
      </p:sp>
    </p:spTree>
    <p:extLst>
      <p:ext uri="{BB962C8B-B14F-4D97-AF65-F5344CB8AC3E}">
        <p14:creationId xmlns:p14="http://schemas.microsoft.com/office/powerpoint/2010/main" val="1362181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123hdwallpaperpic.com/download/20151103/digital-art-castle-rainbow-colorful-2560x160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67744" y="2060848"/>
            <a:ext cx="669674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err="1">
                <a:solidFill>
                  <a:srgbClr val="7030A0"/>
                </a:solidFill>
                <a:latin typeface="Georgia" pitchFamily="18" charset="0"/>
              </a:rPr>
              <a:t>Коррекционно</a:t>
            </a:r>
            <a:r>
              <a:rPr lang="ru-RU" sz="2000" b="1" i="1" dirty="0">
                <a:solidFill>
                  <a:srgbClr val="7030A0"/>
                </a:solidFill>
                <a:latin typeface="Georgia" pitchFamily="18" charset="0"/>
              </a:rPr>
              <a:t> - воспитательные задачи: </a:t>
            </a:r>
            <a:endParaRPr lang="ru-RU" sz="2000" b="1" i="1" dirty="0" smtClean="0">
              <a:solidFill>
                <a:srgbClr val="7030A0"/>
              </a:solidFill>
              <a:latin typeface="Georgia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000" i="1" dirty="0" smtClean="0">
                <a:solidFill>
                  <a:srgbClr val="7030A0"/>
                </a:solidFill>
                <a:latin typeface="Georgia" pitchFamily="18" charset="0"/>
              </a:rPr>
              <a:t>воспитание </a:t>
            </a:r>
            <a:r>
              <a:rPr lang="ru-RU" sz="2000" i="1" dirty="0">
                <a:solidFill>
                  <a:srgbClr val="7030A0"/>
                </a:solidFill>
                <a:latin typeface="Georgia" pitchFamily="18" charset="0"/>
              </a:rPr>
              <a:t>духовности, </a:t>
            </a:r>
            <a:endParaRPr lang="ru-RU" sz="2000" i="1" dirty="0" smtClean="0">
              <a:solidFill>
                <a:srgbClr val="7030A0"/>
              </a:solidFill>
              <a:latin typeface="Georgia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000" i="1" dirty="0">
                <a:solidFill>
                  <a:srgbClr val="7030A0"/>
                </a:solidFill>
                <a:latin typeface="Georgia" pitchFamily="18" charset="0"/>
              </a:rPr>
              <a:t>в</a:t>
            </a:r>
            <a:r>
              <a:rPr lang="ru-RU" sz="2000" i="1" dirty="0" smtClean="0">
                <a:solidFill>
                  <a:srgbClr val="7030A0"/>
                </a:solidFill>
                <a:latin typeface="Georgia" pitchFamily="18" charset="0"/>
              </a:rPr>
              <a:t>оспитание любви </a:t>
            </a:r>
            <a:r>
              <a:rPr lang="ru-RU" sz="2000" i="1" dirty="0">
                <a:solidFill>
                  <a:srgbClr val="7030A0"/>
                </a:solidFill>
                <a:latin typeface="Georgia" pitchFamily="18" charset="0"/>
              </a:rPr>
              <a:t>к природе, </a:t>
            </a:r>
            <a:endParaRPr lang="ru-RU" sz="2000" i="1" dirty="0" smtClean="0">
              <a:solidFill>
                <a:srgbClr val="7030A0"/>
              </a:solidFill>
              <a:latin typeface="Georgia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000" i="1" dirty="0">
                <a:solidFill>
                  <a:srgbClr val="7030A0"/>
                </a:solidFill>
                <a:latin typeface="Georgia" pitchFamily="18" charset="0"/>
              </a:rPr>
              <a:t>в</a:t>
            </a:r>
            <a:r>
              <a:rPr lang="ru-RU" sz="2000" i="1" dirty="0" smtClean="0">
                <a:solidFill>
                  <a:srgbClr val="7030A0"/>
                </a:solidFill>
                <a:latin typeface="Georgia" pitchFamily="18" charset="0"/>
              </a:rPr>
              <a:t>оспитание гуманности</a:t>
            </a:r>
            <a:r>
              <a:rPr lang="ru-RU" sz="2000" i="1" dirty="0">
                <a:solidFill>
                  <a:srgbClr val="7030A0"/>
                </a:solidFill>
                <a:latin typeface="Georgia" pitchFamily="18" charset="0"/>
              </a:rPr>
              <a:t>, </a:t>
            </a:r>
            <a:endParaRPr lang="ru-RU" sz="2000" i="1" dirty="0" smtClean="0">
              <a:solidFill>
                <a:srgbClr val="7030A0"/>
              </a:solidFill>
              <a:latin typeface="Georgia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000" i="1" dirty="0">
                <a:solidFill>
                  <a:srgbClr val="7030A0"/>
                </a:solidFill>
                <a:latin typeface="Georgia" pitchFamily="18" charset="0"/>
              </a:rPr>
              <a:t>в</a:t>
            </a:r>
            <a:r>
              <a:rPr lang="ru-RU" sz="2000" i="1" dirty="0" smtClean="0">
                <a:solidFill>
                  <a:srgbClr val="7030A0"/>
                </a:solidFill>
                <a:latin typeface="Georgia" pitchFamily="18" charset="0"/>
              </a:rPr>
              <a:t>оспитание скромности</a:t>
            </a:r>
            <a:r>
              <a:rPr lang="ru-RU" sz="2000" i="1" dirty="0">
                <a:solidFill>
                  <a:srgbClr val="7030A0"/>
                </a:solidFill>
                <a:latin typeface="Georgia" pitchFamily="18" charset="0"/>
              </a:rPr>
              <a:t>, доброты, внимания, </a:t>
            </a:r>
            <a:r>
              <a:rPr lang="ru-RU" sz="2000" i="1" dirty="0" smtClean="0">
                <a:solidFill>
                  <a:srgbClr val="7030A0"/>
                </a:solidFill>
                <a:latin typeface="Georgia" pitchFamily="18" charset="0"/>
              </a:rPr>
              <a:t>выдержки, ответственности</a:t>
            </a:r>
            <a:r>
              <a:rPr lang="ru-RU" sz="2000" i="1" dirty="0">
                <a:solidFill>
                  <a:srgbClr val="7030A0"/>
                </a:solidFill>
                <a:latin typeface="Georgia" pitchFamily="18" charset="0"/>
              </a:rPr>
              <a:t>, </a:t>
            </a:r>
            <a:endParaRPr lang="ru-RU" sz="2000" i="1" dirty="0" smtClean="0">
              <a:solidFill>
                <a:srgbClr val="7030A0"/>
              </a:solidFill>
              <a:latin typeface="Georgia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000" i="1" dirty="0">
                <a:solidFill>
                  <a:srgbClr val="7030A0"/>
                </a:solidFill>
                <a:latin typeface="Georgia" pitchFamily="18" charset="0"/>
              </a:rPr>
              <a:t>в</a:t>
            </a:r>
            <a:r>
              <a:rPr lang="ru-RU" sz="2000" i="1" dirty="0" smtClean="0">
                <a:solidFill>
                  <a:srgbClr val="7030A0"/>
                </a:solidFill>
                <a:latin typeface="Georgia" pitchFamily="18" charset="0"/>
              </a:rPr>
              <a:t>оспитание патриотизма</a:t>
            </a:r>
            <a:r>
              <a:rPr lang="ru-RU" sz="2000" i="1" dirty="0">
                <a:solidFill>
                  <a:srgbClr val="7030A0"/>
                </a:solidFill>
                <a:latin typeface="Georgia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58532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123hdwallpaperpic.com/download/20151103/digital-art-castle-rainbow-colorful-2560x160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-24786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411760" y="188640"/>
            <a:ext cx="572412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err="1">
                <a:solidFill>
                  <a:srgbClr val="7030A0"/>
                </a:solidFill>
                <a:latin typeface="Georgia" pitchFamily="18" charset="0"/>
              </a:rPr>
              <a:t>Коррекционно</a:t>
            </a:r>
            <a:r>
              <a:rPr lang="ru-RU" sz="2000" b="1" i="1" dirty="0">
                <a:solidFill>
                  <a:srgbClr val="7030A0"/>
                </a:solidFill>
                <a:latin typeface="Georgia" pitchFamily="18" charset="0"/>
              </a:rPr>
              <a:t> - развивающие задачи: </a:t>
            </a:r>
            <a:endParaRPr lang="ru-RU" sz="2000" b="1" i="1" dirty="0" smtClean="0">
              <a:solidFill>
                <a:srgbClr val="7030A0"/>
              </a:solidFill>
              <a:latin typeface="Georgia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000" i="1" dirty="0" smtClean="0">
                <a:solidFill>
                  <a:srgbClr val="7030A0"/>
                </a:solidFill>
                <a:latin typeface="Georgia" pitchFamily="18" charset="0"/>
              </a:rPr>
              <a:t>развитие </a:t>
            </a:r>
            <a:r>
              <a:rPr lang="ru-RU" sz="2000" i="1" dirty="0">
                <a:solidFill>
                  <a:srgbClr val="7030A0"/>
                </a:solidFill>
                <a:latin typeface="Georgia" pitchFamily="18" charset="0"/>
              </a:rPr>
              <a:t>познавательных процессов (мышления, памяти, воображения, ощущения, фантазии); </a:t>
            </a:r>
            <a:endParaRPr lang="ru-RU" sz="2000" i="1" dirty="0" smtClean="0">
              <a:solidFill>
                <a:srgbClr val="7030A0"/>
              </a:solidFill>
              <a:latin typeface="Georgia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000" i="1" dirty="0" smtClean="0">
                <a:solidFill>
                  <a:srgbClr val="7030A0"/>
                </a:solidFill>
                <a:latin typeface="Georgia" pitchFamily="18" charset="0"/>
              </a:rPr>
              <a:t>развитие </a:t>
            </a:r>
            <a:r>
              <a:rPr lang="ru-RU" sz="2000" i="1" dirty="0">
                <a:solidFill>
                  <a:srgbClr val="7030A0"/>
                </a:solidFill>
                <a:latin typeface="Georgia" pitchFamily="18" charset="0"/>
              </a:rPr>
              <a:t>просодической стороны речи (развитие темпо-ритмической стороны речи, работа над правильным дыханием, голосом,  </a:t>
            </a:r>
            <a:r>
              <a:rPr lang="ru-RU" sz="2000" i="1" dirty="0" err="1">
                <a:solidFill>
                  <a:srgbClr val="7030A0"/>
                </a:solidFill>
                <a:latin typeface="Georgia" pitchFamily="18" charset="0"/>
              </a:rPr>
              <a:t>паузацией</a:t>
            </a:r>
            <a:r>
              <a:rPr lang="ru-RU" sz="2000" i="1" dirty="0">
                <a:solidFill>
                  <a:srgbClr val="7030A0"/>
                </a:solidFill>
                <a:latin typeface="Georgia" pitchFamily="18" charset="0"/>
              </a:rPr>
              <a:t>, дикцией, интонацией); </a:t>
            </a:r>
            <a:endParaRPr lang="ru-RU" sz="2000" i="1" dirty="0" smtClean="0">
              <a:solidFill>
                <a:srgbClr val="7030A0"/>
              </a:solidFill>
              <a:latin typeface="Georgia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000" i="1" dirty="0" smtClean="0">
                <a:solidFill>
                  <a:srgbClr val="7030A0"/>
                </a:solidFill>
                <a:latin typeface="Georgia" pitchFamily="18" charset="0"/>
              </a:rPr>
              <a:t>развитие </a:t>
            </a:r>
            <a:r>
              <a:rPr lang="ru-RU" sz="2000" i="1" dirty="0">
                <a:solidFill>
                  <a:srgbClr val="7030A0"/>
                </a:solidFill>
                <a:latin typeface="Georgia" pitchFamily="18" charset="0"/>
              </a:rPr>
              <a:t>умения передавать образ через мимику, жест и движение; </a:t>
            </a:r>
            <a:endParaRPr lang="ru-RU" sz="2000" i="1" dirty="0" smtClean="0">
              <a:solidFill>
                <a:srgbClr val="7030A0"/>
              </a:solidFill>
              <a:latin typeface="Georgia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000" i="1" dirty="0" smtClean="0">
                <a:solidFill>
                  <a:srgbClr val="7030A0"/>
                </a:solidFill>
                <a:latin typeface="Georgia" pitchFamily="18" charset="0"/>
              </a:rPr>
              <a:t>обучать </a:t>
            </a:r>
            <a:r>
              <a:rPr lang="ru-RU" sz="2000" i="1" dirty="0">
                <a:solidFill>
                  <a:srgbClr val="7030A0"/>
                </a:solidFill>
                <a:latin typeface="Georgia" pitchFamily="18" charset="0"/>
              </a:rPr>
              <a:t>приёмам вождения персонажей сказки в настольном театре, театре мягкой игрушки, пальчиковом </a:t>
            </a:r>
            <a:r>
              <a:rPr lang="ru-RU" sz="2000" i="1" dirty="0" smtClean="0">
                <a:solidFill>
                  <a:srgbClr val="7030A0"/>
                </a:solidFill>
                <a:latin typeface="Georgia" pitchFamily="18" charset="0"/>
              </a:rPr>
              <a:t>театре.</a:t>
            </a:r>
            <a:endParaRPr lang="ru-RU" sz="2000" i="1" dirty="0">
              <a:solidFill>
                <a:srgbClr val="7030A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7381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www.kartinkijane.ru/download.php?file=201304/2560x1600/kartinkijane.ru-532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555776" y="620688"/>
            <a:ext cx="613330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Артикуляционная гимнастика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0311" y="2780928"/>
            <a:ext cx="9023689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Сказка</a:t>
            </a:r>
          </a:p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«Две принцессы»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46845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www.kartinkijane.ru/download.php?file=201304/2560x1600/kartinkijane.ru-532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915816" y="620688"/>
            <a:ext cx="577326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Пальчиковая гимнастика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9526" y="2780928"/>
            <a:ext cx="7965258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Сказка</a:t>
            </a:r>
          </a:p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«Пять братцев»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8658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www.kartinkijane.ru/download.php?file=201304/2560x1600/kartinkijane.ru-532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915816" y="620688"/>
            <a:ext cx="577326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Пальчиковая гимнастика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9526" y="2780928"/>
            <a:ext cx="7965258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Сказка</a:t>
            </a:r>
          </a:p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«Пять братцев»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352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386</Words>
  <Application>Microsoft Office PowerPoint</Application>
  <PresentationFormat>Экран (4:3)</PresentationFormat>
  <Paragraphs>80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Методическая сказка с использованием игрового пособия  «Волшебные      Гонзики»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ДетСад</dc:creator>
  <cp:lastModifiedBy>Елена</cp:lastModifiedBy>
  <cp:revision>26</cp:revision>
  <dcterms:created xsi:type="dcterms:W3CDTF">2018-03-20T08:03:05Z</dcterms:created>
  <dcterms:modified xsi:type="dcterms:W3CDTF">2018-12-23T16:02:00Z</dcterms:modified>
</cp:coreProperties>
</file>