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2" autoAdjust="0"/>
    <p:restoredTop sz="94660"/>
  </p:normalViewPr>
  <p:slideViewPr>
    <p:cSldViewPr>
      <p:cViewPr varScale="1">
        <p:scale>
          <a:sx n="51" d="100"/>
          <a:sy n="51" d="100"/>
        </p:scale>
        <p:origin x="-1238"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22.12.2018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22.12.2018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1000" y="214290"/>
            <a:ext cx="8458200" cy="1500198"/>
          </a:xfrm>
        </p:spPr>
        <p:txBody>
          <a:bodyPr>
            <a:normAutofit/>
          </a:bodyPr>
          <a:lstStyle/>
          <a:p>
            <a:pPr algn="ctr"/>
            <a:r>
              <a:rPr lang="ru-RU" sz="4000" dirty="0" smtClean="0">
                <a:cs typeface="David" pitchFamily="34" charset="-79"/>
              </a:rPr>
              <a:t>Признаки нарушения речевого развития в раннем возрасте</a:t>
            </a:r>
            <a:endParaRPr lang="ru-RU" sz="4000" dirty="0">
              <a:cs typeface="David" pitchFamily="34" charset="-79"/>
            </a:endParaRPr>
          </a:p>
        </p:txBody>
      </p:sp>
      <p:pic>
        <p:nvPicPr>
          <p:cNvPr id="4" name="Рисунок 3" descr="2fons.ru-55038.jpg"/>
          <p:cNvPicPr>
            <a:picLocks noChangeAspect="1"/>
          </p:cNvPicPr>
          <p:nvPr/>
        </p:nvPicPr>
        <p:blipFill>
          <a:blip r:embed="rId2" cstate="print"/>
          <a:stretch>
            <a:fillRect/>
          </a:stretch>
        </p:blipFill>
        <p:spPr>
          <a:xfrm>
            <a:off x="500034" y="2071678"/>
            <a:ext cx="4786346" cy="3786194"/>
          </a:xfrm>
          <a:prstGeom prst="rect">
            <a:avLst/>
          </a:prstGeom>
        </p:spPr>
      </p:pic>
      <p:sp>
        <p:nvSpPr>
          <p:cNvPr id="5" name="Прямоугольник 4"/>
          <p:cNvSpPr/>
          <p:nvPr/>
        </p:nvSpPr>
        <p:spPr>
          <a:xfrm>
            <a:off x="6215074" y="5286388"/>
            <a:ext cx="2928926" cy="646331"/>
          </a:xfrm>
          <a:prstGeom prst="rect">
            <a:avLst/>
          </a:prstGeom>
        </p:spPr>
        <p:txBody>
          <a:bodyPr wrap="square">
            <a:spAutoFit/>
          </a:bodyPr>
          <a:lstStyle/>
          <a:p>
            <a:r>
              <a:rPr lang="ru-RU" b="1" dirty="0" smtClean="0"/>
              <a:t>Подготовила : Мельникова А.Р</a:t>
            </a:r>
            <a:r>
              <a:rPr lang="ru-RU" b="1" dirty="0" smtClean="0"/>
              <a:t>.</a:t>
            </a:r>
            <a:endParaRPr lang="ru-RU" b="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r>
              <a:rPr lang="ru-RU" dirty="0" smtClean="0"/>
              <a:t>Раннее речевое развитие ребенка стали изучать недавно. Еще двадцать лет назад важным достижением образовательной системы в нашей стране считалось возможность начать коррекцию речи детей в старшем дошкольном возрасте, до начала обучения в школе.</a:t>
            </a:r>
          </a:p>
          <a:p>
            <a:r>
              <a:rPr lang="ru-RU" b="1" dirty="0" smtClean="0"/>
              <a:t>Речь</a:t>
            </a:r>
            <a:r>
              <a:rPr lang="ru-RU" dirty="0" smtClean="0"/>
              <a:t> – это особый вид деятельности, тесно связанный с памятью, мышлением, воображением, эмоциями.</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643050"/>
          </a:xfrm>
        </p:spPr>
        <p:txBody>
          <a:bodyPr>
            <a:normAutofit/>
          </a:bodyPr>
          <a:lstStyle/>
          <a:p>
            <a:pPr algn="ctr"/>
            <a:r>
              <a:rPr lang="ru-RU" dirty="0" smtClean="0"/>
              <a:t>Причины нарушения речи у ребенка</a:t>
            </a:r>
            <a:endParaRPr lang="ru-RU" dirty="0"/>
          </a:p>
        </p:txBody>
      </p:sp>
      <p:sp>
        <p:nvSpPr>
          <p:cNvPr id="3" name="Содержимое 2"/>
          <p:cNvSpPr>
            <a:spLocks noGrp="1"/>
          </p:cNvSpPr>
          <p:nvPr>
            <p:ph idx="1"/>
          </p:nvPr>
        </p:nvSpPr>
        <p:spPr>
          <a:xfrm>
            <a:off x="304800" y="1714488"/>
            <a:ext cx="8686800" cy="4365637"/>
          </a:xfrm>
        </p:spPr>
        <p:txBody>
          <a:bodyPr>
            <a:normAutofit lnSpcReduction="10000"/>
          </a:bodyPr>
          <a:lstStyle/>
          <a:p>
            <a:r>
              <a:rPr lang="ru-RU" dirty="0" smtClean="0"/>
              <a:t>Трудности в различении звуков на слух. </a:t>
            </a:r>
          </a:p>
          <a:p>
            <a:r>
              <a:rPr lang="ru-RU" dirty="0" smtClean="0"/>
              <a:t>Во время родов была повреждена речевая зона, расположенная на макушке</a:t>
            </a:r>
          </a:p>
          <a:p>
            <a:r>
              <a:rPr lang="ru-RU" dirty="0" smtClean="0"/>
              <a:t> Дефекты строения речевых органов.</a:t>
            </a:r>
          </a:p>
          <a:p>
            <a:r>
              <a:rPr lang="ru-RU" dirty="0" smtClean="0"/>
              <a:t>Недостаточная подвижность губ и языка</a:t>
            </a:r>
          </a:p>
          <a:p>
            <a:r>
              <a:rPr lang="ru-RU" dirty="0" smtClean="0"/>
              <a:t> Из-за отставания в психическом развитии</a:t>
            </a:r>
          </a:p>
          <a:p>
            <a:r>
              <a:rPr lang="ru-RU" dirty="0" smtClean="0"/>
              <a:t> Неграмотная речь, которую ребенок слышит в своей</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Главные составляющие речи</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Восприятие звуков речи. За это ответственный центр </a:t>
            </a:r>
            <a:r>
              <a:rPr lang="ru-RU" dirty="0" err="1" smtClean="0"/>
              <a:t>Вернике</a:t>
            </a:r>
            <a:r>
              <a:rPr lang="ru-RU" dirty="0" smtClean="0"/>
              <a:t>. Он расположен в слуховой коре височной доли. Воспроизведение фраз и звуков, а также слов. </a:t>
            </a:r>
          </a:p>
          <a:p>
            <a:r>
              <a:rPr lang="ru-RU" dirty="0" smtClean="0"/>
              <a:t>Это </a:t>
            </a:r>
            <a:r>
              <a:rPr lang="ru-RU" dirty="0" err="1" smtClean="0"/>
              <a:t>речедвигательная</a:t>
            </a:r>
            <a:r>
              <a:rPr lang="ru-RU" dirty="0" smtClean="0"/>
              <a:t> функция. Ее обеспечивает центр </a:t>
            </a:r>
            <a:r>
              <a:rPr lang="ru-RU" dirty="0" err="1" smtClean="0"/>
              <a:t>Брока</a:t>
            </a:r>
            <a:r>
              <a:rPr lang="ru-RU" dirty="0" smtClean="0"/>
              <a:t>. Он находится в нижних отделах лобной доли, рядом с проекцией в коре мускулатуры, которая принимает активное участие в речи. </a:t>
            </a:r>
          </a:p>
          <a:p>
            <a:r>
              <a:rPr lang="ru-RU" dirty="0" smtClean="0"/>
              <a:t>У правшей речевые центры расположены в левом полушарии мозга, а у левшей – в правом.</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Виды речевых </a:t>
            </a:r>
            <a:r>
              <a:rPr lang="ru-RU" dirty="0" err="1" smtClean="0"/>
              <a:t>нарушенийИ</a:t>
            </a:r>
            <a:endParaRPr lang="ru-RU" dirty="0"/>
          </a:p>
        </p:txBody>
      </p:sp>
      <p:sp>
        <p:nvSpPr>
          <p:cNvPr id="3" name="Содержимое 2"/>
          <p:cNvSpPr>
            <a:spLocks noGrp="1"/>
          </p:cNvSpPr>
          <p:nvPr>
            <p:ph idx="1"/>
          </p:nvPr>
        </p:nvSpPr>
        <p:spPr/>
        <p:txBody>
          <a:bodyPr>
            <a:normAutofit fontScale="62500" lnSpcReduction="20000"/>
          </a:bodyPr>
          <a:lstStyle/>
          <a:p>
            <a:r>
              <a:rPr lang="ru-RU" b="1" dirty="0" smtClean="0"/>
              <a:t>Заикание</a:t>
            </a:r>
            <a:r>
              <a:rPr lang="ru-RU" dirty="0" smtClean="0"/>
              <a:t> – ребенок повторяет звуки и слога, наблюдается остановка речи и растягивание гласных. Такое нарушение может быть на фоне испуга и страха. Заикание может вызвать сильное волнение, нарушение дыхания и координации движений аппарата речи.</a:t>
            </a:r>
          </a:p>
          <a:p>
            <a:r>
              <a:rPr lang="ru-RU" dirty="0" smtClean="0"/>
              <a:t> </a:t>
            </a:r>
            <a:r>
              <a:rPr lang="ru-RU" b="1" dirty="0" err="1" smtClean="0"/>
              <a:t>Логоневроз</a:t>
            </a:r>
            <a:r>
              <a:rPr lang="ru-RU" dirty="0" smtClean="0"/>
              <a:t> – этот вид заикания проявляется во время стресса. </a:t>
            </a:r>
          </a:p>
          <a:p>
            <a:r>
              <a:rPr lang="ru-RU" b="1" dirty="0" err="1" smtClean="0"/>
              <a:t>Дислалия</a:t>
            </a:r>
            <a:r>
              <a:rPr lang="ru-RU" b="1" dirty="0" smtClean="0"/>
              <a:t> </a:t>
            </a:r>
            <a:r>
              <a:rPr lang="ru-RU" dirty="0" smtClean="0"/>
              <a:t>– нарушение в произношении отдельных звуков. Вызвать такое нарушение речи может неправильный прикус или другие дефекты. Кроме того, в этот список следует добавить повреждение отделов мозга, ответственных за речь, а также подражание окружающим. ДО четырех лет подобное нарушение развития речи не нуждается во вмешательстве специалистов. Если позже оно не исправляется самостоятельно, то необходимо обратиться к логопеду. </a:t>
            </a:r>
          </a:p>
          <a:p>
            <a:r>
              <a:rPr lang="ru-RU" b="1" dirty="0" err="1" smtClean="0"/>
              <a:t>Мутизм</a:t>
            </a:r>
            <a:r>
              <a:rPr lang="ru-RU" dirty="0" smtClean="0"/>
              <a:t> – это ситуация, когда пациент не хочет разговаривать, отвечать на вопросы. Причиной </a:t>
            </a:r>
            <a:r>
              <a:rPr lang="ru-RU" dirty="0" err="1" smtClean="0"/>
              <a:t>мутизма</a:t>
            </a:r>
            <a:r>
              <a:rPr lang="ru-RU" dirty="0" smtClean="0"/>
              <a:t> может быть ушиб головного мозга или какая-то травма психического характера.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r>
              <a:rPr lang="ru-RU" b="1" dirty="0" smtClean="0"/>
              <a:t>Афония </a:t>
            </a:r>
            <a:r>
              <a:rPr lang="ru-RU" dirty="0" smtClean="0"/>
              <a:t>– речь шепотом. Ее может вызвать переутомление голоса или волнение. В этот список следует добавить боль в голосовых связках при туберкулезе, катаре и сифилисе, а также опухолях. </a:t>
            </a:r>
          </a:p>
          <a:p>
            <a:r>
              <a:rPr lang="ru-RU" b="1" dirty="0" err="1" smtClean="0"/>
              <a:t>Ринолалия</a:t>
            </a:r>
            <a:r>
              <a:rPr lang="ru-RU" b="1" dirty="0" smtClean="0"/>
              <a:t> </a:t>
            </a:r>
            <a:r>
              <a:rPr lang="ru-RU" dirty="0" smtClean="0"/>
              <a:t>– ребенок говорит «в нос», гнусавит. Причинами могут быть физиологические дефекты речевого аппарата. Для устранения могут использовать как терапевтические, так и хирургические методы. </a:t>
            </a:r>
          </a:p>
          <a:p>
            <a:r>
              <a:rPr lang="ru-RU" b="1" dirty="0" smtClean="0"/>
              <a:t>Алалия </a:t>
            </a:r>
            <a:r>
              <a:rPr lang="ru-RU" dirty="0" smtClean="0"/>
              <a:t>– из-за поражения речевых областей до рождения, ребенок не может нормально общаться. Если малыш не понимает речь, то это сенсорная алалия, если понимает, но при этом ему сложно воспроизводить слова, то это моторная алалия. Для лечения необходимо участие психолога и логопеда. Нарушения речи, которые проявляются задержкой развития речи из-за социальных условий жизни малыша. Это касается педагогической запущенности.</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ПРИЗНАКИ НАРУШЕНИЙ РЕЧИ в раннем возрасте</a:t>
            </a:r>
            <a:br>
              <a:rPr lang="ru-RU" b="1" dirty="0" smtClean="0"/>
            </a:br>
            <a:endParaRPr lang="ru-RU" dirty="0"/>
          </a:p>
        </p:txBody>
      </p:sp>
      <p:sp>
        <p:nvSpPr>
          <p:cNvPr id="3" name="Содержимое 2"/>
          <p:cNvSpPr>
            <a:spLocks noGrp="1"/>
          </p:cNvSpPr>
          <p:nvPr>
            <p:ph idx="1"/>
          </p:nvPr>
        </p:nvSpPr>
        <p:spPr>
          <a:xfrm>
            <a:off x="304800" y="1554162"/>
            <a:ext cx="8686800" cy="5089548"/>
          </a:xfrm>
        </p:spPr>
        <p:txBody>
          <a:bodyPr>
            <a:noAutofit/>
          </a:bodyPr>
          <a:lstStyle/>
          <a:p>
            <a:r>
              <a:rPr lang="ru-RU" sz="1450" b="1" dirty="0" smtClean="0"/>
              <a:t>к концу 1-ого </a:t>
            </a:r>
            <a:r>
              <a:rPr lang="ru-RU" sz="1450" dirty="0" smtClean="0"/>
              <a:t>месяца ребенок не кричит перед кормлением;</a:t>
            </a:r>
          </a:p>
          <a:p>
            <a:r>
              <a:rPr lang="ru-RU" sz="1450" b="1" dirty="0" smtClean="0"/>
              <a:t>к концу 4-ого </a:t>
            </a:r>
            <a:r>
              <a:rPr lang="ru-RU" sz="1450" dirty="0" smtClean="0"/>
              <a:t>месяца не улыбается, когда с ним говорят и не </a:t>
            </a:r>
            <a:r>
              <a:rPr lang="ru-RU" sz="1450" dirty="0" err="1" smtClean="0"/>
              <a:t>гулит</a:t>
            </a:r>
            <a:r>
              <a:rPr lang="ru-RU" sz="1450" dirty="0" smtClean="0"/>
              <a:t>;</a:t>
            </a:r>
          </a:p>
          <a:p>
            <a:r>
              <a:rPr lang="ru-RU" sz="1450" b="1" dirty="0" smtClean="0"/>
              <a:t>к концу 5-ого </a:t>
            </a:r>
            <a:r>
              <a:rPr lang="ru-RU" sz="1450" dirty="0" smtClean="0"/>
              <a:t>месяца не прислушивается к музыке;</a:t>
            </a:r>
          </a:p>
          <a:p>
            <a:r>
              <a:rPr lang="ru-RU" sz="1450" b="1" dirty="0" smtClean="0"/>
              <a:t>к 7-ому месяцу</a:t>
            </a:r>
            <a:r>
              <a:rPr lang="ru-RU" sz="1450" dirty="0" smtClean="0"/>
              <a:t> не узнает голоса близких, не реагирует на интонации;</a:t>
            </a:r>
          </a:p>
          <a:p>
            <a:r>
              <a:rPr lang="ru-RU" sz="1450" b="1" dirty="0" smtClean="0"/>
              <a:t>к концу 9-ого </a:t>
            </a:r>
            <a:r>
              <a:rPr lang="ru-RU" sz="1450" dirty="0" smtClean="0"/>
              <a:t>месяца отсутствует лепет и ребенок не может повторять за взрослыми звукосочетания и слоги, подражая интонации говорящего;</a:t>
            </a:r>
          </a:p>
          <a:p>
            <a:r>
              <a:rPr lang="ru-RU" sz="1450" b="1" dirty="0" smtClean="0"/>
              <a:t>к концу 10-ого </a:t>
            </a:r>
            <a:r>
              <a:rPr lang="ru-RU" sz="1450" dirty="0" smtClean="0"/>
              <a:t>месяца малыш не машет головой в знак отрицания или ручкой в знак прощания;</a:t>
            </a:r>
          </a:p>
          <a:p>
            <a:r>
              <a:rPr lang="ru-RU" sz="1450" b="1" dirty="0" smtClean="0"/>
              <a:t>к 1 году</a:t>
            </a:r>
            <a:r>
              <a:rPr lang="ru-RU" sz="1450" dirty="0" smtClean="0"/>
              <a:t> ребенок не может произнести ни слова и не выполняет простейшие просьбы («дай», «покажи», «принеси»);</a:t>
            </a:r>
          </a:p>
          <a:p>
            <a:r>
              <a:rPr lang="ru-RU" sz="1450" b="1" dirty="0" smtClean="0"/>
              <a:t>к году 4-м </a:t>
            </a:r>
            <a:r>
              <a:rPr lang="ru-RU" sz="1450" dirty="0" smtClean="0"/>
              <a:t>месяцам не может назвать маму «мамой», а папу «папой»;</a:t>
            </a:r>
          </a:p>
          <a:p>
            <a:r>
              <a:rPr lang="ru-RU" sz="1450" dirty="0" smtClean="0"/>
              <a:t>к году 9-ти месяцам не может произнести 5-6 осмысленных слов;</a:t>
            </a:r>
          </a:p>
          <a:p>
            <a:r>
              <a:rPr lang="ru-RU" sz="1450" b="1" dirty="0" smtClean="0"/>
              <a:t>к 2 годам</a:t>
            </a:r>
            <a:r>
              <a:rPr lang="ru-RU" sz="1450" dirty="0" smtClean="0"/>
              <a:t> не показывает части тела, которые ему называют; не выполняет сложные просьбы («пойди в комнату и возьми там книгу») и не узнает близких на фотографиях;</a:t>
            </a:r>
          </a:p>
          <a:p>
            <a:r>
              <a:rPr lang="ru-RU" sz="1450" b="1" dirty="0" smtClean="0"/>
              <a:t>к 2,5 годам</a:t>
            </a:r>
            <a:r>
              <a:rPr lang="ru-RU" sz="1450" dirty="0" smtClean="0"/>
              <a:t> не знает разницу между понятиями «большой» и «маленький»;</a:t>
            </a:r>
          </a:p>
          <a:p>
            <a:r>
              <a:rPr lang="ru-RU" sz="1450" b="1" dirty="0" smtClean="0"/>
              <a:t>в 3 года</a:t>
            </a:r>
            <a:r>
              <a:rPr lang="ru-RU" sz="1450" dirty="0" smtClean="0"/>
              <a:t> не может пересказать короткие стихи и сказки, не может определить, какой из предметов самый большой, не может сказать, как его имя и фамилия;</a:t>
            </a:r>
          </a:p>
          <a:p>
            <a:r>
              <a:rPr lang="ru-RU" sz="1450" b="1" dirty="0" smtClean="0"/>
              <a:t>в 4 года</a:t>
            </a:r>
            <a:r>
              <a:rPr lang="ru-RU" sz="1450" dirty="0" smtClean="0"/>
              <a:t> не знает названия цветов, не может рассказать ни одного стихотворения;</a:t>
            </a:r>
          </a:p>
          <a:p>
            <a:endParaRPr lang="ru-RU" sz="145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20000"/>
          </a:bodyPr>
          <a:lstStyle/>
          <a:p>
            <a:r>
              <a:rPr lang="ru-RU" dirty="0" smtClean="0"/>
              <a:t>Любые выявленные логопедом трудности формирования коммуникативной деятельности, а также нарушения голосового, дыхательного или артикуляционного компонента произносительной стороны речи требуют проведения своевременных коррекционных мероприятий, консультирования родителей, а также дополнительного обследования ребенка у других специалистов (невропатолога, </a:t>
            </a:r>
            <a:r>
              <a:rPr lang="ru-RU" dirty="0" err="1" smtClean="0"/>
              <a:t>лор</a:t>
            </a:r>
            <a:r>
              <a:rPr lang="ru-RU" dirty="0" smtClean="0"/>
              <a:t> – врача, </a:t>
            </a:r>
            <a:r>
              <a:rPr lang="ru-RU" dirty="0" err="1" smtClean="0"/>
              <a:t>сурдолога</a:t>
            </a:r>
            <a:r>
              <a:rPr lang="ru-RU" dirty="0" smtClean="0"/>
              <a:t>).</a:t>
            </a:r>
            <a:endParaRPr lang="ru-RU" dirty="0"/>
          </a:p>
        </p:txBody>
      </p:sp>
      <p:sp>
        <p:nvSpPr>
          <p:cNvPr id="4" name="Заголовок 1"/>
          <p:cNvSpPr>
            <a:spLocks noGrp="1"/>
          </p:cNvSpPr>
          <p:nvPr>
            <p:ph type="title"/>
          </p:nvPr>
        </p:nvSpPr>
        <p:spPr>
          <a:xfrm>
            <a:off x="304800" y="457200"/>
            <a:ext cx="8686800" cy="838200"/>
          </a:xfrm>
        </p:spPr>
        <p:txBody>
          <a:bodyPr/>
          <a:lstStyle/>
          <a:p>
            <a:pPr algn="ctr"/>
            <a:r>
              <a:rPr lang="ru-RU" dirty="0" smtClean="0"/>
              <a:t>Заключение</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spasibo-za-vnimanie-25.jpg"/>
          <p:cNvPicPr>
            <a:picLocks noGrp="1" noChangeAspect="1"/>
          </p:cNvPicPr>
          <p:nvPr>
            <p:ph idx="1"/>
          </p:nvPr>
        </p:nvPicPr>
        <p:blipFill>
          <a:blip r:embed="rId2"/>
          <a:stretch>
            <a:fillRect/>
          </a:stretch>
        </p:blipFill>
        <p:spPr>
          <a:xfrm>
            <a:off x="214282" y="214290"/>
            <a:ext cx="8715436" cy="6429420"/>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50</TotalTime>
  <Words>512</Words>
  <PresentationFormat>Экран (4:3)</PresentationFormat>
  <Paragraphs>39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Трек</vt:lpstr>
      <vt:lpstr>Слайд 1</vt:lpstr>
      <vt:lpstr>Слайд 2</vt:lpstr>
      <vt:lpstr>Причины нарушения речи у ребенка</vt:lpstr>
      <vt:lpstr>Главные составляющие речи</vt:lpstr>
      <vt:lpstr>Виды речевых нарушенийИ</vt:lpstr>
      <vt:lpstr>Слайд 6</vt:lpstr>
      <vt:lpstr>ПРИЗНАКИ НАРУШЕНИЙ РЕЧИ в раннем возрасте </vt:lpstr>
      <vt:lpstr>Заключение</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Poma</dc:creator>
  <cp:lastModifiedBy>Poma</cp:lastModifiedBy>
  <cp:revision>8</cp:revision>
  <dcterms:created xsi:type="dcterms:W3CDTF">2018-11-30T04:21:07Z</dcterms:created>
  <dcterms:modified xsi:type="dcterms:W3CDTF">2018-12-22T17:55:40Z</dcterms:modified>
</cp:coreProperties>
</file>