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87" r:id="rId2"/>
    <p:sldId id="281" r:id="rId3"/>
    <p:sldId id="256" r:id="rId4"/>
    <p:sldId id="258" r:id="rId5"/>
    <p:sldId id="259" r:id="rId6"/>
    <p:sldId id="284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0" r:id="rId18"/>
    <p:sldId id="272" r:id="rId19"/>
    <p:sldId id="273" r:id="rId20"/>
    <p:sldId id="274" r:id="rId21"/>
    <p:sldId id="275" r:id="rId22"/>
    <p:sldId id="277" r:id="rId23"/>
    <p:sldId id="280" r:id="rId24"/>
    <p:sldId id="283" r:id="rId25"/>
    <p:sldId id="276" r:id="rId26"/>
    <p:sldId id="286" r:id="rId27"/>
    <p:sldId id="285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EFBEFE"/>
    <a:srgbClr val="61B6CD"/>
    <a:srgbClr val="6ABAD0"/>
    <a:srgbClr val="6DBCD1"/>
    <a:srgbClr val="67B9CF"/>
    <a:srgbClr val="ECADFD"/>
    <a:srgbClr val="EEB9FD"/>
    <a:srgbClr val="FFB7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40;&#1085;&#1103;\Desktop\&#1050;&#1054;&#1053;&#1060;&#1045;&#1056;&#1045;&#1053;&#1062;&#1048;&#1071;\&#1050;&#1085;&#1080;&#1075;&#1072;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5;&#1103;\Desktop\&#1050;&#1054;&#1053;&#1060;&#1045;&#1056;&#1045;&#1053;&#1062;&#1048;&#1071;\&#1050;&#1085;&#1080;&#1075;&#1072;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800" b="1" i="1" u="none" strike="noStrike" baseline="0">
                <a:solidFill>
                  <a:srgbClr val="800080"/>
                </a:solidFill>
                <a:latin typeface="Arial Cyr"/>
                <a:ea typeface="Arial Cyr"/>
                <a:cs typeface="Arial Cyr"/>
              </a:defRPr>
            </a:pPr>
            <a:r>
              <a:rPr lang="ru-RU" sz="1100" dirty="0" smtClean="0"/>
              <a:t>Показатели состояния мышечной системы по профилю</a:t>
            </a:r>
            <a:r>
              <a:rPr lang="ru-RU" sz="1100" baseline="0" dirty="0" smtClean="0"/>
              <a:t> нарушения осанки за 2014 – 2015 учебный год</a:t>
            </a:r>
            <a:endParaRPr lang="ru-RU" sz="1100" dirty="0"/>
          </a:p>
        </c:rich>
      </c:tx>
      <c:layout>
        <c:manualLayout>
          <c:xMode val="edge"/>
          <c:yMode val="edge"/>
          <c:x val="0.14148511276524839"/>
          <c:y val="2.7557701922008678E-2"/>
        </c:manualLayout>
      </c:layout>
      <c:overlay val="0"/>
      <c:spPr>
        <a:noFill/>
        <a:ln w="25400">
          <a:noFill/>
        </a:ln>
      </c:spPr>
    </c:title>
    <c:autoTitleDeleted val="0"/>
    <c:view3D>
      <c:rotX val="0"/>
      <c:rotY val="20"/>
      <c:rAngAx val="0"/>
      <c:perspective val="20"/>
    </c:view3D>
    <c:floor>
      <c:thickness val="0"/>
    </c:floor>
    <c:sideWall>
      <c:thickness val="0"/>
      <c:spPr>
        <a:gradFill rotWithShape="0">
          <a:gsLst>
            <a:gs pos="0">
              <a:srgbClr val="99CCFF"/>
            </a:gs>
            <a:gs pos="100000">
              <a:srgbClr val="CCFFCC"/>
            </a:gs>
          </a:gsLst>
          <a:path path="rect">
            <a:fillToRect r="100000" b="100000"/>
          </a:path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rotWithShape="0">
          <a:gsLst>
            <a:gs pos="0">
              <a:srgbClr val="99CCFF"/>
            </a:gs>
            <a:gs pos="100000">
              <a:srgbClr val="CCFFCC"/>
            </a:gs>
          </a:gsLst>
          <a:path path="rect">
            <a:fillToRect r="100000" b="100000"/>
          </a:path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465487168092435"/>
          <c:y val="0.21311694533940681"/>
          <c:w val="0.79881656804733525"/>
          <c:h val="0.59537091364848427"/>
        </c:manualLayout>
      </c:layout>
      <c:bar3DChart>
        <c:barDir val="col"/>
        <c:grouping val="clustered"/>
        <c:varyColors val="0"/>
        <c:ser>
          <c:idx val="0"/>
          <c:order val="0"/>
          <c:tx>
            <c:v>отлично</c:v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Лист1!$C$77:$C$78</c:f>
              <c:strCache>
                <c:ptCount val="2"/>
                <c:pt idx="0">
                  <c:v>нач.года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Лист1!$D$77:$D$78</c:f>
              <c:numCache>
                <c:formatCode>0%</c:formatCode>
                <c:ptCount val="2"/>
                <c:pt idx="0">
                  <c:v>0.25</c:v>
                </c:pt>
                <c:pt idx="1">
                  <c:v>0.55000000000000004</c:v>
                </c:pt>
              </c:numCache>
            </c:numRef>
          </c:val>
        </c:ser>
        <c:ser>
          <c:idx val="1"/>
          <c:order val="1"/>
          <c:tx>
            <c:v>хорошо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Лист1!$C$77:$C$78</c:f>
              <c:strCache>
                <c:ptCount val="2"/>
                <c:pt idx="0">
                  <c:v>нач.года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Лист1!$E$77:$E$78</c:f>
              <c:numCache>
                <c:formatCode>0%</c:formatCode>
                <c:ptCount val="2"/>
                <c:pt idx="0">
                  <c:v>0.51</c:v>
                </c:pt>
                <c:pt idx="1">
                  <c:v>0.4</c:v>
                </c:pt>
              </c:numCache>
            </c:numRef>
          </c:val>
        </c:ser>
        <c:ser>
          <c:idx val="2"/>
          <c:order val="2"/>
          <c:tx>
            <c:v>удовл</c:v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Лист1!$C$77:$C$78</c:f>
              <c:strCache>
                <c:ptCount val="2"/>
                <c:pt idx="0">
                  <c:v>нач.года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Лист1!$F$77:$F$78</c:f>
              <c:numCache>
                <c:formatCode>0%</c:formatCode>
                <c:ptCount val="2"/>
                <c:pt idx="0">
                  <c:v>0.24000000000000021</c:v>
                </c:pt>
                <c:pt idx="1">
                  <c:v>5.00000000000001E-2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82454016"/>
        <c:axId val="82455552"/>
        <c:axId val="0"/>
      </c:bar3DChart>
      <c:catAx>
        <c:axId val="8245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4555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45555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454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076408787010575"/>
          <c:y val="0.89122444756646202"/>
          <c:w val="0.54335612059953819"/>
          <c:h val="7.0048028228836698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4">
        <a:lumMod val="20000"/>
        <a:lumOff val="80000"/>
      </a:schemeClr>
    </a:solidFill>
    <a:ln w="38100">
      <a:solidFill>
        <a:schemeClr val="accent5">
          <a:lumMod val="75000"/>
        </a:schemeClr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b="1" dirty="0" err="1">
                <a:solidFill>
                  <a:srgbClr val="002060"/>
                </a:solidFill>
                <a:cs typeface="Aharoni" pitchFamily="2" charset="-79"/>
              </a:rPr>
              <a:t>Количестао</a:t>
            </a:r>
            <a:r>
              <a:rPr lang="ru-RU" sz="1200" b="1" dirty="0">
                <a:solidFill>
                  <a:srgbClr val="002060"/>
                </a:solidFill>
                <a:cs typeface="Aharoni" pitchFamily="2" charset="-79"/>
              </a:rPr>
              <a:t> детей снятых с учёта по показаниям врачей за  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002060"/>
                </a:solidFill>
                <a:cs typeface="Aharoni" pitchFamily="2" charset="-79"/>
              </a:rPr>
              <a:t>2014 </a:t>
            </a:r>
            <a:r>
              <a:rPr lang="ru-RU" sz="1200" b="1" dirty="0">
                <a:solidFill>
                  <a:srgbClr val="002060"/>
                </a:solidFill>
                <a:cs typeface="Aharoni" pitchFamily="2" charset="-79"/>
              </a:rPr>
              <a:t>- </a:t>
            </a:r>
            <a:r>
              <a:rPr lang="ru-RU" sz="1200" b="1" dirty="0" smtClean="0">
                <a:solidFill>
                  <a:srgbClr val="002060"/>
                </a:solidFill>
                <a:cs typeface="Aharoni" pitchFamily="2" charset="-79"/>
              </a:rPr>
              <a:t>2015 </a:t>
            </a:r>
            <a:r>
              <a:rPr lang="ru-RU" sz="1200" b="1" dirty="0">
                <a:solidFill>
                  <a:srgbClr val="002060"/>
                </a:solidFill>
                <a:cs typeface="Aharoni" pitchFamily="2" charset="-79"/>
              </a:rPr>
              <a:t>учебный</a:t>
            </a:r>
            <a:r>
              <a:rPr lang="ru-RU" sz="1200" b="1" baseline="0" dirty="0">
                <a:solidFill>
                  <a:srgbClr val="002060"/>
                </a:solidFill>
                <a:cs typeface="Aharoni" pitchFamily="2" charset="-79"/>
              </a:rPr>
              <a:t> год</a:t>
            </a:r>
            <a:endParaRPr lang="ru-RU" sz="1200" b="1" dirty="0">
              <a:solidFill>
                <a:srgbClr val="002060"/>
              </a:solidFill>
              <a:cs typeface="Aharoni" pitchFamily="2" charset="-79"/>
            </a:endParaRPr>
          </a:p>
        </c:rich>
      </c:tx>
      <c:layout>
        <c:manualLayout>
          <c:xMode val="edge"/>
          <c:yMode val="edge"/>
          <c:x val="0.10138807429130008"/>
          <c:y val="0"/>
        </c:manualLayout>
      </c:layout>
      <c:overlay val="1"/>
    </c:title>
    <c:autoTitleDeleted val="0"/>
    <c:view3D>
      <c:rotX val="15"/>
      <c:rotY val="20"/>
      <c:depthPercent val="140"/>
      <c:rAngAx val="1"/>
    </c:view3D>
    <c:floor>
      <c:thickness val="0"/>
      <c:spPr>
        <a:solidFill>
          <a:srgbClr val="FFB7FF"/>
        </a:solidFill>
      </c:spPr>
    </c:floor>
    <c:sideWall>
      <c:thickness val="0"/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5573833329484862"/>
          <c:y val="0.26316321570914747"/>
          <c:w val="0.73344016748639562"/>
          <c:h val="0.571474244731753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Лист1!$B$182</c:f>
              <c:strCache>
                <c:ptCount val="1"/>
                <c:pt idx="0">
                  <c:v>2012 - 2013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66"/>
              </a:solidFill>
            </c:spPr>
          </c:dPt>
          <c:dPt>
            <c:idx val="1"/>
            <c:invertIfNegative val="0"/>
            <c:bubble3D val="0"/>
            <c:spPr>
              <a:solidFill>
                <a:srgbClr val="7030A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Лист1!$C$181:$E$181</c:f>
              <c:strCache>
                <c:ptCount val="2"/>
                <c:pt idx="0">
                  <c:v>осанка</c:v>
                </c:pt>
                <c:pt idx="1">
                  <c:v>плоскостопие</c:v>
                </c:pt>
              </c:strCache>
            </c:strRef>
          </c:cat>
          <c:val>
            <c:numRef>
              <c:f>Лист1!$C$182:$E$182</c:f>
              <c:numCache>
                <c:formatCode>0%</c:formatCode>
                <c:ptCount val="3"/>
                <c:pt idx="0">
                  <c:v>0.54</c:v>
                </c:pt>
                <c:pt idx="1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503168"/>
        <c:axId val="82504704"/>
        <c:axId val="0"/>
      </c:bar3DChart>
      <c:catAx>
        <c:axId val="82503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82504704"/>
        <c:crosses val="autoZero"/>
        <c:auto val="1"/>
        <c:lblAlgn val="ctr"/>
        <c:lblOffset val="100"/>
        <c:noMultiLvlLbl val="0"/>
      </c:catAx>
      <c:valAx>
        <c:axId val="82504704"/>
        <c:scaling>
          <c:orientation val="minMax"/>
        </c:scaling>
        <c:delete val="0"/>
        <c:axPos val="l"/>
        <c:majorGridlines>
          <c:spPr>
            <a:ln w="25400" cap="flat" cmpd="sng" algn="ctr">
              <a:solidFill>
                <a:srgbClr val="7030A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</c:majorGridlines>
        <c:numFmt formatCode="0%" sourceLinked="1"/>
        <c:majorTickMark val="out"/>
        <c:minorTickMark val="none"/>
        <c:tickLblPos val="nextTo"/>
        <c:crossAx val="82503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2815449388474534"/>
          <c:y val="0.28532581575451288"/>
          <c:w val="0.46793543768905732"/>
          <c:h val="0.21535659894365036"/>
        </c:manualLayout>
      </c:layout>
      <c:overlay val="0"/>
      <c:txPr>
        <a:bodyPr/>
        <a:lstStyle/>
        <a:p>
          <a:pPr>
            <a:defRPr sz="1400">
              <a:solidFill>
                <a:srgbClr val="002060"/>
              </a:solidFill>
              <a:latin typeface="Baskerville Old Fac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rgbClr val="8488C4"/>
        </a:gs>
        <a:gs pos="53000">
          <a:srgbClr val="D4DEFF"/>
        </a:gs>
        <a:gs pos="83000">
          <a:srgbClr val="D4DEFF"/>
        </a:gs>
        <a:gs pos="100000">
          <a:srgbClr val="96AB94"/>
        </a:gs>
      </a:gsLst>
      <a:lin ang="2700000" scaled="0"/>
      <a:tileRect/>
    </a:gradFill>
    <a:ln w="28575">
      <a:solidFill>
        <a:schemeClr val="accent5">
          <a:lumMod val="75000"/>
        </a:schemeClr>
      </a:solidFill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</cdr:x>
      <cdr:y>0.15625</cdr:y>
    </cdr:from>
    <cdr:to>
      <cdr:x>0.59397</cdr:x>
      <cdr:y>0.55308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4136" y="3600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2D03D-F8C5-474B-977F-FCCEB6264AE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16B67-9DF0-4B39-9AF8-4646605B71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59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16B67-9DF0-4B39-9AF8-4646605B71F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909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62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0139-70D9-41EC-AB9B-5E83236C5ABB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56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19032" y="25615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Муниципальное автономное дошкольное  образовательное учреждение муниципального образования город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Нягань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«Детский сад общеразвивающего  вида с приоритетным осуществлением деятельности по физическому направлению развития детей №8 «Росинка»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660544"/>
            <a:ext cx="81945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«Формирование правильной осанки и  профилактика плоскостопия у детей старшего дошкольного возраста в условиях детского сада»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89" y="3605928"/>
            <a:ext cx="4133164" cy="2784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70" y="2859829"/>
            <a:ext cx="3948526" cy="2664296"/>
          </a:xfrm>
          <a:prstGeom prst="rect">
            <a:avLst/>
          </a:prstGeom>
        </p:spPr>
      </p:pic>
      <p:pic>
        <p:nvPicPr>
          <p:cNvPr id="8" name="Picture 7" descr="C:\Users\Аня\Desktop\дракоша\fitball_l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5489881"/>
            <a:ext cx="2381250" cy="12668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Рисунок 8" descr="C:\Users\Аня\Desktop\временная\medium_SDIM0984.jpg"/>
          <p:cNvPicPr/>
          <p:nvPr/>
        </p:nvPicPr>
        <p:blipFill>
          <a:blip r:embed="rId5" cstate="print"/>
          <a:srcRect l="3519" t="12281" r="4106" b="16667"/>
          <a:stretch>
            <a:fillRect/>
          </a:stretch>
        </p:blipFill>
        <p:spPr bwMode="auto">
          <a:xfrm>
            <a:off x="5707739" y="2696563"/>
            <a:ext cx="1907082" cy="100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023023" y="552027"/>
            <a:ext cx="2988332" cy="11387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val="105235695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физкультурно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развивающей среды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G:\DCIM\101D3100\_DSC03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981060"/>
            <a:ext cx="4032448" cy="2688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G:\DCIM\101D3100\_DSC03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88843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Аня\Desktop\временная\image_22.jpg"/>
          <p:cNvPicPr/>
          <p:nvPr/>
        </p:nvPicPr>
        <p:blipFill>
          <a:blip r:embed="rId4" cstate="print"/>
          <a:srcRect l="12500" t="23741" r="13000" b="28986"/>
          <a:stretch>
            <a:fillRect/>
          </a:stretch>
        </p:blipFill>
        <p:spPr bwMode="auto">
          <a:xfrm>
            <a:off x="1907704" y="5157192"/>
            <a:ext cx="237626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7" descr="C:\Users\Аня\Desktop\временная\vtyioxjf_ip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836712"/>
            <a:ext cx="1512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95536" y="1484784"/>
            <a:ext cx="51125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наличие стены с зеркалами для самоконтроля;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2420888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наличие стены без   плинтуса, для формирования навыка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правильной осанки.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1124744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Зал  отвечает всем требованиям для проведения занятий  оздоровительной гимнастикой: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3" name="Picture 2" descr="C:\Users\Аня\Desktop\на завтра\9 МАЯ\rosinka_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3" y="5044419"/>
            <a:ext cx="1876371" cy="18100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91264" cy="70609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Приобретение спортивного оборудования и инвентаря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3" descr="G:\DCIM\101D3100\_DSC0327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3707904" y="4365104"/>
            <a:ext cx="2736304" cy="1824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G:\DCIM\101D3100\_DSC0332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3779912" y="1448780"/>
            <a:ext cx="1656184" cy="2484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 descr="G:\DCIM\101D3100\_DSC0330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 l="27950" t="7476" r="2751" b="18107"/>
          <a:stretch>
            <a:fillRect/>
          </a:stretch>
        </p:blipFill>
        <p:spPr bwMode="auto">
          <a:xfrm>
            <a:off x="5796136" y="1268760"/>
            <a:ext cx="2880320" cy="2062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Аня\Desktop\временная\getimage (14).jpg"/>
          <p:cNvPicPr/>
          <p:nvPr/>
        </p:nvPicPr>
        <p:blipFill>
          <a:blip r:embed="rId5" cstate="print"/>
          <a:srcRect l="8346" t="8463" r="8644" b="3786"/>
          <a:stretch>
            <a:fillRect/>
          </a:stretch>
        </p:blipFill>
        <p:spPr bwMode="auto">
          <a:xfrm>
            <a:off x="6732240" y="5373216"/>
            <a:ext cx="1628576" cy="117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1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1568350" cy="1512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1124744"/>
            <a:ext cx="33123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Детские тренажёры: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«</a:t>
            </a:r>
            <a:r>
              <a:rPr lang="ru-RU" sz="2000" b="1" i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гребной тренажер»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«велотренажёр»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«беговая дорожка»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«батуты»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«бегущий по волнам»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большие гимнастические мячи – </a:t>
            </a:r>
            <a:r>
              <a:rPr lang="ru-RU" sz="2000" b="1" dirty="0" err="1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фитболы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массажные дорожки;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массажные коврики;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массажные мячи;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комплекс «Геркулес»;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шведские стенки и т.д.</a:t>
            </a:r>
          </a:p>
        </p:txBody>
      </p:sp>
      <p:pic>
        <p:nvPicPr>
          <p:cNvPr id="13" name="Picture 7" descr="C:\Users\Аня\Desktop\дракоша\2-130-2.jpg"/>
          <p:cNvPicPr>
            <a:picLocks noChangeAspect="1" noChangeArrowheads="1"/>
          </p:cNvPicPr>
          <p:nvPr/>
        </p:nvPicPr>
        <p:blipFill>
          <a:blip r:embed="rId7" cstate="print">
            <a:lum contrast="20000"/>
          </a:blip>
          <a:srcRect/>
          <a:stretch>
            <a:fillRect/>
          </a:stretch>
        </p:blipFill>
        <p:spPr bwMode="auto">
          <a:xfrm>
            <a:off x="6732240" y="3501008"/>
            <a:ext cx="1656184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720" y="738562"/>
            <a:ext cx="1386195" cy="1336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8660"/>
            <a:ext cx="8291264" cy="259228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В учебном процессе оздоровительные занятия хорошо вписываются в учебную и оздоровительную работу ДОУ в качестве кружковой работы, в виде обязательных еженедельных занятий.</a:t>
            </a:r>
            <a:b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</a:b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</a:br>
            <a:endParaRPr lang="ru-RU" sz="2400" b="1" dirty="0">
              <a:solidFill>
                <a:srgbClr val="002060"/>
              </a:solidFill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348880"/>
            <a:ext cx="6390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Занятия проводятся с октября по май -  2 раза в неделю по 30 минут. </a:t>
            </a:r>
            <a:b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212976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Численность групп 8-10 человек, группы формируются с учётом имеющихся отклонений в состоянии опорно-двигательного аппарата .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797152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Форма и тип оздоровительного</a:t>
            </a: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занятия в основном соответствуют физкультурному занятию классического типа по общепринятой методике для дошкольных учреждений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Аня\Desktop\НУЖНЫЕ ФОТО\DSC09304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132856"/>
            <a:ext cx="194421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458618"/>
          </a:xfrm>
        </p:spPr>
        <p:txBody>
          <a:bodyPr>
            <a:noAutofit/>
          </a:bodyPr>
          <a:lstStyle/>
          <a:p>
            <a:pPr lvl="0" indent="254000" fontAlgn="base"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Наибольший оздоровительный эффект в профилактике нарушений опорно-двигательного аппарата дошкольников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достигается при комплексном использовании следующих средств: профилактические упражнения,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фитбол-гимнастика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, тренажёры, массажное оборудование, дыхательные упражнения, массаж биологически активных точек, упражнения на расслабление.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</a:b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C:\Users\Аня\Desktop\разное\баскет\Рисунок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013176"/>
            <a:ext cx="1584176" cy="18063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15210"/>
            <a:ext cx="1642709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00811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Основной формой</a:t>
            </a:r>
            <a:r>
              <a:rPr lang="ru-RU" sz="23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2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профилактики осанки и плоскостопия в системе оздоровительных комплексов  являются  </a:t>
            </a:r>
            <a:r>
              <a:rPr lang="ru-RU" sz="22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Aharoni" pitchFamily="2" charset="-79"/>
              </a:rPr>
              <a:t>упражнения</a:t>
            </a:r>
            <a:endParaRPr lang="ru-RU" sz="22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0872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Общеразвивающие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упражнения -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используются при всех видах нарушений </a:t>
            </a:r>
            <a:r>
              <a:rPr lang="ru-RU" sz="2000" i="1" dirty="0" err="1" smtClean="0">
                <a:solidFill>
                  <a:srgbClr val="002060"/>
                </a:solidFill>
                <a:latin typeface="Book Antiqua" pitchFamily="18" charset="0"/>
              </a:rPr>
              <a:t>опорно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 – двигательной системы и повышают уровень общей физической подготовленности ребенка</a:t>
            </a:r>
            <a:endParaRPr lang="ru-RU" sz="20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789040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Специальные упражнения 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обеспечивают профилактику  имеющихся нарушений в 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опорно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 – двигательном аппарате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3073" name="Picture 1" descr="C:\Users\Аня\Desktop\НУЖНЫЕ ФОТО\Новая папка\_DSC0079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581128"/>
            <a:ext cx="3100908" cy="2067272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Аня\Desktop\спорт\_DSC01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86"/>
          <a:stretch>
            <a:fillRect/>
          </a:stretch>
        </p:blipFill>
        <p:spPr bwMode="auto">
          <a:xfrm>
            <a:off x="899592" y="1988840"/>
            <a:ext cx="2664296" cy="17984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75" name="Picture 3" descr="G:\DCIM\101D3100\_DSC00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024336" cy="201622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076" name="Picture 4" descr="G:\DCIM\101D3100\_DSC02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581128"/>
            <a:ext cx="3096344" cy="206422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10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12" y="5181231"/>
            <a:ext cx="1553159" cy="1497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9" y="5498216"/>
            <a:ext cx="1410026" cy="1359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8344" y="4509120"/>
            <a:ext cx="730424" cy="36004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endParaRPr lang="ru-RU" sz="3100" b="1" i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88640"/>
            <a:ext cx="792088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Босохождение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одно  из нетрадиционных методик входящих в систему оздоровительных комплексов;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является чрезвычайно полезным, причем не только для формирования правильного свода стопы, но и снятия напряжения в ногах, поднятия иммунитета и повышения общего тонуса организма детей  - длится 25, 30 минут.</a:t>
            </a:r>
          </a:p>
          <a:p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5602" name="Picture 2" descr="C:\Users\Аня\Desktop\НУЖНЫЕ ФОТО\Новая папка\_DSC0005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4355976" cy="290398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5603" name="Picture 3" descr="G:\DCIM\101D3100\_DSC0310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320480" cy="288031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332656"/>
            <a:ext cx="82089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Тренажёры - 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детям с нарушением осанки и деформацией стопы целесообразно выполнять упражнения на тренажерах специально подобранных по профилю нарушений 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опорно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 – двигательного аппарата;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при наличии нескольких  видов тренажеров дети после 1 - 2 минут упражнений на одном тренажере по кругу переходят к другому. 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6627" name="Picture 3" descr="C:\Users\Аня\Desktop\НУЖНЫЕ ФОТО\Новая папка\_DSC01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140968"/>
            <a:ext cx="2141984" cy="321297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6628" name="Picture 4" descr="G:\DCIM\101D3100\_DSC0198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2496277" cy="374441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6629" name="Picture 5" descr="G:\DCIM\101D3100\_DSC01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3140968"/>
            <a:ext cx="2434374" cy="3452547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8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5301207"/>
            <a:ext cx="1595067" cy="1538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260648"/>
            <a:ext cx="87129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Фитбол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гимнастика -  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является новой, дополнительной формой занятий по физическому воспитанию и профилактики осанки и плоскостопия у детей.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лечебный эффект обусловлен, прежде всего, воздействием мяча на позвоночник, межпозвоночные диски, суставы и окружающие их ткани.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7650" name="Picture 2" descr="G:\DCIM\101D3100\_DSC0208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3600400" cy="240026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7652" name="Picture 4" descr="G:\DCIM\101D3100\_DSC0223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640843" cy="239442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11" name="Picture 3" descr="G:\DCIM\101D3100\_DSC0219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437112"/>
            <a:ext cx="3348372" cy="223224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7655" name="Picture 7" descr="C:\Users\Аня\Desktop\дракоша\fitball_l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085184"/>
            <a:ext cx="2381250" cy="12668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29" y="5157192"/>
            <a:ext cx="1763651" cy="1700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Аня\Desktop\временная\medium_SDIM098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8388" y="5051662"/>
            <a:ext cx="1907082" cy="100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58" y="5427806"/>
            <a:ext cx="1488867" cy="14367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4249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Массажное оборудование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: массажные коврики, массажные мячи, деревянные скалочки - идеальная профилактика плоскостопия;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массажные бугорки на их поверхности, стимулируют рецепторы подошвенной поверхности стопы ребенка, способствуя формированию ее физиологических сводов.</a:t>
            </a:r>
          </a:p>
          <a:p>
            <a:endParaRPr lang="ru-RU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8674" name="Picture 2" descr="G:\DCIM\101D3100\_DSC01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708920"/>
            <a:ext cx="3348372" cy="223224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6" name="Рисунок 5" descr="F:\DCIM\100D3100\_DSC0375.JPG"/>
          <p:cNvPicPr/>
          <p:nvPr/>
        </p:nvPicPr>
        <p:blipFill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240360" cy="223224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Аня\Desktop\Новая папка\_DSC0031.JPG"/>
          <p:cNvPicPr/>
          <p:nvPr/>
        </p:nvPicPr>
        <p:blipFill>
          <a:blip r:embed="rId6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437112"/>
            <a:ext cx="3418507" cy="223224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Аня\Desktop\временная\39030fe315be.jpg"/>
          <p:cNvPicPr/>
          <p:nvPr/>
        </p:nvPicPr>
        <p:blipFill>
          <a:blip r:embed="rId7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157192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Рисунок 10" descr="C:\Users\Аня\Desktop\временная\DD-61131_2.jpg"/>
          <p:cNvPicPr/>
          <p:nvPr/>
        </p:nvPicPr>
        <p:blipFill>
          <a:blip r:embed="rId8" cstate="print">
            <a:lum contrast="30000"/>
          </a:blip>
          <a:srcRect/>
          <a:stretch>
            <a:fillRect/>
          </a:stretch>
        </p:blipFill>
        <p:spPr bwMode="auto">
          <a:xfrm>
            <a:off x="3707904" y="3068960"/>
            <a:ext cx="154056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Массаж биологически активных точек –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на занятиях дети овладевают практическими приёмами оздоровления, такими как: дыхательная гимнастика, приёмы физиологического и психологического расслабления (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антистрессовый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 массаж) и точечного массажа.</a:t>
            </a:r>
          </a:p>
        </p:txBody>
      </p:sp>
      <p:pic>
        <p:nvPicPr>
          <p:cNvPr id="29699" name="Picture 3" descr="G:\DCIM\101D3100\_DSC0157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996444" cy="266429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8" name="Рисунок 7" descr="C:\Users\Аня\Desktop\Новая папка\_DSC0057.JPG"/>
          <p:cNvPicPr/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2699792" cy="3888432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G:\DCIM\101D3100\_DSC01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740" y="4149080"/>
            <a:ext cx="3600400" cy="2400267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9700" name="Picture 4" descr="C:\Users\Аня\Desktop\разное\САМАЯ НОВАЯ\Рисунок2.jpg"/>
          <p:cNvPicPr>
            <a:picLocks noChangeAspect="1" noChangeArrowheads="1"/>
          </p:cNvPicPr>
          <p:nvPr/>
        </p:nvPicPr>
        <p:blipFill>
          <a:blip r:embed="rId5" cstate="print"/>
          <a:srcRect l="18483" b="20887"/>
          <a:stretch>
            <a:fillRect/>
          </a:stretch>
        </p:blipFill>
        <p:spPr bwMode="auto">
          <a:xfrm>
            <a:off x="4499992" y="2132856"/>
            <a:ext cx="1545457" cy="187341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71" y="5157192"/>
            <a:ext cx="1604566" cy="1547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2528312"/>
            <a:ext cx="3816424" cy="15081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Петрова Анна Александровна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6868"/>
            <a:ext cx="633834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1600" b="1" dirty="0" smtClean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Педагог  дополнительного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образования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97164" y="1510523"/>
            <a:ext cx="3096344" cy="3168352"/>
          </a:xfrm>
          <a:prstGeom prst="roundRect">
            <a:avLst/>
          </a:prstGeom>
          <a:scene3d>
            <a:camera prst="obliqueTop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4218" y="1713034"/>
            <a:ext cx="2662237" cy="2613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237" y="4681216"/>
            <a:ext cx="1912988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46273" y="4192433"/>
            <a:ext cx="803018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1600" b="1" dirty="0" smtClean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Руководитель кружка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3600" b="1" dirty="0" err="1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Здоровейка</a:t>
            </a:r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892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Чтобы привлечь взрослых,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воспитателей и родителей</a:t>
            </a:r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, к данной проблеме, были запланированы и проведены: семинар – практикум, открытые показы занятий , родительские собрания, оформлены информационные уголки , это позволило обеспечить преемственность в развитии и обучении ребенка в условиях ДОУ и семьи, а также повысить осведомленность родителей и воспитателей в оздоровительно-профилактических вопросах воспитания детей.</a:t>
            </a:r>
          </a:p>
        </p:txBody>
      </p:sp>
      <p:pic>
        <p:nvPicPr>
          <p:cNvPr id="30723" name="Picture 3" descr="C:\Users\Аня\Desktop\НУЖНЫЕ ФОТО\Садик\DSC07851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3692856" cy="247207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0724" name="Picture 4" descr="C:\Users\Аня\Desktop\дракоша\getImage (2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636912"/>
            <a:ext cx="3672408" cy="2406061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0725" name="Picture 5" descr="C:\Users\Аня\Desktop\дракоша\getImage (21)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509120"/>
            <a:ext cx="3245431" cy="216024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7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97" y="5242564"/>
            <a:ext cx="1568041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334" y="4716"/>
            <a:ext cx="1677630" cy="1617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06489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Оценка эффективности данного проекта была проведена :</a:t>
            </a:r>
          </a:p>
          <a:p>
            <a:pPr>
              <a:buFont typeface="Wingdings" pitchFamily="2" charset="2"/>
              <a:buChar char="§"/>
            </a:pPr>
            <a:r>
              <a:rPr lang="ru-RU" sz="2200" i="1" dirty="0" smtClean="0">
                <a:solidFill>
                  <a:srgbClr val="002060"/>
                </a:solidFill>
                <a:latin typeface="Bookman Old Style" pitchFamily="18" charset="0"/>
              </a:rPr>
              <a:t>в  ходе  тестирования состояния мышечной системы детей старшего дошкольного возраста  по профилю нарушения осанки;</a:t>
            </a:r>
          </a:p>
          <a:p>
            <a:pPr>
              <a:buFont typeface="Wingdings" pitchFamily="2" charset="2"/>
              <a:buChar char="§"/>
            </a:pPr>
            <a:r>
              <a:rPr lang="ru-RU" sz="2200" i="1" dirty="0" smtClean="0">
                <a:solidFill>
                  <a:srgbClr val="002060"/>
                </a:solidFill>
                <a:latin typeface="Bookman Old Style" pitchFamily="18" charset="0"/>
              </a:rPr>
              <a:t> в ходе проведения </a:t>
            </a:r>
            <a:r>
              <a:rPr lang="ru-RU" sz="2200" i="1" dirty="0" err="1" smtClean="0">
                <a:solidFill>
                  <a:srgbClr val="002060"/>
                </a:solidFill>
                <a:latin typeface="Bookman Old Style" pitchFamily="18" charset="0"/>
              </a:rPr>
              <a:t>плантографии</a:t>
            </a:r>
            <a:r>
              <a:rPr lang="ru-RU" sz="2200" i="1" dirty="0" smtClean="0">
                <a:solidFill>
                  <a:srgbClr val="002060"/>
                </a:solidFill>
                <a:latin typeface="Bookman Old Style" pitchFamily="18" charset="0"/>
              </a:rPr>
              <a:t>;</a:t>
            </a:r>
          </a:p>
          <a:p>
            <a:pPr lvl="0">
              <a:buFont typeface="Wingdings" pitchFamily="2" charset="2"/>
              <a:buChar char="§"/>
            </a:pPr>
            <a:r>
              <a:rPr lang="ru-RU" sz="2200" i="1" dirty="0" smtClean="0">
                <a:solidFill>
                  <a:srgbClr val="002060"/>
                </a:solidFill>
                <a:latin typeface="Bookman Old Style" pitchFamily="18" charset="0"/>
              </a:rPr>
              <a:t>в  ходе  профилактического  осмотра  врачей  детской  поликлиники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;</a:t>
            </a:r>
          </a:p>
          <a:p>
            <a:endParaRPr lang="ru-RU" sz="2400" i="1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32770" name="Picture 2" descr="C:\Users\Аня\Desktop\НУЖНЫЕ ФОТО\Кирилл\_DSC0377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8778" y="3140968"/>
            <a:ext cx="2469365" cy="349238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2771" name="Picture 3" descr="C:\Users\Аня\Desktop\НУЖНЫЕ ФОТО\Кирилл\_DSC0411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01244"/>
            <a:ext cx="2376264" cy="329610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2773" name="Picture 5" descr="G:\DCIM\101D3100\_DSC02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54" y="3356992"/>
            <a:ext cx="2641770" cy="331236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95536" y="260648"/>
            <a:ext cx="8496944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Тестирование состояния мышечной системы ребёнка:</a:t>
            </a:r>
          </a:p>
          <a:p>
            <a:endParaRPr lang="ru-RU" sz="11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Тестирование силовой выносливости мышц брюшного пресса и спины проводится по методике </a:t>
            </a:r>
            <a:r>
              <a:rPr lang="ru-RU" sz="2000" i="1" dirty="0" err="1" smtClean="0">
                <a:solidFill>
                  <a:srgbClr val="002060"/>
                </a:solidFill>
                <a:latin typeface="Bookman Old Style" pitchFamily="18" charset="0"/>
              </a:rPr>
              <a:t>Н.А.Гусакова</a:t>
            </a:r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- Подвижность позвоночника вперед (см);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- Силовая выносливость мышц спины (мин);</a:t>
            </a: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Силовая выносливость мышц брюшного пресса (сек)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95% детей к концу года имеют высокие и хорошие показатели мышечной системы.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профилактического осмотра: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По результатам осмотра врачей, сняты с учёта  24 ребёнка, что составляет  52% от общего количества детей посещающих занятия. </a:t>
            </a:r>
          </a:p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000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sz="2000" b="1" i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8265928"/>
              </p:ext>
            </p:extLst>
          </p:nvPr>
        </p:nvGraphicFramePr>
        <p:xfrm>
          <a:off x="1043608" y="4293096"/>
          <a:ext cx="360040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842697"/>
              </p:ext>
            </p:extLst>
          </p:nvPr>
        </p:nvGraphicFramePr>
        <p:xfrm>
          <a:off x="4860032" y="4293096"/>
          <a:ext cx="345638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81" y="5373216"/>
            <a:ext cx="1418704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260648"/>
            <a:ext cx="849694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Ожидаемый результат:</a:t>
            </a:r>
          </a:p>
          <a:p>
            <a:endParaRPr lang="ru-RU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применение  системы  комплексов  упражнений с  использованием  нетрадиционных  методик,  позволяет  не  только существенно  повысить  оздоровительный  эффект  занятий,  но  и развить физические  качества  детей.</a:t>
            </a:r>
          </a:p>
          <a:p>
            <a:pPr lvl="0"/>
            <a:endParaRPr lang="ru-RU" sz="2200" b="1" dirty="0" smtClean="0">
              <a:solidFill>
                <a:srgbClr val="002060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сформировать жизненно необходимые навыки правильной</a:t>
            </a: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осанки и правильной установки стоп, воспитать у ребенка сознательное отношение к здоровому образу жизни.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</a:rPr>
              <a:t>сократить количество воспитанников  имеющих  нарушения  осанки и  плоскостопия.</a:t>
            </a:r>
          </a:p>
        </p:txBody>
      </p:sp>
      <p:pic>
        <p:nvPicPr>
          <p:cNvPr id="4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01609"/>
            <a:ext cx="1897919" cy="1830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     Целесообразность комплексов упражнений  направленных  на  формирование  правильной  осанки  и  профилактику  плоскостопия позволило получить прирост показателей характеризующих развитие физических качеств  у детей, который имеет следующую динамику: в 2012-2013 учебном году высокий уровень физического развития - 65% детей, в 2013-2014 учебном году - 72%, в 2014-2015 учебном году - 78%, низкий уровень отсутствует. Это эффективно влияет и на подготовку детей старшего дошкольного возраста к соревнованиям, а значит даёт возможность детям участвовать в спортивной жизни детского сада, города и округа. 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7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1912988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Arial Unicode MS" pitchFamily="34" charset="-128"/>
                <a:cs typeface="Aharoni" pitchFamily="2" charset="-79"/>
              </a:rPr>
              <a:t>Дети становятся более подвижными, сильными, решительными, уверенными в себе. Каждый год участвуя в губернаторских соревнованиях занимают призовые места.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  <a:ea typeface="Arial Unicode MS" pitchFamily="34" charset="-128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31746" name="Picture 2" descr="C:\Users\Аня\Desktop\дракоша\getImage (24)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4104456" cy="2671719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 descr="C:\Users\Аня\Desktop\дракоша\getImage (2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3766891" cy="263554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1748" name="Picture 4" descr="C:\Users\Аня\Desktop\дракоша\getImage (26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032448" cy="268409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1750" name="Picture 6" descr="C:\Users\Аня\Desktop\дракоша\news-u5xyucq7t9-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4725144"/>
            <a:ext cx="1224136" cy="165618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1751" name="Picture 7" descr="C:\Users\Аня\Desktop\дракоша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581128"/>
            <a:ext cx="1224136" cy="185475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3" y="5394602"/>
            <a:ext cx="1418704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print"/>
          <a:srcRect r="1083" b="31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1026" name="Picture 2" descr="\\192.168.1.7\общая\2013-2014  учебный  год\АТТЕСТАЦИЯ\Аттестация Петрова А.А\Всё подряд\Губернаторские-Изображение 017 (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1989602" cy="280831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027" name="Picture 3" descr="\\192.168.1.7\общая\2013-2014  учебный  год\АТТЕСТАЦИЯ\Аттестация Петрова А.А\Всё подряд\1 место по Югр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1870254" cy="280831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028" name="Picture 4" descr="\\192.168.1.7\общая\2013-2014  учебный  год\АТТЕСТАЦИЯ\Аттестация Петрова А.А\Всё подряд\Губ сор 20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645024"/>
            <a:ext cx="2137991" cy="302981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029" name="Picture 5" descr="\\192.168.1.7\общая\2013-2014  учебный  год\АТТЕСТАЦИЯ\Аттестация Петрова А.А\Всё подряд\Губ-20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139864" cy="300286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030" name="Picture 6" descr="\\192.168.1.7\общая\2013-2014  учебный  год\АТТЕСТАЦИЯ\Аттестация Петрова А.А\Всё подряд\Хайдарова Влад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88640"/>
            <a:ext cx="1971221" cy="278529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031" name="Picture 7" descr="\\192.168.1.7\общая\2013-2014  учебный  год\АТТЕСТАЦИЯ\Аттестация Петрова А.А\Всё подряд\Губайдуллин Арсен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30" y="3645024"/>
            <a:ext cx="2138333" cy="303935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4" name="Picture 2" descr="\\192.168.1.7\общая\2013-2014  учебный  год\АТТЕСТАЦИЯ\Аттестация Петрова А.А\Всё подряд\Губер 2010г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2053068" cy="288032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1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2" y="5589240"/>
            <a:ext cx="131564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552" y="993939"/>
            <a:ext cx="7992888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Применение приведенной в работе системы </a:t>
            </a:r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</a:rPr>
              <a:t>комплексов упражнений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позволит сформировать жизненно необходимые навыки правильной</a:t>
            </a:r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осанки и правильной установки стоп, воспитать у ребенка сознательное отношение к здоровому образу жизни;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</a:rPr>
              <a:t>Применение</a:t>
            </a: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</a:rPr>
              <a:t> комплексов упражнений  направленных  на  формирование  правильной  осанки  и  профилактику  плоскостопия достоверно улучшает показатели физического состояния дошкольников.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2656"/>
            <a:ext cx="438479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значимость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954" y="4869160"/>
            <a:ext cx="1912988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99592" y="2203703"/>
            <a:ext cx="51480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259632" y="5444063"/>
            <a:ext cx="55446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76672"/>
            <a:ext cx="8424936" cy="551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разработать  методическое пособие с рекомендациями для каждой формы занятий в  помощь для  инструкторов  по физической  культуре и  воспитателей  ДОУ;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внедрить в детскую дошкольную практику оздоровительные занятия с использованием комплексов нетрадиционных методик в виде лечебных игр и </a:t>
            </a:r>
            <a:r>
              <a:rPr lang="ru-RU" sz="2000" b="1" dirty="0" err="1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фитбол-гимнастики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массажей и т.д.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установить преемственность в использовании средств физического воспитания в детском дошкольном учреждении и семье;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распространить  положительный  опыт работы  над  проектом  в  дошкольных  образовательных  учреждениях  города  и  округа;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разместить  проект  в  социальной  сети работников  образования, с целью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массового использования ее в детских дошкольных учреждениях.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lvl="0">
              <a:buFont typeface="Wingdings" pitchFamily="2" charset="2"/>
              <a:buChar char="§"/>
            </a:pP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88640"/>
            <a:ext cx="399660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Перспективы развития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5142716"/>
            <a:ext cx="1764577" cy="1701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6552728" cy="100811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проекта: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«Формирование правильной осанки и  профилактика плоскостопия у детей старшего дошкольного возраста в условиях детского сада»</a:t>
            </a:r>
          </a:p>
          <a:p>
            <a:r>
              <a:rPr lang="ru-RU" sz="1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22" y="5013176"/>
            <a:ext cx="1912988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99412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85184"/>
            <a:ext cx="1801012" cy="1736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08720"/>
            <a:ext cx="8147248" cy="52565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увеличение количества  с детей с  нарушениями  опорно-двигательного  аппарата, слабая организация оздоровительных мероприятий, односторонность </a:t>
            </a:r>
            <a:r>
              <a:rPr lang="ru-RU" sz="28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методических разработок по профилактике нарушений </a:t>
            </a:r>
            <a:r>
              <a:rPr lang="ru-RU" sz="2800" b="1" dirty="0" err="1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опорно</a:t>
            </a:r>
            <a:r>
              <a:rPr lang="ru-RU" sz="28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двигательного </a:t>
            </a:r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аппарата, </a:t>
            </a:r>
            <a:r>
              <a:rPr lang="ru-RU" sz="28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вызывает необходимость разработки системы комплексов упражнений с использованием нетрадиционных методов </a:t>
            </a:r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оздоровления,</a:t>
            </a:r>
            <a:r>
              <a:rPr lang="ru-RU" sz="2800" dirty="0">
                <a:ln w="10541" cmpd="sng">
                  <a:solidFill>
                    <a:srgbClr val="002060"/>
                  </a:solidFill>
                  <a:prstDash val="solid"/>
                </a:ln>
              </a:rPr>
              <a:t> </a:t>
            </a:r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формирования правильной </a:t>
            </a:r>
            <a:r>
              <a:rPr lang="ru-RU" sz="28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осанки и </a:t>
            </a:r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профилактики плоскостопия </a:t>
            </a:r>
            <a:r>
              <a:rPr lang="ru-RU" sz="28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детей </a:t>
            </a:r>
            <a:r>
              <a:rPr lang="ru-RU" sz="2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старшего дошкольного  </a:t>
            </a:r>
            <a:r>
              <a:rPr lang="ru-RU" sz="28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возраста, посещающих детский сад.</a:t>
            </a:r>
          </a:p>
          <a:p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проекта: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412776"/>
            <a:ext cx="6656784" cy="415401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создание </a:t>
            </a:r>
            <a:r>
              <a:rPr lang="ru-RU" sz="40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системы  комплексов  упражнений с  использованием  нетрадиционных  методик, </a:t>
            </a:r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способствующих  </a:t>
            </a:r>
            <a:r>
              <a:rPr lang="ru-RU" sz="40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устранению имеющихся нарушений в осанке и своде стопы. </a:t>
            </a:r>
          </a:p>
          <a:p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22" y="5013176"/>
            <a:ext cx="1912988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41401"/>
            <a:ext cx="1792047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84249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Объектом</a:t>
            </a: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педагогического  проекта выступает система профилактики нарушений  осанки  и  плоскостопия   у  детей  дошкольного  возраста.</a:t>
            </a:r>
            <a:r>
              <a:rPr lang="ru-RU" sz="32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Предметом</a:t>
            </a: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педагогического  проекта выступают нетрадиционные методики, способствующие повышению эффективности профилактики  нарушений  осанки  и  плоскостопия у детей  старшего дошкольного  возраста  в  условиях ДОУ.</a:t>
            </a:r>
            <a:endParaRPr lang="ru-RU" sz="3200" dirty="0" smtClean="0">
              <a:ln w="10541" cmpd="sng">
                <a:solidFill>
                  <a:srgbClr val="002060"/>
                </a:solidFill>
                <a:prstDash val="solid"/>
              </a:ln>
            </a:endParaRPr>
          </a:p>
          <a:p>
            <a:endParaRPr lang="ru-RU" sz="32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проекта: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22" y="5290666"/>
            <a:ext cx="1625244" cy="1567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764704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ru-RU" sz="27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провести </a:t>
            </a:r>
            <a:r>
              <a:rPr lang="ru-RU" sz="27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изучение динамики уровня физического развития, физической подготовленности и </a:t>
            </a:r>
            <a:r>
              <a:rPr lang="ru-RU" sz="2700" b="1" dirty="0" err="1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морфо-функционального</a:t>
            </a:r>
            <a:r>
              <a:rPr lang="ru-RU" sz="27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состояния дошкольников;</a:t>
            </a:r>
          </a:p>
          <a:p>
            <a:pPr lvl="0"/>
            <a:r>
              <a:rPr lang="ru-RU" sz="27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определить </a:t>
            </a:r>
            <a:r>
              <a:rPr lang="ru-RU" sz="27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оптимальные алгоритмы комплексной диагностики физического состояния детей дошкольного возраста с нарушениями опорно-двигательного аппарата;</a:t>
            </a:r>
          </a:p>
          <a:p>
            <a:pPr lvl="0"/>
            <a:r>
              <a:rPr lang="ru-RU" sz="27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разработать </a:t>
            </a:r>
            <a:r>
              <a:rPr lang="ru-RU" sz="27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комплексы упражнений  по профилактике нарушений опорно-двигательного аппарата у дошкольников с использованием нетрадиционных  методик;</a:t>
            </a:r>
          </a:p>
          <a:p>
            <a:pPr lvl="0"/>
            <a:r>
              <a:rPr lang="ru-RU" sz="27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обосновать эффективность разработанной  системы.</a:t>
            </a:r>
          </a:p>
          <a:p>
            <a:endParaRPr lang="ru-RU" sz="27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Гипотеза: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22" y="5102282"/>
            <a:ext cx="1820590" cy="17557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предполагается, что профилактика  нарушений  осанки  и  плоскостопия  будет  осуществляться  более  эффективно,  если  в  занятия  будут  включены  комплексы  упражнений  с  использованием  нетрадиционных  методик  оздоровления детей (</a:t>
            </a:r>
            <a:r>
              <a:rPr lang="ru-RU" b="1" dirty="0" err="1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фитбол</a:t>
            </a: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-гимнастика,  точечный массаж, </a:t>
            </a:r>
            <a:r>
              <a:rPr lang="ru-RU" b="1" dirty="0" err="1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босохождение</a:t>
            </a: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 игровые  и  дыхательные  упражнения  и т.д.</a:t>
            </a:r>
            <a:endParaRPr lang="ru-RU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1844824"/>
            <a:ext cx="2880320" cy="4464496"/>
          </a:xfrm>
          <a:prstGeom prst="roundRect">
            <a:avLst/>
          </a:prstGeom>
          <a:solidFill>
            <a:srgbClr val="6DBCD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создание </a:t>
            </a:r>
            <a:r>
              <a:rPr lang="ru-RU" b="1" dirty="0" err="1" smtClean="0">
                <a:solidFill>
                  <a:srgbClr val="002060"/>
                </a:solidFill>
                <a:latin typeface="Arial Narrow" pitchFamily="34" charset="0"/>
              </a:rPr>
              <a:t>физкультурно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- оздоровительной среды;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изучение физического состояния и динамики отклонений в состоянии опорно-двигательного аппарата детей;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формирование групп по профилю нарушений </a:t>
            </a:r>
            <a:r>
              <a:rPr lang="ru-RU" b="1" dirty="0" err="1" smtClean="0">
                <a:solidFill>
                  <a:srgbClr val="002060"/>
                </a:solidFill>
                <a:latin typeface="Arial Narrow" pitchFamily="34" charset="0"/>
              </a:rPr>
              <a:t>опорно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– двигательного аппарата;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составление перспективного плана проекта.</a:t>
            </a:r>
            <a:endParaRPr lang="ru-RU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1772816"/>
            <a:ext cx="2808312" cy="4464496"/>
          </a:xfrm>
          <a:prstGeom prst="roundRect">
            <a:avLst/>
          </a:prstGeom>
          <a:solidFill>
            <a:srgbClr val="6ABAD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работа с детьми: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тестирование;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 Narrow" pitchFamily="34" charset="0"/>
              </a:rPr>
              <a:t>опробация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системы упражнений на базе подготовительных групп №8,9,10</a:t>
            </a:r>
          </a:p>
          <a:p>
            <a:endParaRPr lang="ru-RU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работа с родителями: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консультации;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семинар – практикум;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родительские собрания;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информационный стенд .</a:t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§"/>
            </a:pP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1844824"/>
            <a:ext cx="2592288" cy="4392488"/>
          </a:xfrm>
          <a:prstGeom prst="roundRect">
            <a:avLst/>
          </a:prstGeom>
          <a:solidFill>
            <a:srgbClr val="6ABAD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обмен педагогическим опытом: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открытый показ 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занятий  по профилактике нарушения осанки, плоскостопия;</a:t>
            </a:r>
          </a:p>
          <a:p>
            <a:pPr lvl="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семинар – практикум;</a:t>
            </a:r>
          </a:p>
          <a:p>
            <a:pPr lvl="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консультации;</a:t>
            </a:r>
          </a:p>
          <a:p>
            <a:pPr lvl="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распространение опыта работы на сайте детского сада.</a:t>
            </a:r>
          </a:p>
          <a:p>
            <a:pPr lvl="0"/>
            <a:endParaRPr lang="ru-RU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13" name="Пятиугольник 12"/>
          <p:cNvSpPr/>
          <p:nvPr/>
        </p:nvSpPr>
        <p:spPr>
          <a:xfrm rot="5400000">
            <a:off x="4067944" y="836712"/>
            <a:ext cx="936104" cy="1224136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этап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Picture 2" descr="C:\Users\Аня\Desktop\на завтра\9 МАЯ\rosink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68"/>
            <a:ext cx="1287039" cy="1241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115616" y="260648"/>
            <a:ext cx="6912768" cy="648072"/>
          </a:xfrm>
          <a:prstGeom prst="roundRect">
            <a:avLst/>
          </a:prstGeom>
          <a:solidFill>
            <a:srgbClr val="61B6CD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Этапы реализации проекта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ятиугольник 11"/>
          <p:cNvSpPr/>
          <p:nvPr/>
        </p:nvSpPr>
        <p:spPr>
          <a:xfrm rot="5400000">
            <a:off x="1187624" y="836712"/>
            <a:ext cx="936104" cy="1224136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этап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ятиугольник 14"/>
          <p:cNvSpPr/>
          <p:nvPr/>
        </p:nvSpPr>
        <p:spPr>
          <a:xfrm rot="5400000">
            <a:off x="6948264" y="836712"/>
            <a:ext cx="1008112" cy="129614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этап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3274</TotalTime>
  <Words>1275</Words>
  <Application>Microsoft Office PowerPoint</Application>
  <PresentationFormat>Экран (4:3)</PresentationFormat>
  <Paragraphs>138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Тема проекта:</vt:lpstr>
      <vt:lpstr>Актуальность:</vt:lpstr>
      <vt:lpstr>Цель  проекта: </vt:lpstr>
      <vt:lpstr>Презентация PowerPoint</vt:lpstr>
      <vt:lpstr>Задачи проекта: </vt:lpstr>
      <vt:lpstr>Гипотеза:</vt:lpstr>
      <vt:lpstr>Презентация PowerPoint</vt:lpstr>
      <vt:lpstr>Создание физкультурно – развивающей среды</vt:lpstr>
      <vt:lpstr>Приобретение спортивного оборудования и инвентаря</vt:lpstr>
      <vt:lpstr>В учебном процессе оздоровительные занятия хорошо вписываются в учебную и оздоровительную работу ДОУ в качестве кружковой работы, в виде обязательных еженедельных занятий.  </vt:lpstr>
      <vt:lpstr>Наибольший оздоровительный эффект в профилактике нарушений опорно-двигательного аппарата дошкольников достигается при комплексном использовании следующих средств: профилактические упражнения, фитбол-гимнастика, тренажёры, массажное оборудование, дыхательные упражнения, массаж биологически активных точек, упражнения на расслабление. </vt:lpstr>
      <vt:lpstr>Основной формой профилактики осанки и плоскостопия в системе оздоровительных комплексов  являются  упражнения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203</cp:revision>
  <dcterms:created xsi:type="dcterms:W3CDTF">2013-11-07T12:25:20Z</dcterms:created>
  <dcterms:modified xsi:type="dcterms:W3CDTF">2018-12-11T17:42:05Z</dcterms:modified>
</cp:coreProperties>
</file>