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60" r:id="rId2"/>
    <p:sldId id="309" r:id="rId3"/>
    <p:sldId id="287" r:id="rId4"/>
    <p:sldId id="281" r:id="rId5"/>
    <p:sldId id="291" r:id="rId6"/>
    <p:sldId id="292" r:id="rId7"/>
    <p:sldId id="293" r:id="rId8"/>
    <p:sldId id="295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7" r:id="rId19"/>
    <p:sldId id="308" r:id="rId20"/>
    <p:sldId id="288" r:id="rId21"/>
    <p:sldId id="310" r:id="rId22"/>
    <p:sldId id="28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0000"/>
    <a:srgbClr val="FFFFCC"/>
    <a:srgbClr val="0066FF"/>
    <a:srgbClr val="2F4F37"/>
    <a:srgbClr val="D6E6FE"/>
    <a:srgbClr val="FEFDCE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31" autoAdjust="0"/>
  </p:normalViewPr>
  <p:slideViewPr>
    <p:cSldViewPr>
      <p:cViewPr varScale="1">
        <p:scale>
          <a:sx n="65" d="100"/>
          <a:sy n="65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43C1C2C-2B2D-4933-887B-818E4A6393F0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F0CC163-0EAF-46D2-8893-16F6651FA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104FE0-EFC4-4BEC-9ABB-49CFB16971F0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784BF-ED24-4A0F-8F1A-BC6DD8EA9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DC363-BE03-46F3-B44C-12E0B805B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AB7D5-2D64-42E0-872B-40691D98B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3EB18-D15F-4C55-A2F5-38273AC5C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3DA1B-ACA5-4492-9E25-593E241E1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81A38-0809-40FE-9ED7-5BD5C7275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93FF9-3BA7-449D-AC60-A76B0610F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4528E-CB84-4BB9-BE1C-BF5D1CD79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6D3B2-A584-4391-8532-6EEF3025C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B2666-9DD5-4BE2-A90E-A599B0AF9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5BEE8-576F-4EB3-995B-F3851DFA4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5F8CD-6D1B-4841-8B02-B37439B40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4FF9F-F3E7-4BB4-8995-DE5DC41B1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7FA3-BA18-4541-9D8B-626239D3E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DC93B60-24A4-42D3-BDA0-42E8AB04A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8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audio" Target="../media/audio1.wav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audio" Target="../media/audio2.wav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audio" Target="../media/audio2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audio" Target="../media/audio2.wav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7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8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audio" Target="../media/audio2.wav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7" Type="http://schemas.openxmlformats.org/officeDocument/2006/relationships/audio" Target="../media/audio1.wav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9.png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slide" Target="slide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audio" Target="../media/audio2.wav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1143000" y="1981200"/>
            <a:ext cx="6477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rgbClr val="000066"/>
                </a:solidFill>
              </a:rPr>
              <a:t>Русский язык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000240"/>
            <a:ext cx="3506088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дыня</a:t>
            </a:r>
          </a:p>
        </p:txBody>
      </p:sp>
      <p:grpSp>
        <p:nvGrpSpPr>
          <p:cNvPr id="13315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3323" name="Picture 2" descr="glossy green button Clipart">
              <a:hlinkClick r:id="rId2" action="ppaction://hlinksldjump">
                <a:snd r:embed="rId3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3316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3321" name="Picture 4" descr="glossy green button Clipart">
              <a:hlinkClick r:id="rId5" action="ppaction://hlinksldjump">
                <a:snd r:embed="rId6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3317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3319" name="Picture 6" descr="glossy green button Clipart">
              <a:hlinkClick r:id="rId5" action="ppaction://hlinksldjump">
                <a:snd r:embed="rId6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  <p:pic>
        <p:nvPicPr>
          <p:cNvPr id="13318" name="Picture 2" descr="http://www.clipartov.net/images/mini/13/000001218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25" y="642938"/>
            <a:ext cx="3143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000240"/>
            <a:ext cx="3327963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рожь</a:t>
            </a:r>
          </a:p>
        </p:txBody>
      </p:sp>
      <p:grpSp>
        <p:nvGrpSpPr>
          <p:cNvPr id="14339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4347" name="Picture 2" descr="glossy green button Clipart">
              <a:hlinkClick r:id="rId2" action="ppaction://hlinksldjump">
                <a:snd r:embed="rId3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4340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4345" name="Picture 4" descr="glossy green button Clipart">
              <a:hlinkClick r:id="rId2" action="ppaction://hlinksldjump">
                <a:snd r:embed="rId3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4341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4343" name="Picture 6" descr="glossy green button Clipart">
              <a:hlinkClick r:id="rId5" action="ppaction://hlinksldjump">
                <a:snd r:embed="rId6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  <p:pic>
        <p:nvPicPr>
          <p:cNvPr id="14342" name="Picture 2" descr="http://www.clipartov.net/images/mini/13/000001289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62600" y="914400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olnushki.ru/images/clipart/animal/mouses/mouse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3" y="50006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42976" y="2000240"/>
            <a:ext cx="4504759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мышка</a:t>
            </a:r>
          </a:p>
        </p:txBody>
      </p:sp>
      <p:grpSp>
        <p:nvGrpSpPr>
          <p:cNvPr id="15364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5371" name="Picture 2" descr="glossy green button Clipart">
              <a:hlinkClick r:id="rId3" action="ppaction://hlinksldjump">
                <a:snd r:embed="rId4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5365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5369" name="Picture 4" descr="glossy green button Clipart">
              <a:hlinkClick r:id="rId6" action="ppaction://hlinksldjump">
                <a:snd r:embed="rId7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5366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5367" name="Picture 6" descr="glossy green button Clipart">
              <a:hlinkClick r:id="rId6" action="ppaction://hlinksldjump">
                <a:snd r:embed="rId7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-fotki.yandex.ru/get/4811/91024863.19f/0_aca54_16125311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3" y="428625"/>
            <a:ext cx="47625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42976" y="2000240"/>
            <a:ext cx="499027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лошадь</a:t>
            </a:r>
          </a:p>
        </p:txBody>
      </p:sp>
      <p:grpSp>
        <p:nvGrpSpPr>
          <p:cNvPr id="16388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6395" name="Picture 2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6389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6393" name="Picture 4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6390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6391" name="Picture 6" descr="glossy green button Clipart">
              <a:hlinkClick r:id="rId6" action="ppaction://hlinksldjump">
                <a:snd r:embed="rId7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migalaite.blog.tut.by/files/2012/06/0_838c8_3289fe90_XXX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57700" y="0"/>
            <a:ext cx="46863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71604" y="2000240"/>
            <a:ext cx="4595938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солнце</a:t>
            </a:r>
          </a:p>
        </p:txBody>
      </p:sp>
      <p:grpSp>
        <p:nvGrpSpPr>
          <p:cNvPr id="17412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7419" name="Picture 2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7413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7417" name="Picture 4" descr="glossy green button Clipart">
              <a:hlinkClick r:id="rId6" action="ppaction://hlinksldjump">
                <a:snd r:embed="rId7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7414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7415" name="Picture 6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otoramochki.com/personaj/clipart-19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25" y="357188"/>
            <a:ext cx="275272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71604" y="2000240"/>
            <a:ext cx="361406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кукла</a:t>
            </a:r>
          </a:p>
        </p:txBody>
      </p:sp>
      <p:grpSp>
        <p:nvGrpSpPr>
          <p:cNvPr id="18436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8443" name="Picture 2" descr="glossy green button Clipart">
              <a:hlinkClick r:id="rId3" action="ppaction://hlinksldjump">
                <a:snd r:embed="rId4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8437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8441" name="Picture 4" descr="glossy green button Clipart">
              <a:hlinkClick r:id="rId6" action="ppaction://hlinksldjump">
                <a:snd r:embed="rId7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8438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8439" name="Picture 6" descr="glossy green button Clipart">
              <a:hlinkClick r:id="rId6" action="ppaction://hlinksldjump">
                <a:snd r:embed="rId7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4515/lady-annadu.b9/0_69c12_ee4376c1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3" y="0"/>
            <a:ext cx="459105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57422" y="2000240"/>
            <a:ext cx="3073278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окно</a:t>
            </a:r>
          </a:p>
        </p:txBody>
      </p:sp>
      <p:grpSp>
        <p:nvGrpSpPr>
          <p:cNvPr id="19460" name="Группа 9"/>
          <p:cNvGrpSpPr>
            <a:grpSpLocks/>
          </p:cNvGrpSpPr>
          <p:nvPr/>
        </p:nvGrpSpPr>
        <p:grpSpPr bwMode="auto">
          <a:xfrm>
            <a:off x="609600" y="3733800"/>
            <a:ext cx="2857500" cy="2857500"/>
            <a:chOff x="609573" y="3733802"/>
            <a:chExt cx="2857500" cy="2857500"/>
          </a:xfrm>
        </p:grpSpPr>
        <p:pic>
          <p:nvPicPr>
            <p:cNvPr id="19467" name="Picture 2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9573" y="373380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9461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9465" name="Picture 4" descr="glossy green button Clipart">
              <a:hlinkClick r:id="rId6" action="ppaction://hlinksldjump">
                <a:snd r:embed="rId7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9462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9463" name="Picture 6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000240"/>
            <a:ext cx="321113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дядя</a:t>
            </a:r>
          </a:p>
        </p:txBody>
      </p:sp>
      <p:grpSp>
        <p:nvGrpSpPr>
          <p:cNvPr id="20483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20491" name="Picture 2" descr="glossy green button Clipart">
              <a:hlinkClick r:id="rId2" action="ppaction://hlinksldjump">
                <a:snd r:embed="rId3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20484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20489" name="Picture 4" descr="glossy green button Clipart">
              <a:hlinkClick r:id="rId5" action="ppaction://hlinksldjump">
                <a:snd r:embed="rId6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20485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20487" name="Picture 6" descr="glossy green button Clipart">
              <a:hlinkClick r:id="rId5" action="ppaction://hlinksldjump">
                <a:snd r:embed="rId6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  <p:pic>
        <p:nvPicPr>
          <p:cNvPr id="20486" name="Picture 2" descr="Daddy Standing 01 Clip Art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50" y="785813"/>
            <a:ext cx="12858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000108"/>
            <a:ext cx="5315751" cy="144655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Умничка</a:t>
            </a: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</p:txBody>
      </p:sp>
      <p:pic>
        <p:nvPicPr>
          <p:cNvPr id="21507" name="Picture 1" descr="C:\Documents and Settings\Администратор\Рабочий стол\73779971_smayl_an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500188"/>
            <a:ext cx="571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алее 3">
            <a:hlinkClick r:id="" action="ppaction://hlinkshowjump?jump=lastslideviewed" highlightClick="1"/>
          </p:cNvPr>
          <p:cNvSpPr/>
          <p:nvPr/>
        </p:nvSpPr>
        <p:spPr>
          <a:xfrm>
            <a:off x="7000892" y="4714884"/>
            <a:ext cx="1643074" cy="1571636"/>
          </a:xfrm>
          <a:prstGeom prst="actionButtonForwardNext">
            <a:avLst/>
          </a:prstGeom>
          <a:solidFill>
            <a:srgbClr val="006600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3302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000108"/>
            <a:ext cx="5315751" cy="144655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Подумай!</a:t>
            </a:r>
          </a:p>
        </p:txBody>
      </p:sp>
      <p:pic>
        <p:nvPicPr>
          <p:cNvPr id="22531" name="Picture 4" descr="&amp;Scy;&amp;mcy;&amp;acy;&amp;jcy;&amp;lcy; &amp;gcy;&amp;icy;&amp;gcy;&amp;acy;&amp;ncy;&amp;tcy;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576388"/>
            <a:ext cx="6072188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" action="ppaction://hlinkshowjump?jump=lastslideviewed" highlightClick="1"/>
          </p:cNvPr>
          <p:cNvSpPr/>
          <p:nvPr/>
        </p:nvSpPr>
        <p:spPr>
          <a:xfrm>
            <a:off x="6929454" y="4786322"/>
            <a:ext cx="1571636" cy="1571636"/>
          </a:xfrm>
          <a:prstGeom prst="actionButtonBackPrevious">
            <a:avLst/>
          </a:prstGeom>
          <a:solidFill>
            <a:srgbClr val="006600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3302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85800" y="457200"/>
            <a:ext cx="791939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3400" y="3352800"/>
            <a:ext cx="8302480" cy="2909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8229600" cy="1143000"/>
          </a:xfrm>
        </p:spPr>
        <p:txBody>
          <a:bodyPr/>
          <a:lstStyle/>
          <a:p>
            <a:r>
              <a:rPr lang="ru-RU" sz="3200" i="1" smtClean="0">
                <a:solidFill>
                  <a:srgbClr val="0066FF"/>
                </a:solidFill>
              </a:rPr>
              <a:t>Запишите слова. </a:t>
            </a:r>
            <a:br>
              <a:rPr lang="ru-RU" sz="3200" i="1" smtClean="0">
                <a:solidFill>
                  <a:srgbClr val="0066FF"/>
                </a:solidFill>
              </a:rPr>
            </a:br>
            <a:r>
              <a:rPr lang="ru-RU" sz="3200" i="1" smtClean="0">
                <a:solidFill>
                  <a:srgbClr val="0066FF"/>
                </a:solidFill>
              </a:rPr>
              <a:t>Вставьте попущенные буквы.</a:t>
            </a:r>
            <a:br>
              <a:rPr lang="ru-RU" sz="3200" i="1" smtClean="0">
                <a:solidFill>
                  <a:srgbClr val="0066FF"/>
                </a:solidFill>
              </a:rPr>
            </a:br>
            <a:endParaRPr lang="ru-RU" sz="3200" i="1" smtClean="0">
              <a:solidFill>
                <a:srgbClr val="0066FF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Подчеркните в каждом ряду лишнее слово.</a:t>
            </a:r>
            <a:endParaRPr lang="ru-RU" i="1" smtClean="0"/>
          </a:p>
          <a:p>
            <a:r>
              <a:rPr lang="ru-RU" i="1" smtClean="0"/>
              <a:t>В.сна, р.ка, ст.кло, стр.ла.</a:t>
            </a:r>
          </a:p>
          <a:p>
            <a:r>
              <a:rPr lang="ru-RU" i="1" smtClean="0"/>
              <a:t>Стр.на, св.рло, оз.ро ,гн.здо.</a:t>
            </a:r>
          </a:p>
          <a:p>
            <a:r>
              <a:rPr lang="ru-RU" i="1" smtClean="0"/>
              <a:t>Скв.рец, г.ра, с.рняк, зв.нок.</a:t>
            </a:r>
          </a:p>
          <a:p>
            <a:r>
              <a:rPr lang="ru-RU" i="1" smtClean="0"/>
              <a:t>В.юга, ласточ.ка, рыс., .дежда.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124200" y="27432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124200" y="28194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/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i="1" dirty="0" smtClean="0"/>
              <a:t>Спишите, вставив пропущенные буквы. Определите падежи и склонение имён существительных. Выделите окончания. Подчеркните главные члены предложения.</a:t>
            </a:r>
            <a:br>
              <a:rPr lang="ru-RU" sz="3200" i="1" dirty="0" smtClean="0"/>
            </a:br>
            <a:r>
              <a:rPr lang="ru-RU" sz="2400" i="1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000" b="1" u="sng" dirty="0" err="1" smtClean="0">
                <a:latin typeface="Times New Roman" pitchFamily="18" charset="0"/>
                <a:cs typeface="Times New Roman" pitchFamily="18" charset="0"/>
              </a:rPr>
              <a:t>деревн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000" b="1" u="sng" dirty="0" err="1" smtClean="0">
                <a:latin typeface="Times New Roman" pitchFamily="18" charset="0"/>
                <a:cs typeface="Times New Roman" pitchFamily="18" charset="0"/>
              </a:rPr>
              <a:t>речк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д..рога шла через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поле.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д..рог..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р..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сла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развесистая б..рёза. Около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б..рё..к..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скачут в..р..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бьи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3820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Что изучали на уроке? 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Сколько типов склонения знаете? 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Какие существительные относятся 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к 1 скл, 2ск, 3 скл?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Как определить склонение существительного?</a:t>
            </a:r>
          </a:p>
          <a:p>
            <a:pPr>
              <a:buFontTx/>
              <a:buNone/>
            </a:pPr>
            <a:endParaRPr lang="ru-RU" sz="2800" smtClean="0">
              <a:solidFill>
                <a:schemeClr val="accent2"/>
              </a:solidFill>
            </a:endParaRPr>
          </a:p>
        </p:txBody>
      </p:sp>
      <p:sp>
        <p:nvSpPr>
          <p:cNvPr id="25604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3"/>
          <p:cNvSpPr>
            <a:spLocks noGrp="1" noChangeArrowheads="1"/>
          </p:cNvSpPr>
          <p:nvPr>
            <p:ph type="title"/>
          </p:nvPr>
        </p:nvSpPr>
        <p:spPr>
          <a:xfrm>
            <a:off x="762000" y="274638"/>
            <a:ext cx="7848600" cy="944562"/>
          </a:xfrm>
        </p:spPr>
        <p:txBody>
          <a:bodyPr/>
          <a:lstStyle/>
          <a:p>
            <a:r>
              <a:rPr lang="en-US" sz="3200" b="1" smtClean="0">
                <a:solidFill>
                  <a:srgbClr val="800000"/>
                </a:solidFill>
              </a:rPr>
              <a:t>3</a:t>
            </a:r>
            <a:r>
              <a:rPr lang="ru-RU" sz="3200" b="1" smtClean="0">
                <a:solidFill>
                  <a:srgbClr val="800000"/>
                </a:solidFill>
              </a:rPr>
              <a:t> </a:t>
            </a:r>
            <a:r>
              <a:rPr lang="en-US" sz="3200" b="1" smtClean="0">
                <a:solidFill>
                  <a:srgbClr val="800000"/>
                </a:solidFill>
              </a:rPr>
              <a:t>склонения имен существительных</a:t>
            </a:r>
            <a:endParaRPr lang="ru-RU" sz="3200" b="1" smtClean="0">
              <a:solidFill>
                <a:srgbClr val="800000"/>
              </a:solidFill>
            </a:endParaRPr>
          </a:p>
        </p:txBody>
      </p:sp>
      <p:graphicFrame>
        <p:nvGraphicFramePr>
          <p:cNvPr id="53298" name="Group 50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305800" cy="5053331"/>
        </p:xfrm>
        <a:graphic>
          <a:graphicData uri="http://schemas.openxmlformats.org/drawingml/2006/table">
            <a:tbl>
              <a:tblPr/>
              <a:tblGrid>
                <a:gridCol w="1747838"/>
                <a:gridCol w="2092325"/>
                <a:gridCol w="1757362"/>
                <a:gridCol w="2708275"/>
              </a:tblGrid>
              <a:tr h="180975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склонения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род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окончания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примеры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4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1-склонение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М.р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Ж.р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-а-я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страна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дядя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FF"/>
                    </a:solidFill>
                  </a:tcPr>
                </a:tc>
              </a:tr>
              <a:tr h="1344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2-склонение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D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М.р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С.р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D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-е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D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Огонь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Окно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поле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FDCE"/>
                    </a:solidFill>
                  </a:tcPr>
                </a:tc>
              </a:tr>
              <a:tr h="1317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3-склонение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6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 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Ж.р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6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-ь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6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ночь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степь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6FE"/>
                    </a:solidFill>
                  </a:tcPr>
                </a:tc>
              </a:tr>
            </a:tbl>
          </a:graphicData>
        </a:graphic>
      </p:graphicFrame>
      <p:sp>
        <p:nvSpPr>
          <p:cNvPr id="5152" name="Rectangle 39"/>
          <p:cNvSpPr>
            <a:spLocks noChangeArrowheads="1"/>
          </p:cNvSpPr>
          <p:nvPr/>
        </p:nvSpPr>
        <p:spPr bwMode="auto">
          <a:xfrm>
            <a:off x="4648200" y="3733800"/>
            <a:ext cx="457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3" name="Rectangle 42"/>
          <p:cNvSpPr>
            <a:spLocks noChangeArrowheads="1"/>
          </p:cNvSpPr>
          <p:nvPr/>
        </p:nvSpPr>
        <p:spPr bwMode="auto">
          <a:xfrm>
            <a:off x="4953000" y="5334000"/>
            <a:ext cx="457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8713787" cy="720725"/>
          </a:xfrm>
        </p:spPr>
        <p:txBody>
          <a:bodyPr/>
          <a:lstStyle/>
          <a:p>
            <a:r>
              <a:rPr lang="ru-RU" sz="2800" smtClean="0">
                <a:solidFill>
                  <a:srgbClr val="000066"/>
                </a:solidFill>
              </a:rPr>
              <a:t>Игра «Соберем слова в корзинку- склонение»</a:t>
            </a:r>
          </a:p>
        </p:txBody>
      </p:sp>
      <p:pic>
        <p:nvPicPr>
          <p:cNvPr id="6147" name="Picture 3" descr="0_68109_dcb0ec90_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125538"/>
            <a:ext cx="2592387" cy="2432050"/>
          </a:xfrm>
          <a:noFill/>
        </p:spPr>
      </p:pic>
      <p:pic>
        <p:nvPicPr>
          <p:cNvPr id="6148" name="Picture 4" descr="0_68109_dcb0ec90_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419475" y="1557338"/>
            <a:ext cx="2376488" cy="2339975"/>
          </a:xfrm>
          <a:noFill/>
        </p:spPr>
      </p:pic>
      <p:pic>
        <p:nvPicPr>
          <p:cNvPr id="6149" name="Picture 5" descr="0_68109_dcb0ec90_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27763" y="1700213"/>
            <a:ext cx="2520950" cy="2341562"/>
          </a:xfrm>
          <a:noFill/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95288" y="5114925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000" b="1">
                <a:latin typeface="Times New Roman" pitchFamily="18" charset="0"/>
              </a:rPr>
              <a:t>ДРУЖБА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3708400" y="4538663"/>
            <a:ext cx="1258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latin typeface="Times New Roman" pitchFamily="18" charset="0"/>
              </a:rPr>
              <a:t>СТРАНА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4356100" y="5013325"/>
            <a:ext cx="1206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СЕМЬЯ</a:t>
            </a:r>
            <a:r>
              <a:rPr lang="ru-RU" sz="2400" b="1">
                <a:latin typeface="Times New Roman" pitchFamily="18" charset="0"/>
              </a:rPr>
              <a:t> 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6300788" y="4467225"/>
            <a:ext cx="1366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ОБЛАКО</a:t>
            </a:r>
            <a:r>
              <a:rPr lang="en-US" sz="2000" b="1">
                <a:latin typeface="Times New Roman" pitchFamily="18" charset="0"/>
              </a:rPr>
              <a:t> 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11188" y="4467225"/>
            <a:ext cx="1317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latin typeface="Times New Roman" pitchFamily="18" charset="0"/>
              </a:rPr>
              <a:t>СОЛНЦЕ</a:t>
            </a: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4716463" y="5805488"/>
            <a:ext cx="1116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ЗАКАТ</a:t>
            </a:r>
            <a:r>
              <a:rPr lang="ru-RU" sz="2400" b="1">
                <a:latin typeface="Times New Roman" pitchFamily="18" charset="0"/>
              </a:rPr>
              <a:t> 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2987675" y="5805488"/>
            <a:ext cx="982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БОЛЬ</a:t>
            </a:r>
            <a:r>
              <a:rPr lang="en-US" sz="2400">
                <a:latin typeface="Times New Roman" pitchFamily="18" charset="0"/>
              </a:rPr>
              <a:t> </a:t>
            </a: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2484438" y="5043488"/>
            <a:ext cx="1214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latin typeface="Times New Roman" pitchFamily="18" charset="0"/>
              </a:rPr>
              <a:t>МЫСЛЬ</a:t>
            </a: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5940425" y="5084763"/>
            <a:ext cx="1285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>
                <a:latin typeface="Times New Roman" pitchFamily="18" charset="0"/>
              </a:rPr>
              <a:t>ГРУСТЬ</a:t>
            </a:r>
            <a:r>
              <a:rPr lang="en-US" sz="2400" b="1">
                <a:latin typeface="Times New Roman" pitchFamily="18" charset="0"/>
              </a:rPr>
              <a:t> 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1763713" y="981075"/>
            <a:ext cx="577850" cy="5762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>
              <a:solidFill>
                <a:srgbClr val="FFFF66"/>
              </a:solidFill>
              <a:latin typeface="Times New Roman" pitchFamily="18" charset="0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1835150" y="1052513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 1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4427538" y="1341438"/>
            <a:ext cx="649287" cy="7191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500563" y="14128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7235825" y="1341438"/>
            <a:ext cx="649288" cy="7191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7308850" y="1484313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5466E-6 L 0.30156 -0.348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-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39255E-6 L -0.34827 -0.400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95466E-6 L -0.25313 -0.295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4187 L 0.05521 -0.536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2031E-6 L 0.49618 -0.4321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83 -0.04372 L -0.24947 -0.484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 -0.02267 L 0.19409 -0.4004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20472E-7 L 0.33229 -0.5160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-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20472E-7 L 0.01632 -0.53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3" grpId="0"/>
      <p:bldP spid="39944" grpId="0"/>
      <p:bldP spid="39945" grpId="0"/>
      <p:bldP spid="39946" grpId="0"/>
      <p:bldP spid="39947" grpId="0"/>
      <p:bldP spid="39948" grpId="0"/>
      <p:bldP spid="39949" grpId="0"/>
      <p:bldP spid="399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http://www.clipartpal.com/_thumbs/pd/weather/rain_cloud_glossy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357188"/>
            <a:ext cx="32956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57422" y="2000240"/>
            <a:ext cx="414709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дождь</a:t>
            </a:r>
          </a:p>
        </p:txBody>
      </p:sp>
      <p:grpSp>
        <p:nvGrpSpPr>
          <p:cNvPr id="7172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7179" name="Picture 2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7173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7177" name="Picture 4" descr="glossy green button Clipart">
              <a:hlinkClick r:id="rId6" action="ppaction://hlinksldjump">
                <a:snd r:embed="rId7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7174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7175" name="Picture 6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-fotki.yandex.ru/get/4811/91024863.19f/0_aca54_16125311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0600" y="381000"/>
            <a:ext cx="47625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142976" y="2000240"/>
            <a:ext cx="554010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лошадка</a:t>
            </a:r>
          </a:p>
        </p:txBody>
      </p:sp>
      <p:grpSp>
        <p:nvGrpSpPr>
          <p:cNvPr id="8196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8203" name="Picture 2" descr="glossy green button Clipart">
              <a:hlinkClick r:id="rId3" action="ppaction://hlinksldjump">
                <a:snd r:embed="rId4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8197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8201" name="Picture 4" descr="glossy green button Clipart">
              <a:hlinkClick r:id="rId6" action="ppaction://hlinksldjump">
                <a:snd r:embed="rId7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8198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8199" name="Picture 6" descr="glossy green button Clipart">
              <a:hlinkClick r:id="rId6" action="ppaction://hlinksldjump">
                <a:snd r:embed="rId7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&amp;scy;&amp;tcy;&amp;iecy;&amp;kcy;&amp;lcy;&amp;ocy;&amp;ocy;&amp;chcy;&amp;icy;&amp;scy;&amp;tcy;&amp;icy;&amp;tcy;&amp;iecy;&amp;lcy;&amp;softcy;, &amp;lcy;&amp;icy;&amp;chcy;&amp;ncy;&amp;ocy;&amp;iecy;, &amp;pcy;&amp;ocy;&amp;lcy;&amp;ocy;&amp;tcy;&amp;iecy;&amp;ncy;&amp;tscy;&amp;iecy;, &amp;dcy;&amp;ucy;&amp;sh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81000"/>
            <a:ext cx="42418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00166" y="2000240"/>
            <a:ext cx="6666633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полотенце</a:t>
            </a:r>
          </a:p>
        </p:txBody>
      </p:sp>
      <p:grpSp>
        <p:nvGrpSpPr>
          <p:cNvPr id="9220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9227" name="Picture 2" descr="glossy green button Clipart">
              <a:hlinkClick r:id="rId4" action="ppaction://hlinksldjump">
                <a:snd r:embed="rId5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9221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9225" name="Picture 4" descr="glossy green button Clipart">
              <a:hlinkClick r:id="rId7" action="ppaction://hlinksldjump">
                <a:snd r:embed="rId8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9222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9223" name="Picture 6" descr="glossy green button Clipart">
              <a:hlinkClick r:id="rId4" action="ppaction://hlinksldjump">
                <a:snd r:embed="rId5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lenagold.ru/fon/clipart/p/pred/pred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357188"/>
            <a:ext cx="4127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571604" y="2071678"/>
            <a:ext cx="3079497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печь</a:t>
            </a:r>
          </a:p>
        </p:txBody>
      </p:sp>
      <p:grpSp>
        <p:nvGrpSpPr>
          <p:cNvPr id="11268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1275" name="Picture 2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1269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1273" name="Picture 4" descr="glossy green button Clipart">
              <a:hlinkClick r:id="rId3" action="ppaction://hlinksldjump">
                <a:snd r:embed="rId4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1270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1271" name="Picture 6" descr="glossy green button Clipart">
              <a:hlinkClick r:id="rId6" action="ppaction://hlinksldjump">
                <a:snd r:embed="rId7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000240"/>
            <a:ext cx="3954929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мышь</a:t>
            </a:r>
          </a:p>
        </p:txBody>
      </p:sp>
      <p:grpSp>
        <p:nvGrpSpPr>
          <p:cNvPr id="12291" name="Группа 9"/>
          <p:cNvGrpSpPr>
            <a:grpSpLocks/>
          </p:cNvGrpSpPr>
          <p:nvPr/>
        </p:nvGrpSpPr>
        <p:grpSpPr bwMode="auto">
          <a:xfrm>
            <a:off x="714375" y="3714750"/>
            <a:ext cx="2857500" cy="2857500"/>
            <a:chOff x="714348" y="3714752"/>
            <a:chExt cx="2857500" cy="2857500"/>
          </a:xfrm>
        </p:grpSpPr>
        <p:pic>
          <p:nvPicPr>
            <p:cNvPr id="12299" name="Picture 2" descr="glossy green button Clipart">
              <a:hlinkClick r:id="rId2" action="ppaction://hlinksldjump">
                <a:snd r:embed="rId3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714348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1785918" y="4643446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2292" name="Группа 10"/>
          <p:cNvGrpSpPr>
            <a:grpSpLocks/>
          </p:cNvGrpSpPr>
          <p:nvPr/>
        </p:nvGrpSpPr>
        <p:grpSpPr bwMode="auto">
          <a:xfrm>
            <a:off x="3357563" y="3714750"/>
            <a:ext cx="2857500" cy="2857500"/>
            <a:chOff x="3357554" y="3714752"/>
            <a:chExt cx="2857500" cy="2857500"/>
          </a:xfrm>
        </p:grpSpPr>
        <p:pic>
          <p:nvPicPr>
            <p:cNvPr id="12297" name="Picture 4" descr="glossy green button Clipart">
              <a:hlinkClick r:id="rId2" action="ppaction://hlinksldjump">
                <a:snd r:embed="rId3" name="drumroll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357554" y="3714752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4500562" y="4572008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2293" name="Группа 11"/>
          <p:cNvGrpSpPr>
            <a:grpSpLocks/>
          </p:cNvGrpSpPr>
          <p:nvPr/>
        </p:nvGrpSpPr>
        <p:grpSpPr bwMode="auto">
          <a:xfrm>
            <a:off x="6000750" y="3643313"/>
            <a:ext cx="2857500" cy="2857500"/>
            <a:chOff x="6000760" y="3643314"/>
            <a:chExt cx="2857500" cy="2857500"/>
          </a:xfrm>
        </p:grpSpPr>
        <p:pic>
          <p:nvPicPr>
            <p:cNvPr id="12295" name="Picture 6" descr="glossy green button Clipart">
              <a:hlinkClick r:id="rId5" action="ppaction://hlinksldjump">
                <a:snd r:embed="rId6" name="applause.wav"/>
              </a:hlinkClick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000760" y="3643314"/>
              <a:ext cx="2857500" cy="285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7143768" y="4500570"/>
              <a:ext cx="69762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72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</a:p>
          </p:txBody>
        </p:sp>
      </p:grpSp>
      <p:pic>
        <p:nvPicPr>
          <p:cNvPr id="12294" name="Picture 2" descr="http://solnushki.ru/images/clipart/animal/mouses/mouse1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57813" y="50006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186</Words>
  <Application>Microsoft Office PowerPoint</Application>
  <PresentationFormat>Экран (4:3)</PresentationFormat>
  <Paragraphs>109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Слайд 1</vt:lpstr>
      <vt:lpstr>Слайд 2</vt:lpstr>
      <vt:lpstr>3 склонения имен существительных</vt:lpstr>
      <vt:lpstr>Игра «Соберем слова в корзинку- склонение»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Запишите слова.  Вставьте попущенные буквы. </vt:lpstr>
      <vt:lpstr>                  Спишите, вставив пропущенные буквы. Определите падежи и склонение имён существительных. Выделите окончания. Подчеркните главные члены предложения.  От деревн.. до речк… д..рога шла через поле. У д..рог.. р..сла развесистая б..рёза. Около б..рё..к..  скачут в..р..бьи.  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User</cp:lastModifiedBy>
  <cp:revision>61</cp:revision>
  <cp:lastPrinted>1601-01-01T00:00:00Z</cp:lastPrinted>
  <dcterms:created xsi:type="dcterms:W3CDTF">1601-01-01T00:00:00Z</dcterms:created>
  <dcterms:modified xsi:type="dcterms:W3CDTF">2018-12-23T04:46:18Z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