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02" r:id="rId2"/>
    <p:sldId id="291" r:id="rId3"/>
    <p:sldId id="278" r:id="rId4"/>
    <p:sldId id="292" r:id="rId5"/>
    <p:sldId id="293" r:id="rId6"/>
    <p:sldId id="294" r:id="rId7"/>
    <p:sldId id="284" r:id="rId8"/>
    <p:sldId id="287" r:id="rId9"/>
    <p:sldId id="289" r:id="rId10"/>
    <p:sldId id="290" r:id="rId11"/>
    <p:sldId id="285" r:id="rId12"/>
    <p:sldId id="286" r:id="rId13"/>
    <p:sldId id="280" r:id="rId14"/>
    <p:sldId id="281" r:id="rId15"/>
    <p:sldId id="279" r:id="rId16"/>
    <p:sldId id="282" r:id="rId17"/>
    <p:sldId id="283" r:id="rId18"/>
    <p:sldId id="288" r:id="rId19"/>
    <p:sldId id="265" r:id="rId20"/>
    <p:sldId id="296" r:id="rId21"/>
    <p:sldId id="298" r:id="rId22"/>
    <p:sldId id="295" r:id="rId23"/>
    <p:sldId id="297" r:id="rId24"/>
    <p:sldId id="299" r:id="rId25"/>
    <p:sldId id="300" r:id="rId26"/>
    <p:sldId id="301" r:id="rId27"/>
    <p:sldId id="304" r:id="rId28"/>
    <p:sldId id="30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50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606" autoAdjust="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9CB99D-7253-443A-9C83-D15C207FB19F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257CA2-183C-443A-A333-EDE8C72E09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2363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257CA2-183C-443A-A333-EDE8C72E09F2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9817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F720-E833-4C99-BE11-DD82C48E929C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5E0D-0652-41BD-8F47-58618C9A3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9517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F720-E833-4C99-BE11-DD82C48E929C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5E0D-0652-41BD-8F47-58618C9A3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5026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F720-E833-4C99-BE11-DD82C48E929C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5E0D-0652-41BD-8F47-58618C9A3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5204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F720-E833-4C99-BE11-DD82C48E929C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5E0D-0652-41BD-8F47-58618C9A3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858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F720-E833-4C99-BE11-DD82C48E929C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5E0D-0652-41BD-8F47-58618C9A3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315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F720-E833-4C99-BE11-DD82C48E929C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5E0D-0652-41BD-8F47-58618C9A3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8459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F720-E833-4C99-BE11-DD82C48E929C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5E0D-0652-41BD-8F47-58618C9A3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6117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F720-E833-4C99-BE11-DD82C48E929C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5E0D-0652-41BD-8F47-58618C9A3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4963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F720-E833-4C99-BE11-DD82C48E929C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5E0D-0652-41BD-8F47-58618C9A3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5848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F720-E833-4C99-BE11-DD82C48E929C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5E0D-0652-41BD-8F47-58618C9A3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435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F720-E833-4C99-BE11-DD82C48E929C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5E0D-0652-41BD-8F47-58618C9A3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0005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3F720-E833-4C99-BE11-DD82C48E929C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75E0D-0652-41BD-8F47-58618C9A3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1755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3"/>
          </a:xfrm>
        </p:spPr>
        <p:txBody>
          <a:bodyPr>
            <a:normAutofit/>
          </a:bodyPr>
          <a:lstStyle/>
          <a:p>
            <a:r>
              <a:rPr lang="ru-RU" dirty="0" smtClean="0"/>
              <a:t>Девятое апреля.</a:t>
            </a:r>
            <a:br>
              <a:rPr lang="ru-RU" dirty="0" smtClean="0"/>
            </a:br>
            <a:r>
              <a:rPr lang="ru-RU" dirty="0" smtClean="0"/>
              <a:t>Классная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p.userapi.com/c841539/v841539939/84c52/wQjqFHeVzB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214290"/>
            <a:ext cx="885828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i="1" dirty="0" smtClean="0">
                <a:solidFill>
                  <a:schemeClr val="bg1"/>
                </a:solidFill>
              </a:rPr>
              <a:t>Двадцать четвёртое декабря.</a:t>
            </a:r>
          </a:p>
          <a:p>
            <a:pPr algn="ctr"/>
            <a:r>
              <a:rPr lang="ru-RU" sz="5000" i="1" dirty="0" smtClean="0">
                <a:solidFill>
                  <a:schemeClr val="bg1"/>
                </a:solidFill>
              </a:rPr>
              <a:t>Сочинение.</a:t>
            </a:r>
            <a:endParaRPr lang="ru-RU" sz="5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57212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ÐÐ°ÑÑÐ¸Ð½ÐºÐ¸ Ð¿Ð¾ Ð·Ð°Ð¿ÑÐ¾ÑÑ ÑÐ°Ð»ÑÐ¼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1285860"/>
            <a:ext cx="8769243" cy="5014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ÐÐ°ÑÑÐ¸Ð½ÐºÐ¸ Ð¿Ð¾ Ð·Ð°Ð¿ÑÐ¾ÑÑ ÑÐ°Ð³Ñ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674225"/>
            <a:ext cx="5786478" cy="55428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ÐÐ°ÑÑÐ¸Ð½ÐºÐ¸ Ð¿Ð¾ Ð·Ð°Ð¿ÑÐ¾ÑÑ ÑÐ°Ð³Ñ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857232"/>
            <a:ext cx="8362896" cy="55660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2770" name="AutoShape 2" descr="ÐÐ°ÑÑÐ¸Ð½ÐºÐ¸ Ð¿Ð¾ Ð·Ð°Ð¿ÑÐ¾ÑÑ ÐºÐ¾Ñ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2" name="AutoShape 4" descr="ÐÐ°ÑÑÐ¸Ð½ÐºÐ¸ Ð¿Ð¾ Ð·Ð°Ð¿ÑÐ¾ÑÑ ÐºÐ¾Ñ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4" name="Picture 6" descr="ÐÐ°ÑÑÐ¸Ð½ÐºÐ¸ Ð¿Ð¾ Ð·Ð°Ð¿ÑÐ¾ÑÑ ÐºÐ¾Ñ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7620000" cy="4067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ÐÐ°ÑÑÐ¸Ð½ÐºÐ¸ Ð¿Ð¾ Ð·Ð°Ð¿ÑÐ¾ÑÑ ÐºÐ°ÐºÐ°Ð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7620000" cy="5076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746" name="AutoShape 2" descr="ÐÐ°ÑÑÐ¸Ð½ÐºÐ¸ Ð¿Ð¾ Ð·Ð°Ð¿ÑÐ¾ÑÑ Ð¶ÐµÐ»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8" name="AutoShape 4" descr="ÐÐ°ÑÑÐ¸Ð½ÐºÐ¸ Ð¿Ð¾ Ð·Ð°Ð¿ÑÐ¾ÑÑ Ð¶ÐµÐ»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50" name="Picture 6" descr="ÐÐ°ÑÑÐ¸Ð½ÐºÐ¸ Ð¿Ð¾ Ð·Ð°Ð¿ÑÐ¾ÑÑ Ð¶ÐµÐ»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14356"/>
            <a:ext cx="6667500" cy="4876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ÐÐ°ÑÑÐ¸Ð½ÐºÐ¸ Ð¿Ð¾ Ð·Ð°Ð¿ÑÐ¾ÑÑ ÑÑÑÐ»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-635176"/>
            <a:ext cx="5000660" cy="7493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5" y="500042"/>
            <a:ext cx="7858147" cy="5893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ÐÐ°ÑÑÐ¸Ð½ÐºÐ¸ Ð¿Ð¾ Ð·Ð°Ð¿ÑÐ¾ÑÑ ÑÐ¾ÑÑ Ñ Ð´ÑÐ°Ð¶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нс\Desktop\Школа\Pictures\Фоны для презентаций\free-business-powerpoint-templa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-1311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19273" y="1988840"/>
            <a:ext cx="7632849" cy="35394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sz="3200" b="1" i="1" u="sng" dirty="0" smtClean="0">
                <a:solidFill>
                  <a:srgbClr val="C00000"/>
                </a:solidFill>
                <a:latin typeface="Arial Black" pitchFamily="34" charset="0"/>
              </a:rPr>
              <a:t>Правило</a:t>
            </a:r>
            <a:r>
              <a:rPr lang="ru-RU" sz="3200" b="1" i="1" u="sng" dirty="0">
                <a:solidFill>
                  <a:srgbClr val="C00000"/>
                </a:solidFill>
                <a:latin typeface="Arial Black" pitchFamily="34" charset="0"/>
              </a:rPr>
              <a:t>.</a:t>
            </a:r>
            <a:r>
              <a:rPr lang="ru-RU" sz="3200" b="1" i="1" u="sng" dirty="0">
                <a:solidFill>
                  <a:prstClr val="black"/>
                </a:solidFill>
                <a:latin typeface="Arial Black" pitchFamily="34" charset="0"/>
              </a:rPr>
              <a:t> </a:t>
            </a:r>
          </a:p>
          <a:p>
            <a:endParaRPr lang="ru-RU" sz="3200" b="1" i="1" dirty="0" smtClean="0">
              <a:latin typeface="Arial Black" pitchFamily="34" charset="0"/>
            </a:endParaRPr>
          </a:p>
          <a:p>
            <a:r>
              <a:rPr lang="ru-RU" sz="3200" b="1" i="1" dirty="0" smtClean="0">
                <a:latin typeface="Arial Black" pitchFamily="34" charset="0"/>
              </a:rPr>
              <a:t>   Несклоняемыми </a:t>
            </a:r>
            <a:r>
              <a:rPr lang="ru-RU" sz="3200" b="1" i="1" dirty="0">
                <a:latin typeface="Arial Black" pitchFamily="34" charset="0"/>
              </a:rPr>
              <a:t>называются существительные, которые имеют для всех падежей одну </a:t>
            </a:r>
            <a:endParaRPr lang="en-US" sz="3200" b="1" i="1" dirty="0" smtClean="0">
              <a:latin typeface="Arial Black" pitchFamily="34" charset="0"/>
            </a:endParaRPr>
          </a:p>
          <a:p>
            <a:r>
              <a:rPr lang="ru-RU" sz="3200" b="1" i="1" dirty="0" smtClean="0">
                <a:latin typeface="Arial Black" pitchFamily="34" charset="0"/>
              </a:rPr>
              <a:t>и </a:t>
            </a:r>
            <a:r>
              <a:rPr lang="ru-RU" sz="3200" b="1" i="1" dirty="0">
                <a:latin typeface="Arial Black" pitchFamily="34" charset="0"/>
              </a:rPr>
              <a:t>ту же </a:t>
            </a:r>
            <a:r>
              <a:rPr lang="ru-RU" sz="3200" b="1" i="1" dirty="0" smtClean="0">
                <a:latin typeface="Arial Black" pitchFamily="34" charset="0"/>
              </a:rPr>
              <a:t>форму.</a:t>
            </a:r>
            <a:r>
              <a:rPr lang="ru-RU" sz="3200" dirty="0">
                <a:latin typeface="Arial Black" pitchFamily="34" charset="0"/>
              </a:rPr>
              <a:t> </a:t>
            </a:r>
            <a:endParaRPr lang="ru-RU" sz="3200" dirty="0" smtClean="0">
              <a:latin typeface="Arial Black" pitchFamily="34" charset="0"/>
            </a:endParaRPr>
          </a:p>
          <a:p>
            <a:r>
              <a:rPr lang="ru-RU" sz="3200" b="1" i="1" dirty="0" smtClean="0">
                <a:latin typeface="Arial Black" pitchFamily="34" charset="0"/>
              </a:rPr>
              <a:t>  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8531"/>
            <a:ext cx="781236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Несклоняемые имена</a:t>
            </a:r>
            <a:r>
              <a:rPr lang="en-US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 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существительные</a:t>
            </a:r>
          </a:p>
        </p:txBody>
      </p:sp>
    </p:spTree>
    <p:extLst>
      <p:ext uri="{BB962C8B-B14F-4D97-AF65-F5344CB8AC3E}">
        <p14:creationId xmlns:p14="http://schemas.microsoft.com/office/powerpoint/2010/main" xmlns="" val="413950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Ð¨ÑÑÐ»Ð¸Ð²Ð¾Ðµ ÑÑÐ¸ÑÐ¾ÑÐ²Ð¾ÑÐµÐ½Ð¸Ðµ Ð¾ Ð½ÐµÑÐºÐ»Ð¾Ð½ÑÐµÐ¼ÑÑ ÑÑÑÐµÑÑÐ²Ð¸ÑÐµÐ»ÑÐ½ÑÑ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29718" cy="6533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нс\Desktop\Школа\Pictures\Фоны для презентаций\free-business-powerpoint-templat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332656"/>
            <a:ext cx="788436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И. п.</a:t>
            </a:r>
            <a:r>
              <a:rPr 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(что?)  </a:t>
            </a:r>
            <a:r>
              <a:rPr lang="ru-RU" sz="3600" dirty="0" smtClean="0">
                <a:latin typeface="Arial Black" pitchFamily="34" charset="0"/>
              </a:rPr>
              <a:t> пальто</a:t>
            </a:r>
          </a:p>
          <a:p>
            <a:endParaRPr lang="ru-RU" sz="3600" dirty="0">
              <a:latin typeface="Arial Black" pitchFamily="34" charset="0"/>
            </a:endParaRPr>
          </a:p>
          <a:p>
            <a:r>
              <a:rPr lang="ru-RU" sz="3600" dirty="0" smtClean="0">
                <a:latin typeface="Arial Black" pitchFamily="34" charset="0"/>
              </a:rPr>
              <a:t>Р. п.</a:t>
            </a:r>
            <a:r>
              <a:rPr 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(чего?) </a:t>
            </a:r>
            <a:r>
              <a:rPr lang="ru-RU" sz="3600" dirty="0" smtClean="0">
                <a:latin typeface="Arial Black" pitchFamily="34" charset="0"/>
              </a:rPr>
              <a:t> пальто </a:t>
            </a:r>
          </a:p>
          <a:p>
            <a:endParaRPr lang="ru-RU" sz="3600" dirty="0">
              <a:latin typeface="Arial Black" pitchFamily="34" charset="0"/>
            </a:endParaRPr>
          </a:p>
          <a:p>
            <a:r>
              <a:rPr lang="ru-RU" sz="3600" dirty="0" smtClean="0">
                <a:latin typeface="Arial Black" pitchFamily="34" charset="0"/>
              </a:rPr>
              <a:t>Д. п.</a:t>
            </a:r>
            <a:r>
              <a:rPr 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(чему?  </a:t>
            </a:r>
            <a:r>
              <a:rPr lang="ru-RU" sz="3600" dirty="0" smtClean="0">
                <a:latin typeface="Arial Black" pitchFamily="34" charset="0"/>
              </a:rPr>
              <a:t> пальто</a:t>
            </a:r>
          </a:p>
          <a:p>
            <a:endParaRPr lang="ru-RU" sz="3600" dirty="0">
              <a:latin typeface="Arial Black" pitchFamily="34" charset="0"/>
            </a:endParaRPr>
          </a:p>
          <a:p>
            <a:r>
              <a:rPr lang="ru-RU" sz="3600" dirty="0" smtClean="0">
                <a:latin typeface="Arial Black" pitchFamily="34" charset="0"/>
              </a:rPr>
              <a:t>В. п.</a:t>
            </a:r>
            <a:r>
              <a:rPr 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(что?)   </a:t>
            </a:r>
            <a:r>
              <a:rPr lang="ru-RU" sz="3600" dirty="0" smtClean="0">
                <a:latin typeface="Arial Black" pitchFamily="34" charset="0"/>
              </a:rPr>
              <a:t> пальто</a:t>
            </a:r>
          </a:p>
          <a:p>
            <a:endParaRPr lang="ru-RU" sz="3600" dirty="0">
              <a:latin typeface="Arial Black" pitchFamily="34" charset="0"/>
            </a:endParaRPr>
          </a:p>
          <a:p>
            <a:r>
              <a:rPr lang="ru-RU" sz="3600" dirty="0" smtClean="0">
                <a:latin typeface="Arial Black" pitchFamily="34" charset="0"/>
              </a:rPr>
              <a:t>Т. п.</a:t>
            </a:r>
            <a:r>
              <a:rPr 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(чем?) </a:t>
            </a:r>
            <a:r>
              <a:rPr lang="ru-RU" sz="3600" dirty="0" smtClean="0">
                <a:latin typeface="Arial Black" pitchFamily="34" charset="0"/>
              </a:rPr>
              <a:t> пальто</a:t>
            </a:r>
          </a:p>
          <a:p>
            <a:endParaRPr lang="ru-RU" sz="3600" dirty="0">
              <a:latin typeface="Arial Black" pitchFamily="34" charset="0"/>
            </a:endParaRPr>
          </a:p>
          <a:p>
            <a:r>
              <a:rPr lang="ru-RU" sz="3600" dirty="0" smtClean="0">
                <a:latin typeface="Arial Black" pitchFamily="34" charset="0"/>
              </a:rPr>
              <a:t>П. п</a:t>
            </a:r>
            <a:r>
              <a:rPr lang="ru-RU" sz="2800" dirty="0" smtClean="0">
                <a:latin typeface="Arial Black" pitchFamily="34" charset="0"/>
              </a:rPr>
              <a:t>.</a:t>
            </a:r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(о чём?)</a:t>
            </a:r>
            <a:r>
              <a:rPr lang="ru-RU" sz="36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  </a:t>
            </a:r>
            <a:r>
              <a:rPr lang="ru-RU" sz="3600" dirty="0" smtClean="0">
                <a:latin typeface="Arial Black" pitchFamily="34" charset="0"/>
              </a:rPr>
              <a:t>пальто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11" name="Дуга 10"/>
          <p:cNvSpPr/>
          <p:nvPr/>
        </p:nvSpPr>
        <p:spPr>
          <a:xfrm rot="18819407">
            <a:off x="3837170" y="128109"/>
            <a:ext cx="2369252" cy="2366705"/>
          </a:xfrm>
          <a:prstGeom prst="arc">
            <a:avLst>
              <a:gd name="adj1" fmla="val 16200000"/>
              <a:gd name="adj2" fmla="val 453127"/>
            </a:avLst>
          </a:prstGeom>
          <a:ln w="793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rot="18819407">
            <a:off x="4053195" y="2285487"/>
            <a:ext cx="2369252" cy="2366705"/>
          </a:xfrm>
          <a:prstGeom prst="arc">
            <a:avLst>
              <a:gd name="adj1" fmla="val 16200000"/>
              <a:gd name="adj2" fmla="val 453127"/>
            </a:avLst>
          </a:prstGeom>
          <a:ln w="793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18819407">
            <a:off x="3945182" y="3414369"/>
            <a:ext cx="2369252" cy="2366705"/>
          </a:xfrm>
          <a:prstGeom prst="arc">
            <a:avLst>
              <a:gd name="adj1" fmla="val 16200000"/>
              <a:gd name="adj2" fmla="val 453127"/>
            </a:avLst>
          </a:prstGeom>
          <a:ln w="793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18819407">
            <a:off x="3837169" y="4506745"/>
            <a:ext cx="2369252" cy="2366705"/>
          </a:xfrm>
          <a:prstGeom prst="arc">
            <a:avLst>
              <a:gd name="adj1" fmla="val 16200000"/>
              <a:gd name="adj2" fmla="val 453127"/>
            </a:avLst>
          </a:prstGeom>
          <a:ln w="793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rot="18819407">
            <a:off x="4121076" y="5662430"/>
            <a:ext cx="2500843" cy="2391138"/>
          </a:xfrm>
          <a:prstGeom prst="arc">
            <a:avLst>
              <a:gd name="adj1" fmla="val 16200000"/>
              <a:gd name="adj2" fmla="val 453127"/>
            </a:avLst>
          </a:prstGeom>
          <a:ln w="793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18819407">
            <a:off x="3837168" y="1189031"/>
            <a:ext cx="2369252" cy="2366705"/>
          </a:xfrm>
          <a:prstGeom prst="arc">
            <a:avLst>
              <a:gd name="adj1" fmla="val 16200000"/>
              <a:gd name="adj2" fmla="val 453127"/>
            </a:avLst>
          </a:prstGeom>
          <a:ln w="793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055572" y="362356"/>
            <a:ext cx="457200" cy="457200"/>
          </a:xfrm>
          <a:prstGeom prst="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003160" y="1566264"/>
            <a:ext cx="457200" cy="457200"/>
          </a:xfrm>
          <a:prstGeom prst="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151414" y="2674801"/>
            <a:ext cx="457200" cy="457200"/>
          </a:xfrm>
          <a:prstGeom prst="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226789" y="3681860"/>
            <a:ext cx="457200" cy="457200"/>
          </a:xfrm>
          <a:prstGeom prst="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380014" y="5949280"/>
            <a:ext cx="340294" cy="457200"/>
          </a:xfrm>
          <a:prstGeom prst="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00760" y="4786322"/>
            <a:ext cx="340294" cy="457200"/>
          </a:xfrm>
          <a:prstGeom prst="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4989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нс\Desktop\Школа\Pictures\Фоны для презентаций\free-business-powerpoint-templa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-1311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21395" y="597110"/>
            <a:ext cx="7632849" cy="35394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sz="3200" b="1" i="1" u="sng" dirty="0" smtClean="0">
                <a:solidFill>
                  <a:srgbClr val="C00000"/>
                </a:solidFill>
                <a:latin typeface="Arial Black" pitchFamily="34" charset="0"/>
              </a:rPr>
              <a:t>Правило</a:t>
            </a:r>
            <a:r>
              <a:rPr lang="ru-RU" sz="3200" b="1" i="1" u="sng" dirty="0">
                <a:solidFill>
                  <a:srgbClr val="C00000"/>
                </a:solidFill>
                <a:latin typeface="Arial Black" pitchFamily="34" charset="0"/>
              </a:rPr>
              <a:t>.</a:t>
            </a:r>
            <a:r>
              <a:rPr lang="ru-RU" sz="3200" b="1" i="1" u="sng" dirty="0">
                <a:solidFill>
                  <a:prstClr val="black"/>
                </a:solidFill>
                <a:latin typeface="Arial Black" pitchFamily="34" charset="0"/>
              </a:rPr>
              <a:t> </a:t>
            </a:r>
          </a:p>
          <a:p>
            <a:endParaRPr lang="ru-RU" sz="3200" b="1" i="1" dirty="0" smtClean="0">
              <a:latin typeface="Arial Black" pitchFamily="34" charset="0"/>
            </a:endParaRPr>
          </a:p>
          <a:p>
            <a:r>
              <a:rPr lang="ru-RU" sz="3200" b="1" i="1" dirty="0" smtClean="0">
                <a:latin typeface="Arial Black" pitchFamily="34" charset="0"/>
              </a:rPr>
              <a:t>   Несклоняемыми </a:t>
            </a:r>
            <a:r>
              <a:rPr lang="ru-RU" sz="3200" b="1" i="1" dirty="0">
                <a:latin typeface="Arial Black" pitchFamily="34" charset="0"/>
              </a:rPr>
              <a:t>называются существительные, которые имеют для всех падежей одну </a:t>
            </a:r>
            <a:endParaRPr lang="en-US" sz="3200" b="1" i="1" dirty="0" smtClean="0">
              <a:latin typeface="Arial Black" pitchFamily="34" charset="0"/>
            </a:endParaRPr>
          </a:p>
          <a:p>
            <a:r>
              <a:rPr lang="ru-RU" sz="3200" b="1" i="1" dirty="0" smtClean="0">
                <a:latin typeface="Arial Black" pitchFamily="34" charset="0"/>
              </a:rPr>
              <a:t>и </a:t>
            </a:r>
            <a:r>
              <a:rPr lang="ru-RU" sz="3200" b="1" i="1" dirty="0">
                <a:latin typeface="Arial Black" pitchFamily="34" charset="0"/>
              </a:rPr>
              <a:t>ту же </a:t>
            </a:r>
            <a:r>
              <a:rPr lang="ru-RU" sz="3200" b="1" i="1" dirty="0" smtClean="0">
                <a:latin typeface="Arial Black" pitchFamily="34" charset="0"/>
              </a:rPr>
              <a:t>форму.</a:t>
            </a:r>
            <a:r>
              <a:rPr lang="ru-RU" sz="3200" dirty="0">
                <a:latin typeface="Arial Black" pitchFamily="34" charset="0"/>
              </a:rPr>
              <a:t> </a:t>
            </a:r>
            <a:endParaRPr lang="ru-RU" sz="3200" dirty="0" smtClean="0">
              <a:latin typeface="Arial Black" pitchFamily="34" charset="0"/>
            </a:endParaRPr>
          </a:p>
          <a:p>
            <a:r>
              <a:rPr lang="ru-RU" sz="3200" b="1" i="1" dirty="0" smtClean="0">
                <a:latin typeface="Arial Black" pitchFamily="34" charset="0"/>
              </a:rPr>
              <a:t>  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8531"/>
            <a:ext cx="781236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Несклоняемые имена</a:t>
            </a:r>
            <a:r>
              <a:rPr lang="en-US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 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существительные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21394" y="4153696"/>
            <a:ext cx="7632849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ru-RU" sz="3200" b="1" i="1" dirty="0">
                <a:solidFill>
                  <a:prstClr val="black"/>
                </a:solidFill>
                <a:latin typeface="Arial Black" pitchFamily="34" charset="0"/>
              </a:rPr>
              <a:t>У несклоняемых имён существительных нет окончаний.</a:t>
            </a:r>
            <a:r>
              <a:rPr lang="ru-RU" sz="3200" dirty="0">
                <a:solidFill>
                  <a:prstClr val="black"/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135828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1 группа запишет набор продуктов, которые необходимы для приготовления борща,</a:t>
            </a:r>
          </a:p>
          <a:p>
            <a:r>
              <a:rPr lang="ru-RU" sz="4400" dirty="0" smtClean="0"/>
              <a:t>2 – для салата оливье,</a:t>
            </a:r>
          </a:p>
          <a:p>
            <a:r>
              <a:rPr lang="ru-RU" sz="4400" dirty="0" smtClean="0"/>
              <a:t>3 – для фруктового салата.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откройте учебник прочитайте задание в упражнении 162 на странице 94. Определите  тему урока.</a:t>
            </a:r>
            <a:endParaRPr lang="ru-RU" sz="4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 smtClean="0"/>
              <a:t>«Пальчики оближешь!»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ru-RU" dirty="0" smtClean="0"/>
              <a:t>-   Вступление</a:t>
            </a:r>
          </a:p>
          <a:p>
            <a:r>
              <a:rPr lang="en-US" dirty="0" smtClean="0"/>
              <a:t>II</a:t>
            </a:r>
            <a:r>
              <a:rPr lang="ru-RU" dirty="0" smtClean="0"/>
              <a:t>-  Основная часть</a:t>
            </a:r>
          </a:p>
          <a:p>
            <a:r>
              <a:rPr lang="en-US" dirty="0" smtClean="0"/>
              <a:t>III</a:t>
            </a:r>
            <a:r>
              <a:rPr lang="ru-RU" dirty="0" smtClean="0"/>
              <a:t>-  Заключение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ВСТУПЛЕНИЕ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Наступило воскресное утро.</a:t>
            </a:r>
            <a:endParaRPr lang="ru-RU" dirty="0" smtClean="0"/>
          </a:p>
          <a:p>
            <a:r>
              <a:rPr lang="ru-RU" i="1" dirty="0" smtClean="0"/>
              <a:t>Люблю субботнее утро.</a:t>
            </a:r>
            <a:endParaRPr lang="ru-RU" dirty="0" smtClean="0"/>
          </a:p>
          <a:p>
            <a:r>
              <a:rPr lang="ru-RU" i="1" dirty="0" smtClean="0"/>
              <a:t>В субботу я проснулся от вкусного запаха, который доносился с кухни.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75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260350"/>
            <a:ext cx="8007350" cy="65976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   </a:t>
            </a:r>
            <a:r>
              <a:rPr lang="ru-RU" sz="2800" b="1"/>
              <a:t>Чтобы грамотными стать</a:t>
            </a:r>
            <a:br>
              <a:rPr lang="ru-RU" sz="2800" b="1"/>
            </a:br>
            <a:r>
              <a:rPr lang="ru-RU" sz="2800" b="1"/>
              <a:t>И писать отлично,</a:t>
            </a:r>
            <a:br>
              <a:rPr lang="ru-RU" sz="2800" b="1"/>
            </a:br>
            <a:r>
              <a:rPr lang="ru-RU" sz="2800" b="1"/>
              <a:t>Никогда нельзя менять </a:t>
            </a:r>
            <a:br>
              <a:rPr lang="ru-RU" sz="2800" b="1"/>
            </a:br>
            <a:r>
              <a:rPr lang="ru-RU" sz="2800" b="1"/>
              <a:t>В падежах различных</a:t>
            </a:r>
            <a:br>
              <a:rPr lang="ru-RU" sz="2800" b="1"/>
            </a:br>
            <a:r>
              <a:rPr lang="ru-RU" sz="2800" b="1"/>
              <a:t>Ни кино, ни домино,</a:t>
            </a:r>
            <a:br>
              <a:rPr lang="ru-RU" sz="2800" b="1"/>
            </a:br>
            <a:r>
              <a:rPr lang="ru-RU" sz="2800" b="1"/>
              <a:t>Ни бюро, ни метро,</a:t>
            </a:r>
            <a:br>
              <a:rPr lang="ru-RU" sz="2800" b="1"/>
            </a:br>
            <a:r>
              <a:rPr lang="ru-RU" sz="2800" b="1"/>
              <a:t>Ни кашне и ни пенсне,</a:t>
            </a:r>
            <a:br>
              <a:rPr lang="ru-RU" sz="2800" b="1"/>
            </a:br>
            <a:r>
              <a:rPr lang="ru-RU" sz="2800" b="1"/>
              <a:t>Ни шоссе, ни шимпанзе. </a:t>
            </a:r>
            <a:br>
              <a:rPr lang="ru-RU" sz="2800" b="1"/>
            </a:br>
            <a:r>
              <a:rPr lang="ru-RU" sz="2800" b="1"/>
              <a:t/>
            </a:r>
            <a:br>
              <a:rPr lang="ru-RU" sz="2800" b="1"/>
            </a:br>
            <a:r>
              <a:rPr lang="ru-RU" sz="2800" b="1"/>
              <a:t>Можно песню распевать </a:t>
            </a:r>
          </a:p>
          <a:p>
            <a:pPr>
              <a:buFont typeface="Wingdings" pitchFamily="2" charset="2"/>
              <a:buNone/>
            </a:pPr>
            <a:r>
              <a:rPr lang="ru-RU" sz="2800" b="1"/>
              <a:t>   И в гостях, и дома,</a:t>
            </a:r>
          </a:p>
          <a:p>
            <a:pPr>
              <a:buFont typeface="Wingdings" pitchFamily="2" charset="2"/>
              <a:buNone/>
            </a:pPr>
            <a:r>
              <a:rPr lang="ru-RU" sz="2800" b="1"/>
              <a:t>   Если только не менять </a:t>
            </a:r>
          </a:p>
          <a:p>
            <a:pPr>
              <a:buFont typeface="Wingdings" pitchFamily="2" charset="2"/>
              <a:buNone/>
            </a:pPr>
            <a:r>
              <a:rPr lang="ru-RU" sz="2800" b="1"/>
              <a:t>   Окончанье слова.</a:t>
            </a:r>
          </a:p>
          <a:p>
            <a:pPr algn="r">
              <a:buFont typeface="Wingdings" pitchFamily="2" charset="2"/>
              <a:buNone/>
            </a:pPr>
            <a:r>
              <a:rPr lang="ru-RU" sz="2800" b="1"/>
              <a:t> Аркадий Хайт.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2927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6941" name="Group 77"/>
          <p:cNvGraphicFramePr>
            <a:graphicFrameLocks noGrp="1"/>
          </p:cNvGraphicFramePr>
          <p:nvPr/>
        </p:nvGraphicFramePr>
        <p:xfrm>
          <a:off x="179388" y="-1755775"/>
          <a:ext cx="8964612" cy="8931275"/>
        </p:xfrm>
        <a:graphic>
          <a:graphicData uri="http://schemas.openxmlformats.org/drawingml/2006/table">
            <a:tbl>
              <a:tblPr/>
              <a:tblGrid>
                <a:gridCol w="4105275"/>
                <a:gridCol w="4859337"/>
              </a:tblGrid>
              <a:tr h="8931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Сегодня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на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уроке</a:t>
                      </a: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узнал, открыл для себя…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научился…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могу похвалить себя и своих одноклассников за …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881" name="Text Box 17"/>
          <p:cNvSpPr txBox="1">
            <a:spLocks noChangeArrowheads="1"/>
          </p:cNvSpPr>
          <p:nvPr/>
        </p:nvSpPr>
        <p:spPr bwMode="auto">
          <a:xfrm>
            <a:off x="2555875" y="2636838"/>
            <a:ext cx="1079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4400" b="1">
                <a:solidFill>
                  <a:schemeClr val="folHlink"/>
                </a:solidFill>
              </a:rPr>
              <a:t>Я</a:t>
            </a:r>
          </a:p>
        </p:txBody>
      </p:sp>
      <p:sp>
        <p:nvSpPr>
          <p:cNvPr id="36882" name="Line 18"/>
          <p:cNvSpPr>
            <a:spLocks noChangeShapeType="1"/>
          </p:cNvSpPr>
          <p:nvPr/>
        </p:nvSpPr>
        <p:spPr bwMode="auto">
          <a:xfrm flipV="1">
            <a:off x="3492500" y="836613"/>
            <a:ext cx="720725" cy="1512887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6883" name="Line 19"/>
          <p:cNvSpPr>
            <a:spLocks noChangeShapeType="1"/>
          </p:cNvSpPr>
          <p:nvPr/>
        </p:nvSpPr>
        <p:spPr bwMode="auto">
          <a:xfrm>
            <a:off x="3492500" y="3502025"/>
            <a:ext cx="792163" cy="2014538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6884" name="Line 20"/>
          <p:cNvSpPr>
            <a:spLocks noChangeShapeType="1"/>
          </p:cNvSpPr>
          <p:nvPr/>
        </p:nvSpPr>
        <p:spPr bwMode="auto">
          <a:xfrm>
            <a:off x="3563938" y="2852738"/>
            <a:ext cx="720725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6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81" grpId="0" autoUpdateAnimBg="0"/>
      <p:bldP spid="36882" grpId="0" animBg="1"/>
      <p:bldP spid="36883" grpId="0" animBg="1"/>
      <p:bldP spid="3688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Ð°ÑÑÐ¸Ð½ÐºÐ¸ Ð¿Ð¾ Ð·Ð°Ð¿ÑÐ¾ÑÑ ÐºÐ°ÑÐµ ÑÐ¼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635" y="1214422"/>
            <a:ext cx="8667807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1 бригада-столик отвечает за приготовление горячих блюд.</a:t>
            </a:r>
          </a:p>
          <a:p>
            <a:r>
              <a:rPr lang="ru-RU" sz="4400" dirty="0" smtClean="0"/>
              <a:t>2 бригада – за холодные закуски</a:t>
            </a:r>
          </a:p>
          <a:p>
            <a:r>
              <a:rPr lang="ru-RU" sz="4400" dirty="0" smtClean="0"/>
              <a:t>3 бригада – за десерты.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«Сегодня мы рекомендуем… или  хотим предложить…  или предлагаем попробовать…»</a:t>
            </a:r>
            <a:endParaRPr lang="ru-RU" dirty="0"/>
          </a:p>
        </p:txBody>
      </p:sp>
      <p:pic>
        <p:nvPicPr>
          <p:cNvPr id="4608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65492" y="3357562"/>
            <a:ext cx="3278508" cy="3500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i="1" dirty="0" smtClean="0"/>
              <a:t>кушать</a:t>
            </a:r>
            <a:r>
              <a:rPr lang="ru-RU" sz="6000" dirty="0" smtClean="0"/>
              <a:t> и </a:t>
            </a:r>
            <a:r>
              <a:rPr lang="ru-RU" sz="6000" i="1" dirty="0" smtClean="0"/>
              <a:t>готовить</a:t>
            </a:r>
            <a:endParaRPr lang="ru-RU" sz="6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ÐÐ°ÑÑÐ¸Ð½ÐºÐ¸ Ð¿Ð¾ Ð·Ð°Ð¿ÑÐ¾ÑÑ ÑÐ¸Ð»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1"/>
            <a:ext cx="8091526" cy="57584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ÐÐ°ÑÑÐ¸Ð½ÐºÐ¸ Ð¿Ð¾ Ð·Ð°Ð¿ÑÐ¾ÑÑ Ð¿ÑÑ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491" y="785794"/>
            <a:ext cx="7601285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ÐÐ°ÑÑÐ¸Ð½ÐºÐ¸ Ð¿Ð¾ Ð·Ð°Ð¿ÑÐ¾ÑÑ ÑÐ°Ð»ÑÐ¼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85860"/>
            <a:ext cx="6931470" cy="4440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4612</TotalTime>
  <Words>242</Words>
  <Application>Microsoft Office PowerPoint</Application>
  <PresentationFormat>Экран (4:3)</PresentationFormat>
  <Paragraphs>69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Девятое апреля. Классная работа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ВСТУПЛЕНИЕ</vt:lpstr>
      <vt:lpstr>Слайд 27</vt:lpstr>
      <vt:lpstr>Слайд 28</vt:lpstr>
    </vt:vector>
  </TitlesOfParts>
  <Company>Curnos™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hp</cp:lastModifiedBy>
  <cp:revision>24</cp:revision>
  <dcterms:created xsi:type="dcterms:W3CDTF">2013-01-08T14:44:09Z</dcterms:created>
  <dcterms:modified xsi:type="dcterms:W3CDTF">2018-12-23T20:41:42Z</dcterms:modified>
</cp:coreProperties>
</file>