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68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326" y="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0374" y="0"/>
            <a:ext cx="2293626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3581400"/>
            <a:ext cx="3962400" cy="2133600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2438400" y="1447800"/>
            <a:ext cx="3962400" cy="2133600"/>
          </a:xfrm>
        </p:spPr>
        <p:txBody>
          <a:bodyPr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>
          <a:xfrm>
            <a:off x="3582988" y="6426201"/>
            <a:ext cx="2819399" cy="126999"/>
          </a:xfrm>
        </p:spPr>
        <p:txBody>
          <a:bodyPr/>
          <a:lstStyle/>
          <a:p>
            <a:fld id="{72A639CF-2235-4175-A6BC-06968AA7525B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>
          <a:xfrm>
            <a:off x="6414976" y="6400800"/>
            <a:ext cx="457200" cy="152400"/>
          </a:xfrm>
        </p:spPr>
        <p:txBody>
          <a:bodyPr/>
          <a:lstStyle>
            <a:lvl1pPr algn="r">
              <a:defRPr/>
            </a:lvl1pPr>
          </a:lstStyle>
          <a:p>
            <a:fld id="{FF892256-2BC0-4033-9E68-3BB164033DE6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>
          <a:xfrm>
            <a:off x="3581400" y="6296248"/>
            <a:ext cx="2820987" cy="152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639CF-2235-4175-A6BC-06968AA7525B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892256-2BC0-4033-9E68-3BB164033DE6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639CF-2235-4175-A6BC-06968AA7525B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892256-2BC0-4033-9E68-3BB164033DE6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3657600" cy="5714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639CF-2235-4175-A6BC-06968AA7525B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892256-2BC0-4033-9E68-3BB164033DE6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0" y="0"/>
            <a:ext cx="2293626" cy="6858000"/>
          </a:xfrm>
          <a:prstGeom prst="rect">
            <a:avLst/>
          </a:prstGeom>
        </p:spPr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839788" y="6426201"/>
            <a:ext cx="2819399" cy="126999"/>
          </a:xfrm>
        </p:spPr>
        <p:txBody>
          <a:bodyPr/>
          <a:lstStyle/>
          <a:p>
            <a:fld id="{72A639CF-2235-4175-A6BC-06968AA7525B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4116388" y="6400800"/>
            <a:ext cx="533400" cy="152400"/>
          </a:xfrm>
        </p:spPr>
        <p:txBody>
          <a:bodyPr/>
          <a:lstStyle/>
          <a:p>
            <a:fld id="{FF892256-2BC0-4033-9E68-3BB164033DE6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838200" y="6296248"/>
            <a:ext cx="2820987" cy="15240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57200" y="1828800"/>
            <a:ext cx="3200400" cy="1752600"/>
          </a:xfrm>
        </p:spPr>
        <p:txBody>
          <a:bodyPr anchor="b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3578224"/>
            <a:ext cx="3200645" cy="1459767"/>
          </a:xfrm>
        </p:spPr>
        <p:txBody>
          <a:bodyPr anchor="t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lang="en-US" sz="14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4290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4572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639CF-2235-4175-A6BC-06968AA7525B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892256-2BC0-4033-9E68-3BB164033DE6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5238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675288"/>
            <a:ext cx="3581400" cy="2525112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 baseline="0"/>
            </a:lvl4pPr>
            <a:lvl5pPr>
              <a:buFont typeface="Wingdings" pitchFamily="2" charset="2"/>
              <a:buChar char="§"/>
              <a:defRPr sz="1400"/>
            </a:lvl5pPr>
            <a:lvl6pPr>
              <a:buFont typeface="Wingdings" pitchFamily="2" charset="2"/>
              <a:buChar char="§"/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199" y="3429000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199" y="3840162"/>
            <a:ext cx="3581400" cy="2515198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639CF-2235-4175-A6BC-06968AA7525B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892256-2BC0-4033-9E68-3BB164033DE6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3800" y="457200"/>
            <a:ext cx="3962400" cy="571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639CF-2235-4175-A6BC-06968AA7525B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892256-2BC0-4033-9E68-3BB164033DE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639CF-2235-4175-A6BC-06968AA7525B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892256-2BC0-4033-9E68-3BB164033DE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4837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4700016" cy="3505200"/>
          </a:xfrm>
        </p:spPr>
        <p:txBody>
          <a:bodyPr>
            <a:normAutofit/>
          </a:bodyPr>
          <a:lstStyle>
            <a:lvl1pPr marL="228600" indent="-182880"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639CF-2235-4175-A6BC-06968AA7525B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892256-2BC0-4033-9E68-3BB164033DE6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676400"/>
            <a:ext cx="4696967" cy="35052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5972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639CF-2235-4175-A6BC-06968AA7525B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892256-2BC0-4033-9E68-3BB164033DE6}" type="slidenum">
              <a:rPr lang="ru-RU" smtClean="0"/>
              <a:t>‹#›</a:t>
            </a:fld>
            <a:endParaRPr lang="ru-RU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phere2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8823693" y="0"/>
            <a:ext cx="320307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57200"/>
            <a:ext cx="3657600" cy="5714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7772400" y="6400800"/>
            <a:ext cx="533400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F892256-2BC0-4033-9E68-3BB164033DE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>
          <a:xfrm>
            <a:off x="4876801" y="6426201"/>
            <a:ext cx="2819399" cy="12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2A639CF-2235-4175-A6BC-06968AA7525B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4875213" y="6296248"/>
            <a:ext cx="2820987" cy="1524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2800" kern="1200">
          <a:gradFill>
            <a:gsLst>
              <a:gs pos="0">
                <a:schemeClr val="tx1">
                  <a:lumMod val="50000"/>
                </a:schemeClr>
              </a:gs>
              <a:gs pos="61000">
                <a:schemeClr val="tx1"/>
              </a:gs>
            </a:gsLst>
            <a:lin ang="5400000" scaled="0"/>
          </a:gradFill>
          <a:effectLst/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8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2pPr>
      <a:lvl3pPr marL="59436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3pPr>
      <a:lvl4pPr marL="77724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4pPr>
      <a:lvl5pPr marL="96012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5pPr>
      <a:lvl6pPr marL="114300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32588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50876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69164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Выполнила  преподаватель Грацианова  И. Д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5861248" cy="2016224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/>
              <a:t>Тема 2.2. Основные методы и операции стрижек</a:t>
            </a:r>
          </a:p>
        </p:txBody>
      </p:sp>
    </p:spTree>
    <p:extLst>
      <p:ext uri="{BB962C8B-B14F-4D97-AF65-F5344CB8AC3E}">
        <p14:creationId xmlns:p14="http://schemas.microsoft.com/office/powerpoint/2010/main" val="23810630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tepka.ru/tehnologiya_parikmaherskih_rabot/5.17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76672"/>
            <a:ext cx="7488832" cy="498591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971600" y="5301208"/>
            <a:ext cx="66967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/>
              <a:t>Формы окантовки челки:</a:t>
            </a:r>
            <a:br>
              <a:rPr lang="ru-RU" b="1" i="1" dirty="0"/>
            </a:br>
            <a:r>
              <a:rPr lang="ru-RU" b="1" i="1" dirty="0"/>
              <a:t>а - прямая; б - косая; в - вогнутая; г - выпуклая; д - треугольная; е - фантазийная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1244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548679"/>
            <a:ext cx="727280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9900"/>
                </a:solidFill>
              </a:rPr>
              <a:t>Окантовка висков </a:t>
            </a:r>
            <a:r>
              <a:rPr lang="ru-RU" sz="2800" dirty="0"/>
              <a:t>выполняется также прямыми ножницами (но может быть выполнена в виде бахромы) и </a:t>
            </a:r>
            <a:r>
              <a:rPr lang="ru-RU" sz="2800" dirty="0" err="1"/>
              <a:t>филировочными</a:t>
            </a:r>
            <a:r>
              <a:rPr lang="ru-RU" sz="2800" dirty="0"/>
              <a:t> ножницами, бритвой или машинкой (</a:t>
            </a:r>
            <a:r>
              <a:rPr lang="ru-RU" sz="2800" dirty="0" err="1"/>
              <a:t>подбривание</a:t>
            </a:r>
            <a:r>
              <a:rPr lang="ru-RU" sz="2800" dirty="0"/>
              <a:t> висков в мужских стрижках). Выбор формы виска зависит от формы носа, подбородка и при необходимости корректирует их. Например, прямой или косой висок подходит человеку с курносым или правильным носом. Но косой висок не рекомендуют при длинном носе или при горбинке. </a:t>
            </a:r>
          </a:p>
        </p:txBody>
      </p:sp>
    </p:spTree>
    <p:extLst>
      <p:ext uri="{BB962C8B-B14F-4D97-AF65-F5344CB8AC3E}">
        <p14:creationId xmlns:p14="http://schemas.microsoft.com/office/powerpoint/2010/main" val="5285863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tepka.ru/tehnologiya_parikmaherskih_rabot/5.18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3" y="404664"/>
            <a:ext cx="6624735" cy="400903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482111" y="4581128"/>
            <a:ext cx="792088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/>
              <a:t>Формы окантовки мужских висков:</a:t>
            </a:r>
            <a:br>
              <a:rPr lang="ru-RU" b="1" i="1" dirty="0"/>
            </a:br>
            <a:r>
              <a:rPr lang="ru-RU" b="1" i="1" dirty="0"/>
              <a:t>а — прямая (подходит для жестких темных волос в классических стрижках); б — удлиненная прямая (может корректировать полное лицо); в — укороченная прямая (выше краевой линии роста волос, подходит для спортивных стрижек); г — прямая закругленная (подходит при вьющихся волосах); д — косая; е — удлиненная косая; ж — укороченная косая; з — «венгерская» (корректирует нос с горбинкой)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91051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84482"/>
            <a:ext cx="734481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9900"/>
                </a:solidFill>
                <a:effectLst/>
                <a:latin typeface="Arial"/>
                <a:ea typeface="Times New Roman"/>
              </a:rPr>
              <a:t>Окантовка шеи </a:t>
            </a:r>
            <a:r>
              <a:rPr lang="ru-RU" sz="2800" dirty="0" smtClean="0">
                <a:effectLst/>
                <a:latin typeface="Arial"/>
                <a:ea typeface="Times New Roman"/>
              </a:rPr>
              <a:t>выполняется любым режущим инструментом. При этом необходимо учитывать рост волос на шее и форму краевой линии.</a:t>
            </a:r>
            <a:r>
              <a:rPr lang="ru-RU" sz="2800" dirty="0"/>
              <a:t> </a:t>
            </a:r>
            <a:r>
              <a:rPr lang="ru-RU" sz="3200" dirty="0"/>
              <a:t>Формой окантовки можно откорректировать восприятие формы шеи. </a:t>
            </a:r>
          </a:p>
          <a:p>
            <a:r>
              <a:rPr lang="ru-RU" sz="3200" dirty="0"/>
              <a:t>Г</a:t>
            </a:r>
            <a:r>
              <a:rPr lang="ru-RU" sz="3200" dirty="0" smtClean="0"/>
              <a:t>оризонтальные </a:t>
            </a:r>
            <a:r>
              <a:rPr lang="ru-RU" sz="3200" dirty="0"/>
              <a:t>линии создают эффект расширения, а вертикальные — удлинения.</a:t>
            </a: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8857238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404664"/>
            <a:ext cx="648072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009900"/>
                </a:solidFill>
              </a:rPr>
              <a:t>Формы окантовки женских висков </a:t>
            </a:r>
          </a:p>
        </p:txBody>
      </p:sp>
      <p:pic>
        <p:nvPicPr>
          <p:cNvPr id="3" name="Рисунок 2" descr="http://www.tepka.ru/tehnologiya_parikmaherskih_rabot/5.19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214290"/>
            <a:ext cx="5616624" cy="243884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1259632" y="4869160"/>
            <a:ext cx="70567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/>
              <a:t>Формы окантовки женских висков:</a:t>
            </a:r>
            <a:br>
              <a:rPr lang="ru-RU" sz="2400" b="1" i="1" dirty="0"/>
            </a:br>
            <a:r>
              <a:rPr lang="ru-RU" sz="2400" b="1" i="1" dirty="0"/>
              <a:t>а — прямая; б — косая; в — «пейс» (не подходит при вьющихся волосах)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6437780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04664"/>
            <a:ext cx="784887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solidFill>
                  <a:srgbClr val="009900"/>
                </a:solidFill>
              </a:rPr>
              <a:t>Окантовка шеи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1174105"/>
            <a:ext cx="7560840" cy="2074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 smtClean="0">
                <a:solidFill>
                  <a:srgbClr val="333333"/>
                </a:solidFill>
                <a:effectLst/>
                <a:latin typeface="Arial"/>
                <a:ea typeface="Times New Roman"/>
                <a:cs typeface="Times New Roman"/>
              </a:rPr>
              <a:t>Формой окантовки можно откорректировать восприятие формы шеи. Помните, что горизонтальные линии создают эффект расширения, а вертикальные — удлинения.</a:t>
            </a:r>
            <a:endParaRPr lang="ru-RU" sz="2800" dirty="0">
              <a:ea typeface="Calibri"/>
              <a:cs typeface="Times New Roman"/>
            </a:endParaRPr>
          </a:p>
        </p:txBody>
      </p:sp>
      <p:pic>
        <p:nvPicPr>
          <p:cNvPr id="4098" name="Picture 2" descr="ÐÐ°ÑÑÐ¸Ð½ÐºÐ¸ Ð¿Ð¾ Ð·Ð°Ð¿ÑÐ¾ÑÑ Ð¾ÐºÐ°Ð½ÑÐ¾Ð²ÐºÐ° ÑÐµÐ¸ ÑÐ¾ÑÐ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005064"/>
            <a:ext cx="3136076" cy="23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33378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tepka.ru/tehnologiya_parikmaherskih_rabot/5.20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548680"/>
            <a:ext cx="6264696" cy="359800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1835696" y="4146685"/>
            <a:ext cx="619268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/>
              <a:t>Формы окантовки шеи у мужчин:</a:t>
            </a:r>
            <a:br>
              <a:rPr lang="ru-RU" sz="2800" b="1" i="1" dirty="0"/>
            </a:br>
            <a:r>
              <a:rPr lang="ru-RU" sz="2800" b="1" i="1" dirty="0"/>
              <a:t>а — скобка различных конфигураций; б — «в косичку»; в — фигурная (по росту волос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4333934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548680"/>
            <a:ext cx="763284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/>
              <a:t>При окантовке шеи у женщин обязательно нужно учитывать рост волос и коррекцию шеи. </a:t>
            </a:r>
          </a:p>
        </p:txBody>
      </p:sp>
      <p:pic>
        <p:nvPicPr>
          <p:cNvPr id="3" name="Рисунок 2" descr="http://www.tepka.ru/tehnologiya_parikmaherskih_rabot/5.2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118340"/>
            <a:ext cx="5904655" cy="282282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1071316" y="4869160"/>
            <a:ext cx="760513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/>
              <a:t>Формы окантовки шеи у женщин:</a:t>
            </a:r>
            <a:br>
              <a:rPr lang="ru-RU" sz="2800" b="1" i="1" dirty="0"/>
            </a:br>
            <a:r>
              <a:rPr lang="ru-RU" sz="2800" b="1" i="1" dirty="0"/>
              <a:t>а — прямая; б — вогнутая; в — полукруглая; г - «в косичку»; д - скобка различных конфигураций; е - фантазийная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0469735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260648"/>
            <a:ext cx="77768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9900"/>
                </a:solidFill>
              </a:rPr>
              <a:t>Правила </a:t>
            </a:r>
            <a:r>
              <a:rPr lang="ru-RU" sz="4000" b="1" dirty="0">
                <a:solidFill>
                  <a:srgbClr val="009900"/>
                </a:solidFill>
              </a:rPr>
              <a:t>окантовки: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1340768"/>
            <a:ext cx="617443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Font typeface="Wingdings" panose="05000000000000000000" pitchFamily="2" charset="2"/>
              <a:buChar char="v"/>
            </a:pPr>
            <a:r>
              <a:rPr lang="ru-RU" sz="2800" dirty="0"/>
              <a:t>прядь всегда следует отчесывать перпендикулярно предполагаемой линии </a:t>
            </a:r>
            <a:r>
              <a:rPr lang="ru-RU" sz="2800" dirty="0" smtClean="0"/>
              <a:t>окантовки);</a:t>
            </a:r>
            <a:endParaRPr lang="ru-RU" sz="2800" dirty="0"/>
          </a:p>
          <a:p>
            <a:pPr marL="457200" lvl="0" indent="-457200">
              <a:buFont typeface="Wingdings" panose="05000000000000000000" pitchFamily="2" charset="2"/>
              <a:buChar char="v"/>
            </a:pPr>
            <a:r>
              <a:rPr lang="ru-RU" sz="2800" dirty="0"/>
              <a:t>нельзя линию окантовки поднимать выше краевой линии роста волос.</a:t>
            </a:r>
          </a:p>
        </p:txBody>
      </p:sp>
      <p:pic>
        <p:nvPicPr>
          <p:cNvPr id="4" name="Рисунок 3" descr="http://www.tepka.ru/tehnologiya_parikmaherskih_rabot/5.2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587537"/>
            <a:ext cx="3111227" cy="256179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3888432" y="5826164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i="1" dirty="0"/>
              <a:t>Направление </a:t>
            </a:r>
            <a:r>
              <a:rPr lang="ru-RU" sz="2400" b="1" i="1" dirty="0" err="1"/>
              <a:t>отчеса</a:t>
            </a:r>
            <a:r>
              <a:rPr lang="ru-RU" sz="2400" b="1" i="1" dirty="0"/>
              <a:t> волос при выполнении окантовки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791720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260648"/>
            <a:ext cx="784887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009900"/>
                </a:solidFill>
              </a:rPr>
              <a:t>Снятие на пальцах </a:t>
            </a:r>
            <a:r>
              <a:rPr lang="ru-RU" sz="3200" dirty="0"/>
              <a:t>— это операция стрижки, при которой выполняется укорачивание волос на всей голове или на ее отдельных участках. Часто является основной операцией, которой выполняется вся стрижка.</a:t>
            </a:r>
          </a:p>
        </p:txBody>
      </p:sp>
    </p:spTree>
    <p:extLst>
      <p:ext uri="{BB962C8B-B14F-4D97-AF65-F5344CB8AC3E}">
        <p14:creationId xmlns:p14="http://schemas.microsoft.com/office/powerpoint/2010/main" val="31285818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76672"/>
            <a:ext cx="770485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/>
              <a:t>В зависимости от конкретной модели (фасона) при стрижке волос применяются следующие </a:t>
            </a:r>
            <a:r>
              <a:rPr lang="ru-RU" sz="4400" b="1" dirty="0">
                <a:solidFill>
                  <a:srgbClr val="C00000"/>
                </a:solidFill>
              </a:rPr>
              <a:t>операции</a:t>
            </a:r>
            <a:r>
              <a:rPr lang="ru-RU" sz="3200" b="1" dirty="0"/>
              <a:t>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2492896"/>
            <a:ext cx="741682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800" dirty="0" smtClean="0"/>
              <a:t>Сведение волос на нет.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800" dirty="0" smtClean="0"/>
              <a:t>Тушевка.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800" dirty="0" smtClean="0"/>
              <a:t>Филировка.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800" dirty="0" smtClean="0"/>
              <a:t>Окантовка.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800" dirty="0" smtClean="0"/>
              <a:t>Стрижка "на пальцах".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800" dirty="0" smtClean="0"/>
              <a:t>Стрижка машинкой.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800" dirty="0" smtClean="0"/>
              <a:t>Градуировка.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800" dirty="0" smtClean="0"/>
              <a:t>Шлифовка.</a:t>
            </a:r>
            <a:endParaRPr lang="ru-RU" sz="2800" dirty="0"/>
          </a:p>
        </p:txBody>
      </p:sp>
      <p:pic>
        <p:nvPicPr>
          <p:cNvPr id="1026" name="Picture 2" descr="ÐÐ°ÑÑÐ¸Ð½ÐºÐ¸ Ð¿Ð¾ Ð·Ð°Ð¿ÑÐ¾ÑÑ Ð½Ð¾Ð¶Ð½Ð¸ÑÑ ÐºÐ°ÑÑÐ¸Ð½Ðº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789040"/>
            <a:ext cx="2619375" cy="1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35928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332656"/>
            <a:ext cx="7488832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9900"/>
                </a:solidFill>
              </a:rPr>
              <a:t>Градуировка.</a:t>
            </a:r>
            <a:r>
              <a:rPr lang="ru-RU" sz="2800" dirty="0"/>
              <a:t> </a:t>
            </a:r>
            <a:endParaRPr lang="ru-RU" sz="2800" dirty="0" smtClean="0"/>
          </a:p>
          <a:p>
            <a:r>
              <a:rPr lang="ru-RU" sz="2800" dirty="0" smtClean="0"/>
              <a:t>Градуировка </a:t>
            </a:r>
            <a:r>
              <a:rPr lang="ru-RU" sz="2800" dirty="0"/>
              <a:t>волос — это оттяжка каждой прядки волос от поверхности головы под определенным углом </a:t>
            </a:r>
            <a:endParaRPr lang="ru-RU" sz="2800" dirty="0" smtClean="0"/>
          </a:p>
          <a:p>
            <a:r>
              <a:rPr lang="ru-RU" sz="2800" dirty="0" smtClean="0"/>
              <a:t>(Градуировку </a:t>
            </a:r>
            <a:r>
              <a:rPr lang="ru-RU" sz="2800" dirty="0"/>
              <a:t>выполняют, отделяя пряди волос горизонтальными проборами.</a:t>
            </a:r>
          </a:p>
        </p:txBody>
      </p:sp>
    </p:spTree>
    <p:extLst>
      <p:ext uri="{BB962C8B-B14F-4D97-AF65-F5344CB8AC3E}">
        <p14:creationId xmlns:p14="http://schemas.microsoft.com/office/powerpoint/2010/main" val="15020802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0"/>
            <a:ext cx="842493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/>
              <a:t>Ответить на вопросы</a:t>
            </a:r>
          </a:p>
          <a:p>
            <a:r>
              <a:rPr lang="ru-RU" sz="3200" dirty="0"/>
              <a:t> </a:t>
            </a:r>
            <a:endParaRPr lang="ru-RU" sz="2400" dirty="0"/>
          </a:p>
          <a:p>
            <a:pPr marL="514350" lvl="0" indent="-514350">
              <a:buFont typeface="Wingdings" panose="05000000000000000000" pitchFamily="2" charset="2"/>
              <a:buChar char="v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операции стрижки вы знаете?</a:t>
            </a:r>
          </a:p>
          <a:p>
            <a:pPr marL="514350" lvl="0" indent="-514350">
              <a:buFont typeface="Wingdings" panose="05000000000000000000" pitchFamily="2" charset="2"/>
              <a:buChar char="v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Дайте понятие операции «стрижка на пальцах», как она выполняется, какие инструменты используются?</a:t>
            </a:r>
          </a:p>
          <a:p>
            <a:pPr marL="514350" lvl="0" indent="-514350">
              <a:buFont typeface="Wingdings" panose="05000000000000000000" pitchFamily="2" charset="2"/>
              <a:buChar char="v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Дайте понятие операции «сведение волос на нет», как она выполняется, какие инструменты используются?</a:t>
            </a:r>
          </a:p>
          <a:p>
            <a:pPr marL="514350" lvl="0" indent="-514350">
              <a:buFont typeface="Wingdings" panose="05000000000000000000" pitchFamily="2" charset="2"/>
              <a:buChar char="v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Дайте понятие операции «тушевка», как она выполняется, какие инструменты используются?</a:t>
            </a:r>
          </a:p>
          <a:p>
            <a:pPr marL="514350" lvl="0" indent="-514350">
              <a:buFont typeface="Wingdings" panose="05000000000000000000" pitchFamily="2" charset="2"/>
              <a:buChar char="v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Дайте понятие операции «окантовка» и покажите, как она выполняется,  какие инструменты используются?</a:t>
            </a:r>
          </a:p>
          <a:p>
            <a:pPr marL="514350" lvl="0" indent="-514350">
              <a:buFont typeface="Wingdings" panose="05000000000000000000" pitchFamily="2" charset="2"/>
              <a:buChar char="v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Дайте понятие операции «филировка», какие инструменты используются?</a:t>
            </a:r>
          </a:p>
          <a:p>
            <a:pPr marL="514350" lvl="0" indent="-514350">
              <a:buFont typeface="Wingdings" panose="05000000000000000000" pitchFamily="2" charset="2"/>
              <a:buChar char="v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методы филировки прямыми ножницами.</a:t>
            </a:r>
          </a:p>
        </p:txBody>
      </p:sp>
    </p:spTree>
    <p:extLst>
      <p:ext uri="{BB962C8B-B14F-4D97-AF65-F5344CB8AC3E}">
        <p14:creationId xmlns:p14="http://schemas.microsoft.com/office/powerpoint/2010/main" val="5677601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57200"/>
            <a:ext cx="7992888" cy="5715000"/>
          </a:xfrm>
        </p:spPr>
        <p:txBody>
          <a:bodyPr/>
          <a:lstStyle/>
          <a:p>
            <a:pPr algn="ctr"/>
            <a:r>
              <a:rPr lang="ru-RU" sz="5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05740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692696"/>
            <a:ext cx="67687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prstClr val="black"/>
                </a:solidFill>
              </a:rPr>
              <a:t>Сведение волос на нет.</a:t>
            </a:r>
            <a:endParaRPr lang="ru-RU" sz="40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628800"/>
            <a:ext cx="806489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/>
              <a:t>Сведение «на нет»</a:t>
            </a:r>
            <a:r>
              <a:rPr lang="ru-RU" sz="2800" dirty="0"/>
              <a:t> — плавное, постепенное изменение длины волос от самых длинных в центральных зонах (</a:t>
            </a:r>
            <a:r>
              <a:rPr lang="ru-RU" sz="2800" dirty="0" err="1"/>
              <a:t>Тз</a:t>
            </a:r>
            <a:r>
              <a:rPr lang="ru-RU" sz="2800" dirty="0"/>
              <a:t>, </a:t>
            </a:r>
            <a:r>
              <a:rPr lang="ru-RU" sz="2800" dirty="0" err="1"/>
              <a:t>ВЗз</a:t>
            </a:r>
            <a:r>
              <a:rPr lang="ru-RU" sz="2800" dirty="0"/>
              <a:t>) к самым коротким на периферийных участках (</a:t>
            </a:r>
            <a:r>
              <a:rPr lang="ru-RU" sz="2800" dirty="0" err="1"/>
              <a:t>Вз</a:t>
            </a:r>
            <a:r>
              <a:rPr lang="ru-RU" sz="2800" dirty="0"/>
              <a:t>, </a:t>
            </a:r>
            <a:r>
              <a:rPr lang="ru-RU" sz="2800" dirty="0" err="1"/>
              <a:t>НЗз</a:t>
            </a:r>
            <a:r>
              <a:rPr lang="ru-RU" sz="2800" dirty="0"/>
              <a:t>) по краю их роста (зона сведения).</a:t>
            </a:r>
          </a:p>
        </p:txBody>
      </p:sp>
      <p:pic>
        <p:nvPicPr>
          <p:cNvPr id="2050" name="Picture 2" descr="ÐÐ°ÑÑÐ¸Ð½ÐºÐ¸ Ð¿Ð¾ Ð·Ð°Ð¿ÑÐ¾ÑÑ ÑÐ²ÐµÐ´ÐµÐ½Ð¸Ðµ Ð²Ð¾Ð»Ð¾Ñ Ð½Ð° Ð½ÐµÑ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4149080"/>
            <a:ext cx="3638550" cy="1257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97597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tepka.ru/tehnologiya_parikmaherskih_rabot/5.15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836712"/>
            <a:ext cx="6984776" cy="371623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611560" y="4552950"/>
            <a:ext cx="763284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/>
              <a:t>Зона сведения «на нет» и форма стрижки:</a:t>
            </a:r>
            <a:br>
              <a:rPr lang="ru-RU" sz="2400" b="1" i="1" dirty="0"/>
            </a:br>
            <a:r>
              <a:rPr lang="ru-RU" sz="2400" b="1" i="1" dirty="0"/>
              <a:t>а — при длине волос на </a:t>
            </a:r>
            <a:r>
              <a:rPr lang="ru-RU" sz="2400" b="1" i="1" dirty="0" err="1"/>
              <a:t>Тз</a:t>
            </a:r>
            <a:r>
              <a:rPr lang="ru-RU" sz="2400" b="1" i="1" dirty="0"/>
              <a:t> 6 — 8 см; б — при длине волос на </a:t>
            </a:r>
            <a:r>
              <a:rPr lang="ru-RU" sz="2400" b="1" i="1" dirty="0" err="1"/>
              <a:t>Тз</a:t>
            </a:r>
            <a:r>
              <a:rPr lang="ru-RU" sz="2400" b="1" i="1" dirty="0"/>
              <a:t> 3 — 5 см; в — при длине волос на </a:t>
            </a:r>
            <a:r>
              <a:rPr lang="ru-RU" sz="2400" b="1" i="1" dirty="0" err="1"/>
              <a:t>Тз</a:t>
            </a:r>
            <a:r>
              <a:rPr lang="ru-RU" sz="2400" b="1" i="1" dirty="0"/>
              <a:t> 1 — 2 см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0260878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04664"/>
            <a:ext cx="784887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i="1" dirty="0" smtClean="0">
                <a:effectLst/>
                <a:latin typeface="Arial"/>
                <a:ea typeface="Times New Roman"/>
              </a:rPr>
              <a:t>Тушевка</a:t>
            </a:r>
            <a:r>
              <a:rPr lang="ru-RU" sz="2400" dirty="0" smtClean="0">
                <a:effectLst/>
                <a:latin typeface="Arial"/>
                <a:ea typeface="Times New Roman"/>
              </a:rPr>
              <a:t> — операция получения плавного перехода от коротких к длинным волосам. Эта операция подобна сведению волос «на нет», но требует более тщательного выполнения. Даже малейшее нарушение плавного перехода от длинных волос к коротким приведет к тому, что на отдельных участках появятся характерные ступеньки, которые свидетельствуют о некачественном выполнении тушевки. Последняя выполняется простыми ножницами, тонкими концами которых удается очень точно выполнить операцию</a:t>
            </a:r>
            <a:r>
              <a:rPr lang="ru-RU" dirty="0" smtClean="0">
                <a:effectLst/>
                <a:latin typeface="Arial"/>
                <a:ea typeface="Times New Roman"/>
              </a:rPr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76390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53593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0310" y="3212976"/>
            <a:ext cx="4572000" cy="342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ÐÐ°ÑÑÐ¸Ð½ÐºÐ¸ Ð¿Ð¾ Ð·Ð°Ð¿ÑÐ¾ÑÑ ÑÐ²ÐµÐ´ÐµÐ½Ð¸Ðµ Ð²Ð¾Ð»Ð¾Ñ Ð½Ð° Ð½ÐµÑ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560" y="410755"/>
            <a:ext cx="2857500" cy="254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30178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764704"/>
            <a:ext cx="734481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>
                <a:solidFill>
                  <a:srgbClr val="009900"/>
                </a:solidFill>
              </a:rPr>
              <a:t>Филировка</a:t>
            </a:r>
            <a:r>
              <a:rPr lang="ru-RU" sz="3200" dirty="0"/>
              <a:t> — это плавное, постепенное изменение длины волос от самых длинных в центральных зонах (</a:t>
            </a:r>
            <a:r>
              <a:rPr lang="ru-RU" sz="3200" dirty="0" err="1"/>
              <a:t>Тз</a:t>
            </a:r>
            <a:r>
              <a:rPr lang="ru-RU" sz="3200" dirty="0"/>
              <a:t>, </a:t>
            </a:r>
            <a:r>
              <a:rPr lang="ru-RU" sz="3200" dirty="0" err="1"/>
              <a:t>ВЗз</a:t>
            </a:r>
            <a:r>
              <a:rPr lang="ru-RU" sz="3200" dirty="0"/>
              <a:t>) к самым коротким на периферийных участках (</a:t>
            </a:r>
            <a:r>
              <a:rPr lang="ru-RU" sz="3200" dirty="0" err="1"/>
              <a:t>Вз</a:t>
            </a:r>
            <a:r>
              <a:rPr lang="ru-RU" sz="3200" dirty="0"/>
              <a:t>, </a:t>
            </a:r>
            <a:r>
              <a:rPr lang="ru-RU" sz="3200" dirty="0" err="1"/>
              <a:t>НЗз</a:t>
            </a:r>
            <a:r>
              <a:rPr lang="ru-RU" sz="3200" dirty="0"/>
              <a:t>) по краю их роста. Филировка подчеркивает </a:t>
            </a:r>
            <a:r>
              <a:rPr lang="ru-RU" sz="3200" dirty="0" err="1"/>
              <a:t>текстурность</a:t>
            </a:r>
            <a:r>
              <a:rPr lang="ru-RU" sz="3200" dirty="0"/>
              <a:t> стрижки, облегчает концы волос, подчеркивает форму.</a:t>
            </a:r>
          </a:p>
        </p:txBody>
      </p:sp>
    </p:spTree>
    <p:extLst>
      <p:ext uri="{BB962C8B-B14F-4D97-AF65-F5344CB8AC3E}">
        <p14:creationId xmlns:p14="http://schemas.microsoft.com/office/powerpoint/2010/main" val="19490212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620688"/>
            <a:ext cx="763284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i="1" dirty="0" smtClean="0">
                <a:solidFill>
                  <a:srgbClr val="00660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Окантовка</a:t>
            </a:r>
            <a:r>
              <a:rPr lang="ru-RU" sz="280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— </a:t>
            </a: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это чаще всего заключительная операция стрижки, при которой волосам придается окончательный контур, ограничивающий их по всему краю роста волос или на отдельных участках волосяного покрова. С помощью окантовки стрижке придается силуэт. В процессе стрижки выполняют любым режущим инструментом одновременно с другими операциями.</a:t>
            </a:r>
            <a:endParaRPr lang="ru-RU" sz="28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just"/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Различают следующие виды окантовки: окантовка челки; окантовка висков; окантовка шеи.</a:t>
            </a:r>
            <a:endParaRPr lang="ru-RU" sz="28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33969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764704"/>
            <a:ext cx="792088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/>
              <a:t>Формой челки можно откорректировать лоб или форму лица. Горизонтальные линии лицо расширяют, косые линии отвлекают внимание от тяжелого подбородка или удлиняют лицо </a:t>
            </a:r>
          </a:p>
        </p:txBody>
      </p:sp>
    </p:spTree>
    <p:extLst>
      <p:ext uri="{BB962C8B-B14F-4D97-AF65-F5344CB8AC3E}">
        <p14:creationId xmlns:p14="http://schemas.microsoft.com/office/powerpoint/2010/main" val="108872867"/>
      </p:ext>
    </p:extLst>
  </p:cSld>
  <p:clrMapOvr>
    <a:masterClrMapping/>
  </p:clrMapOvr>
</p:sld>
</file>

<file path=ppt/theme/theme1.xml><?xml version="1.0" encoding="utf-8"?>
<a:theme xmlns:a="http://schemas.openxmlformats.org/drawingml/2006/main" name="Составная">
  <a:themeElements>
    <a:clrScheme name="Составная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Состав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став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5000"/>
                <a:satMod val="300000"/>
              </a:schemeClr>
            </a:gs>
            <a:gs pos="12000">
              <a:schemeClr val="phClr">
                <a:tint val="50000"/>
                <a:shade val="90000"/>
                <a:satMod val="250000"/>
              </a:schemeClr>
            </a:gs>
            <a:gs pos="100000">
              <a:schemeClr val="phClr">
                <a:tint val="85000"/>
                <a:shade val="7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75000"/>
                <a:shade val="95000"/>
                <a:satMod val="175000"/>
              </a:schemeClr>
            </a:gs>
            <a:gs pos="12000">
              <a:schemeClr val="phClr">
                <a:tint val="90000"/>
                <a:shade val="90000"/>
                <a:satMod val="150000"/>
              </a:schemeClr>
            </a:gs>
            <a:gs pos="100000">
              <a:schemeClr val="phClr">
                <a:tint val="100000"/>
                <a:shade val="75000"/>
                <a:satMod val="150000"/>
              </a:schemeClr>
            </a:gs>
          </a:gsLst>
          <a:lin ang="16200000" scaled="1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freezing" dir="t">
              <a:rot lat="0" lon="0" rev="6000000"/>
            </a:lightRig>
          </a:scene3d>
          <a:sp3d contourW="12700" prstMaterial="dkEdge">
            <a:bevelT w="44450" h="254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10000"/>
                <a:lumMod val="80000"/>
              </a:schemeClr>
            </a:gs>
            <a:gs pos="79000">
              <a:schemeClr val="phClr">
                <a:tint val="100000"/>
                <a:shade val="90000"/>
                <a:satMod val="105000"/>
                <a:lumMod val="10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1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hade val="100000"/>
                <a:satMod val="100000"/>
                <a:lumMod val="110000"/>
              </a:schemeClr>
            </a:gs>
            <a:gs pos="83000">
              <a:schemeClr val="phClr">
                <a:shade val="75000"/>
                <a:satMod val="200000"/>
              </a:schemeClr>
            </a:gs>
            <a:gs pos="100000">
              <a:schemeClr val="phClr">
                <a:shade val="90000"/>
                <a:satMod val="200000"/>
              </a:schemeClr>
            </a:gs>
          </a:gsLst>
          <a:path path="circle">
            <a:fillToRect l="75000" t="100000" b="3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Composite</Template>
  <TotalTime>311</TotalTime>
  <Words>345</Words>
  <Application>Microsoft Office PowerPoint</Application>
  <PresentationFormat>Экран (4:3)</PresentationFormat>
  <Paragraphs>49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Составная</vt:lpstr>
      <vt:lpstr>Тема 2.2. Основные методы и операции стрижек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2.2. Основные методы и операции стрижек</dc:title>
  <dc:creator>Ирина</dc:creator>
  <cp:lastModifiedBy>Ирина</cp:lastModifiedBy>
  <cp:revision>12</cp:revision>
  <dcterms:created xsi:type="dcterms:W3CDTF">2018-09-13T05:37:41Z</dcterms:created>
  <dcterms:modified xsi:type="dcterms:W3CDTF">2018-12-23T16:34:56Z</dcterms:modified>
</cp:coreProperties>
</file>