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87" r:id="rId3"/>
    <p:sldId id="286" r:id="rId4"/>
    <p:sldId id="264" r:id="rId5"/>
    <p:sldId id="265" r:id="rId6"/>
    <p:sldId id="280" r:id="rId7"/>
    <p:sldId id="289" r:id="rId8"/>
    <p:sldId id="260" r:id="rId9"/>
    <p:sldId id="276" r:id="rId10"/>
    <p:sldId id="290" r:id="rId11"/>
    <p:sldId id="291" r:id="rId12"/>
    <p:sldId id="285" r:id="rId13"/>
    <p:sldId id="267" r:id="rId14"/>
    <p:sldId id="275" r:id="rId15"/>
    <p:sldId id="283" r:id="rId16"/>
    <p:sldId id="277" r:id="rId17"/>
    <p:sldId id="279" r:id="rId18"/>
    <p:sldId id="284" r:id="rId19"/>
    <p:sldId id="293" r:id="rId20"/>
    <p:sldId id="29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02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84464635283527"/>
          <c:y val="0.11938800078389654"/>
          <c:w val="0.34546039922730198"/>
          <c:h val="0.718557630392788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DF-42E1-A6D3-2A684A784F8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85%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DF-47A6-92E6-58FB7B3CC279}"/>
                </c:ext>
              </c:extLst>
            </c:dLbl>
            <c:dLbl>
              <c:idx val="2"/>
              <c:layout>
                <c:manualLayout>
                  <c:x val="3.0769015413042403E-2"/>
                  <c:y val="1.42221226798062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DF-47A6-92E6-58FB7B3CC27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DF-47A6-92E6-58FB7B3CC27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Россия</c:v>
                </c:pt>
                <c:pt idx="1">
                  <c:v>Весь 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0.11000000000000004</c:v>
                </c:pt>
                <c:pt idx="1">
                  <c:v>0.89000000000000035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DF-42E1-A6D3-2A684A784F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BC6-4D6B-90D4-84604E359C7E}"/>
                </c:ext>
              </c:extLst>
            </c:dLbl>
            <c:dLbl>
              <c:idx val="2"/>
              <c:layout>
                <c:manualLayout>
                  <c:x val="7.5213148787436915E-2"/>
                  <c:y val="1.481471112479815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264850424359369"/>
                      <c:h val="0.1848508496878412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BC6-4D6B-90D4-84604E359C7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C6-4D6B-90D4-84604E359C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Россия</c:v>
                </c:pt>
                <c:pt idx="1">
                  <c:v>Весь 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0.12000000000000002</c:v>
                </c:pt>
                <c:pt idx="1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C-4CF4-88A0-E1713B561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6654940966287024"/>
          <c:y val="0.306537267429424"/>
          <c:w val="0.33345052299250394"/>
          <c:h val="0.5100733599716552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AB3-4AC9-83DC-3AC4E0F47696}"/>
                </c:ext>
              </c:extLst>
            </c:dLbl>
            <c:dLbl>
              <c:idx val="2"/>
              <c:layout>
                <c:manualLayout>
                  <c:x val="4.9902184841425494E-2"/>
                  <c:y val="4.102535388405653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415124782476081"/>
                      <c:h val="0.170631553558007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AAB3-4AC9-83DC-3AC4E0F4769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AB3-4AC9-83DC-3AC4E0F4769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Россия</c:v>
                </c:pt>
                <c:pt idx="1">
                  <c:v>Весь 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0.16</c:v>
                </c:pt>
                <c:pt idx="1">
                  <c:v>0.84000000000000052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64-4DA5-A15B-CAD3979452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596119908663284"/>
          <c:y val="0.15952186619058592"/>
          <c:w val="0.40296137050260261"/>
          <c:h val="0.66953915929251184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B4-4B0A-A47C-310C8D5F9BFB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B4-4B0A-A47C-310C8D5F9BFB}"/>
                </c:ext>
              </c:extLst>
            </c:dLbl>
            <c:dLbl>
              <c:idx val="3"/>
              <c:layout>
                <c:manualLayout>
                  <c:x val="7.9012448089754828E-2"/>
                  <c:y val="5.834084605711197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B4-4B0A-A47C-310C8D5F9BF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Россия</c:v>
                </c:pt>
                <c:pt idx="1">
                  <c:v>Весь 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0.21000000000000013</c:v>
                </c:pt>
                <c:pt idx="1">
                  <c:v>0.79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93-42CA-8FEB-EB824322F7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8754879044163988"/>
          <c:y val="0.24762071559411764"/>
          <c:w val="0.35980199187264977"/>
          <c:h val="0.6067907366680269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1.3675117961352181E-2"/>
                  <c:y val="-3.5555306699515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19-4EF3-9E5D-BDCBDFAFAAA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73%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35-4917-887D-08F65FAB790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E35-4917-887D-08F65FAB790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E35-4917-887D-08F65FAB79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Россия</c:v>
                </c:pt>
                <c:pt idx="1">
                  <c:v>Весь 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0.27</c:v>
                </c:pt>
                <c:pt idx="1">
                  <c:v>0.89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19-4EF3-9E5D-BDCBDFAFA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1.3675117961352179E-2"/>
                  <c:y val="-2.22220666871973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2F-4776-A2E1-FC979FD75F0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64%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32-4D94-A3E8-8FB99DA6731B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32-4D94-A3E8-8FB99DA6731B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32-4D94-A3E8-8FB99DA6731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Россия</c:v>
                </c:pt>
                <c:pt idx="1">
                  <c:v>Весь 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0.31000000000000016</c:v>
                </c:pt>
                <c:pt idx="1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F-4776-A2E1-FC979FD75F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6654940966287046"/>
          <c:y val="0.30653726742942405"/>
          <c:w val="0.33345052299250405"/>
          <c:h val="0.51007335997165515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3FF23-1640-4D71-8C25-0C080C654066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C90EE-0F87-47EE-827E-E148ACF6D9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63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1AD9C3-F588-4D02-9217-78464088C03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7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AutoShape 14"/>
            <p:cNvSpPr>
              <a:spLocks noChangeArrowheads="1"/>
            </p:cNvSpPr>
            <p:nvPr/>
          </p:nvSpPr>
          <p:spPr bwMode="auto">
            <a:xfrm rot="5400000" flipH="1">
              <a:off x="83" y="3776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AutoShape 15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AutoShape 16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5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AutoShape 26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AutoShape 27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AutoShape 28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AutoShape 30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954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30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1D02D4-44AE-467B-A2AD-3210B5A05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3DB5C-85E8-4C86-9274-BAB9F3A0A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48500" y="419100"/>
            <a:ext cx="1943100" cy="5740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419100"/>
            <a:ext cx="5676900" cy="5740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F3E1D-3A69-4359-94AB-9A3809354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700CE-1258-4008-8707-AC80872FB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81600" y="20447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81600" y="41783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C0406-00DA-4D6F-B5F7-3908E50C8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19200" y="20447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84DED-D531-4303-9A7E-209CEFE54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DEB86-AF88-473D-A1A8-9DF49F286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EEF05-54CA-44D3-AD2D-63DEFAE3A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8E81B-73AD-4A5A-B3DC-E73C2E01F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4E11D-5E19-4081-8FE2-D197778C0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15017-5EE0-46C0-B6CB-524DA580C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B98A5-496A-4B96-8D79-1EE739742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378BF-A8F2-4C3D-BAC9-F65130910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5051D-4F51-4C0F-8918-1AE5A27EE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tile tx="0" ty="0" sx="100000" sy="100000" flip="none" algn="tl"/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044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latin typeface="Arial Narrow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latin typeface="Arial Narrow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latin typeface="Arial Narrow" pitchFamily="34" charset="0"/>
              </a:defRPr>
            </a:lvl1pPr>
          </a:lstStyle>
          <a:p>
            <a:pPr>
              <a:defRPr/>
            </a:pPr>
            <a:fld id="{AB983270-2416-45C8-8E0C-8213AB666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6152" name="AutoShape 8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AutoShape 9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5" name="AutoShape 11"/>
            <p:cNvSpPr>
              <a:spLocks noChangeArrowheads="1"/>
            </p:cNvSpPr>
            <p:nvPr/>
          </p:nvSpPr>
          <p:spPr bwMode="auto">
            <a:xfrm rot="5400000" flipH="1">
              <a:off x="83" y="3776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7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8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6166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7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8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9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0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1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2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 animBg="1"/>
      <p:bldP spid="6163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b"/>
        <a:defRPr kumimoji="1"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28728" y="4149080"/>
            <a:ext cx="6400800" cy="1752600"/>
          </a:xfrm>
        </p:spPr>
        <p:txBody>
          <a:bodyPr/>
          <a:lstStyle/>
          <a:p>
            <a:pPr algn="ctr"/>
            <a:r>
              <a:rPr lang="ru-RU" sz="6000" dirty="0" smtClean="0"/>
              <a:t>Отрасль хозяйства страны.</a:t>
            </a:r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71480"/>
            <a:ext cx="75289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   урока: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«Цветная  металлургия»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4" descr="J02903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8403" y="2192868"/>
            <a:ext cx="2727325" cy="2089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1143000"/>
          </a:xfrm>
        </p:spPr>
        <p:txBody>
          <a:bodyPr/>
          <a:lstStyle/>
          <a:p>
            <a:r>
              <a:rPr lang="ru-RU" sz="3200" dirty="0" smtClean="0"/>
              <a:t>Размещение предприятий зависит от   особенностей используемых руд: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060848"/>
            <a:ext cx="7772400" cy="4114800"/>
          </a:xfrm>
        </p:spPr>
        <p:txBody>
          <a:bodyPr/>
          <a:lstStyle/>
          <a:p>
            <a:r>
              <a:rPr lang="ru-RU" sz="2800" dirty="0" smtClean="0"/>
              <a:t>1.  Низкого  содержания металла в руде</a:t>
            </a:r>
          </a:p>
          <a:p>
            <a:r>
              <a:rPr lang="ru-RU" sz="2800" dirty="0" smtClean="0"/>
              <a:t>Транспортировать на большие расстояния не выгодно</a:t>
            </a:r>
          </a:p>
          <a:p>
            <a:r>
              <a:rPr lang="ru-RU" sz="2800" dirty="0" smtClean="0"/>
              <a:t>Создание  предприятий  ГОК  в районах добычи сырья ( обогащение руды)</a:t>
            </a:r>
          </a:p>
          <a:p>
            <a:r>
              <a:rPr lang="ru-RU" sz="2800" dirty="0" smtClean="0"/>
              <a:t>2 .  Руды цветных  металлов  - комплексные ,в</a:t>
            </a:r>
          </a:p>
          <a:p>
            <a:r>
              <a:rPr lang="ru-RU" sz="2800" dirty="0" smtClean="0"/>
              <a:t>связи с этим комбинаты  извлекают несколько различных металлов 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77659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География производства: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772400" cy="4114800"/>
          </a:xfrm>
        </p:spPr>
        <p:txBody>
          <a:bodyPr/>
          <a:lstStyle/>
          <a:p>
            <a:r>
              <a:rPr lang="ru-RU" sz="3600" dirty="0" smtClean="0"/>
              <a:t>1.тяжёлых металлов – медь,никель,олово, свинец</a:t>
            </a:r>
          </a:p>
          <a:p>
            <a:r>
              <a:rPr lang="ru-RU" sz="3600" dirty="0" smtClean="0"/>
              <a:t>приурочено к районам добычи сырья (низкое содержание металлов в рудах)</a:t>
            </a:r>
          </a:p>
          <a:p>
            <a:r>
              <a:rPr lang="ru-RU" sz="3600" dirty="0" smtClean="0"/>
              <a:t>2.лёгких металлов – алюминий, магний,титан у источников дешёвой электроэнергии ( ГЭС)</a:t>
            </a:r>
          </a:p>
        </p:txBody>
      </p:sp>
    </p:spTree>
    <p:extLst>
      <p:ext uri="{BB962C8B-B14F-4D97-AF65-F5344CB8AC3E}">
        <p14:creationId xmlns:p14="http://schemas.microsoft.com/office/powerpoint/2010/main" val="2733937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4911"/>
            <a:ext cx="7772400" cy="1143000"/>
          </a:xfrm>
        </p:spPr>
        <p:txBody>
          <a:bodyPr/>
          <a:lstStyle/>
          <a:p>
            <a:r>
              <a:rPr lang="ru-RU" dirty="0" smtClean="0"/>
              <a:t>Базы  цветной металлургии.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4114800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2800" dirty="0" smtClean="0">
                <a:effectLst/>
              </a:rPr>
              <a:t>1. Уральская : сырьё ( крупные   </a:t>
            </a:r>
          </a:p>
          <a:p>
            <a:r>
              <a:rPr lang="ru-RU" sz="2800" dirty="0" smtClean="0">
                <a:effectLst/>
              </a:rPr>
              <a:t>   месторождения), производство       </a:t>
            </a:r>
          </a:p>
          <a:p>
            <a:r>
              <a:rPr lang="ru-RU" sz="2800" dirty="0" smtClean="0">
                <a:effectLst/>
              </a:rPr>
              <a:t>   металла ( центры). </a:t>
            </a:r>
          </a:p>
          <a:p>
            <a:r>
              <a:rPr lang="ru-RU" sz="2800" dirty="0" smtClean="0">
                <a:effectLst/>
              </a:rPr>
              <a:t>  2. Центральная.</a:t>
            </a:r>
          </a:p>
          <a:p>
            <a:r>
              <a:rPr lang="ru-RU" sz="2800" dirty="0" smtClean="0">
                <a:effectLst/>
              </a:rPr>
              <a:t>  3.Сибирь.</a:t>
            </a:r>
          </a:p>
          <a:p>
            <a:r>
              <a:rPr lang="ru-RU" sz="2800" dirty="0" smtClean="0">
                <a:effectLst/>
              </a:rPr>
              <a:t>      Подумайте о  возможной перспективе формировании в Приморском крае </a:t>
            </a:r>
          </a:p>
          <a:p>
            <a:r>
              <a:rPr lang="ru-RU" sz="2800" dirty="0" smtClean="0">
                <a:effectLst/>
              </a:rPr>
              <a:t>( Дальний Восток) новой металлургической базы?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72148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rrowheads="1"/>
          </p:cNvSpPr>
          <p:nvPr/>
        </p:nvSpPr>
        <p:spPr bwMode="auto">
          <a:xfrm>
            <a:off x="0" y="0"/>
            <a:ext cx="2000250" cy="838200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Cambria" pitchFamily="18" charset="0"/>
              </a:rPr>
              <a:t>Добыча руды</a:t>
            </a:r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357158" y="1071546"/>
            <a:ext cx="3600450" cy="1428750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Cambria" pitchFamily="18" charset="0"/>
              </a:rPr>
              <a:t>Обогащение руды</a:t>
            </a:r>
          </a:p>
          <a:p>
            <a:pPr algn="ctr"/>
            <a:r>
              <a:rPr lang="ru-RU" dirty="0">
                <a:latin typeface="Cambria" pitchFamily="18" charset="0"/>
              </a:rPr>
              <a:t>Руда = вмещающая порода +</a:t>
            </a:r>
          </a:p>
          <a:p>
            <a:pPr algn="ctr"/>
            <a:r>
              <a:rPr lang="ru-RU" dirty="0">
                <a:latin typeface="Cambria" pitchFamily="18" charset="0"/>
              </a:rPr>
              <a:t>соединение </a:t>
            </a:r>
            <a:r>
              <a:rPr lang="ru-RU" dirty="0" smtClean="0">
                <a:latin typeface="Cambria" pitchFamily="18" charset="0"/>
              </a:rPr>
              <a:t>металла  на Г О К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143108" y="2571744"/>
            <a:ext cx="2786062" cy="1071562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Выплавка чернового</a:t>
            </a:r>
          </a:p>
          <a:p>
            <a:pPr algn="ctr"/>
            <a:r>
              <a:rPr lang="ru-RU" sz="2000" b="1" dirty="0" smtClean="0">
                <a:latin typeface="Cambria" pitchFamily="18" charset="0"/>
              </a:rPr>
              <a:t>металла</a:t>
            </a:r>
            <a:endParaRPr lang="ru-RU" sz="2000" b="1" dirty="0">
              <a:latin typeface="Cambria" pitchFamily="18" charset="0"/>
            </a:endParaRPr>
          </a:p>
        </p:txBody>
      </p:sp>
      <p:sp>
        <p:nvSpPr>
          <p:cNvPr id="7" name="Круговая стрелка 6"/>
          <p:cNvSpPr/>
          <p:nvPr/>
        </p:nvSpPr>
        <p:spPr>
          <a:xfrm>
            <a:off x="1142976" y="0"/>
            <a:ext cx="1928813" cy="2071688"/>
          </a:xfrm>
          <a:prstGeom prst="circularArrow">
            <a:avLst>
              <a:gd name="adj1" fmla="val 10286"/>
              <a:gd name="adj2" fmla="val 3213464"/>
              <a:gd name="adj3" fmla="val 20533897"/>
              <a:gd name="adj4" fmla="val 1563603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руговая стрелка 8"/>
          <p:cNvSpPr/>
          <p:nvPr/>
        </p:nvSpPr>
        <p:spPr>
          <a:xfrm>
            <a:off x="3143240" y="1500174"/>
            <a:ext cx="1928813" cy="2000250"/>
          </a:xfrm>
          <a:prstGeom prst="circularArrow">
            <a:avLst>
              <a:gd name="adj1" fmla="val 10286"/>
              <a:gd name="adj2" fmla="val 3213464"/>
              <a:gd name="adj3" fmla="val 20533897"/>
              <a:gd name="adj4" fmla="val 1563603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5643570" y="5143512"/>
            <a:ext cx="3000375" cy="1285875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Cambria" pitchFamily="18" charset="0"/>
              </a:rPr>
              <a:t>Производство проката</a:t>
            </a:r>
          </a:p>
        </p:txBody>
      </p:sp>
      <p:sp>
        <p:nvSpPr>
          <p:cNvPr id="17" name="Круговая стрелка 16"/>
          <p:cNvSpPr/>
          <p:nvPr/>
        </p:nvSpPr>
        <p:spPr>
          <a:xfrm>
            <a:off x="5715008" y="3929066"/>
            <a:ext cx="1928812" cy="2000250"/>
          </a:xfrm>
          <a:prstGeom prst="circularArrow">
            <a:avLst>
              <a:gd name="adj1" fmla="val 10286"/>
              <a:gd name="adj2" fmla="val 3213464"/>
              <a:gd name="adj3" fmla="val 20533897"/>
              <a:gd name="adj4" fmla="val 1563603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3786182" y="3857628"/>
            <a:ext cx="2786062" cy="1071562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Выплавка чистого</a:t>
            </a:r>
          </a:p>
          <a:p>
            <a:pPr algn="ctr"/>
            <a:r>
              <a:rPr lang="ru-RU" sz="2000" b="1" dirty="0" smtClean="0">
                <a:latin typeface="Cambria" pitchFamily="18" charset="0"/>
              </a:rPr>
              <a:t>металла ( рафинированного) </a:t>
            </a:r>
            <a:endParaRPr lang="ru-RU" sz="2000" b="1" dirty="0">
              <a:latin typeface="Cambria" pitchFamily="18" charset="0"/>
            </a:endParaRPr>
          </a:p>
        </p:txBody>
      </p:sp>
      <p:sp>
        <p:nvSpPr>
          <p:cNvPr id="21" name="Круговая стрелка 20"/>
          <p:cNvSpPr/>
          <p:nvPr/>
        </p:nvSpPr>
        <p:spPr>
          <a:xfrm>
            <a:off x="4357686" y="2643182"/>
            <a:ext cx="1928813" cy="2000250"/>
          </a:xfrm>
          <a:prstGeom prst="circularArrow">
            <a:avLst>
              <a:gd name="adj1" fmla="val 10286"/>
              <a:gd name="adj2" fmla="val 3213464"/>
              <a:gd name="adj3" fmla="val 20533897"/>
              <a:gd name="adj4" fmla="val 1563603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25154" y="0"/>
            <a:ext cx="56188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Технологическая 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цепочка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8" name="Picture 32" descr="Самородное золото в кварц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60724"/>
            <a:ext cx="2564767" cy="2503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Прямоугольник 28"/>
          <p:cNvSpPr/>
          <p:nvPr/>
        </p:nvSpPr>
        <p:spPr>
          <a:xfrm>
            <a:off x="2564767" y="6244721"/>
            <a:ext cx="36115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Самородное золото в кварце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9" grpId="0" animBg="1"/>
      <p:bldP spid="15" grpId="0" animBg="1"/>
      <p:bldP spid="17" grpId="0" animBg="1"/>
      <p:bldP spid="19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950" y="333375"/>
            <a:ext cx="8948738" cy="919163"/>
          </a:xfrm>
        </p:spPr>
        <p:txBody>
          <a:bodyPr>
            <a:noAutofit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Выбросы вредных веществ в атмосферу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отраслями 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промышленности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%</a:t>
            </a: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2566" name="Group 5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5867689"/>
              </p:ext>
            </p:extLst>
          </p:nvPr>
        </p:nvGraphicFramePr>
        <p:xfrm>
          <a:off x="575655" y="1300185"/>
          <a:ext cx="8291512" cy="528641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176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Отрасли промышленности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Выбросы вредных веществ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Промышленность в целом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100%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Электроэнергетика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29%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Топливная отрасль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21%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Чёрная металлургия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15%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Цветная металлургия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22%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Химия и нефтехимия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3%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2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Машиностроение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3%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Лесная промышленность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3%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2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Прочие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4%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424215"/>
              </p:ext>
            </p:extLst>
          </p:nvPr>
        </p:nvGraphicFramePr>
        <p:xfrm>
          <a:off x="8172400" y="285728"/>
          <a:ext cx="694767" cy="89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CorelDRAW" r:id="rId3" imgW="6811560" imgH="8769960" progId="">
                  <p:embed/>
                </p:oleObj>
              </mc:Choice>
              <mc:Fallback>
                <p:oleObj name="CorelDRAW" r:id="rId3" imgW="6811560" imgH="876996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00" y="285728"/>
                        <a:ext cx="694767" cy="8999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772400" cy="1143000"/>
          </a:xfrm>
        </p:spPr>
        <p:txBody>
          <a:bodyPr/>
          <a:lstStyle/>
          <a:p>
            <a:r>
              <a:rPr lang="ru-RU" dirty="0" smtClean="0"/>
              <a:t>Проблемы: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7772400" cy="4114800"/>
          </a:xfrm>
        </p:spPr>
        <p:txBody>
          <a:bodyPr/>
          <a:lstStyle/>
          <a:p>
            <a:r>
              <a:rPr lang="ru-RU" dirty="0" smtClean="0"/>
              <a:t>Дефицит руд</a:t>
            </a:r>
          </a:p>
          <a:p>
            <a:r>
              <a:rPr lang="ru-RU" dirty="0" smtClean="0"/>
              <a:t>Сильно изношено оборудование</a:t>
            </a:r>
          </a:p>
          <a:p>
            <a:r>
              <a:rPr lang="ru-RU" dirty="0" smtClean="0"/>
              <a:t>Недостаток современных технологий и техники</a:t>
            </a:r>
          </a:p>
          <a:p>
            <a:r>
              <a:rPr lang="ru-RU" dirty="0" smtClean="0"/>
              <a:t>Низкокачественные металлы</a:t>
            </a:r>
          </a:p>
          <a:p>
            <a:r>
              <a:rPr lang="ru-RU" dirty="0" smtClean="0"/>
              <a:t>Цены выше мировых</a:t>
            </a:r>
          </a:p>
          <a:p>
            <a:r>
              <a:rPr lang="ru-RU" dirty="0" smtClean="0"/>
              <a:t>Загрязнение окружающей среды</a:t>
            </a:r>
          </a:p>
          <a:p>
            <a:r>
              <a:rPr lang="ru-RU" dirty="0"/>
              <a:t>Сокращение кислорода в атмосфере</a:t>
            </a:r>
          </a:p>
          <a:p>
            <a:endParaRPr lang="ru-RU" dirty="0"/>
          </a:p>
        </p:txBody>
      </p:sp>
      <p:pic>
        <p:nvPicPr>
          <p:cNvPr id="4098" name="Picture 2" descr="C:\Documents and Settings\User\Рабочий стол\g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290"/>
            <a:ext cx="3624666" cy="2407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83146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1301452"/>
          </a:xfrm>
        </p:spPr>
        <p:txBody>
          <a:bodyPr/>
          <a:lstStyle/>
          <a:p>
            <a:pPr algn="ctr"/>
            <a:r>
              <a:rPr lang="ru-RU" dirty="0" smtClean="0"/>
              <a:t>Загрязнение  окружающей среды, города- лидеры.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772400" cy="4114800"/>
          </a:xfrm>
        </p:spPr>
        <p:txBody>
          <a:bodyPr/>
          <a:lstStyle/>
          <a:p>
            <a:r>
              <a:rPr lang="ru-RU" dirty="0" smtClean="0"/>
              <a:t> Много твёрдых отходов ( при обогащении), кислотные дожди</a:t>
            </a:r>
          </a:p>
          <a:p>
            <a:r>
              <a:rPr lang="ru-RU" dirty="0" smtClean="0"/>
              <a:t>Химические соединения – сера, мышьяк и пр.( при плавке руд )</a:t>
            </a:r>
          </a:p>
          <a:p>
            <a:r>
              <a:rPr lang="ru-RU" dirty="0" smtClean="0"/>
              <a:t> город Норильск- 1 место по загрязнению воздуха</a:t>
            </a:r>
          </a:p>
          <a:p>
            <a:r>
              <a:rPr lang="ru-RU" dirty="0" smtClean="0"/>
              <a:t>Город Карабаш  на Урале – зона экологического бедствия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792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648072"/>
          </a:xfrm>
        </p:spPr>
        <p:txBody>
          <a:bodyPr/>
          <a:lstStyle/>
          <a:p>
            <a:r>
              <a:rPr lang="ru-RU" dirty="0" smtClean="0"/>
              <a:t>Охрана  окружающей  среды.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772400" cy="4114800"/>
          </a:xfrm>
        </p:spPr>
        <p:txBody>
          <a:bodyPr/>
          <a:lstStyle/>
          <a:p>
            <a:r>
              <a:rPr lang="ru-RU" sz="2800" dirty="0" smtClean="0">
                <a:effectLst/>
              </a:rPr>
              <a:t>Внедрение установок для улавливания  различных металлов – угроза здоровью человека, применение новых био- и геотехнологий.</a:t>
            </a:r>
          </a:p>
          <a:p>
            <a:r>
              <a:rPr lang="ru-RU" sz="2800" dirty="0" smtClean="0">
                <a:effectLst/>
              </a:rPr>
              <a:t>Создание бессточных ( экономия воды) и безотходных металлургических производств,  мини-заводов( металлолом).</a:t>
            </a:r>
          </a:p>
          <a:p>
            <a:r>
              <a:rPr lang="ru-RU" sz="2800" dirty="0" smtClean="0">
                <a:effectLst/>
              </a:rPr>
              <a:t>Использование шлаков ( отвалы) для получения разной продукции.</a:t>
            </a:r>
          </a:p>
          <a:p>
            <a:r>
              <a:rPr lang="ru-RU" sz="2800" dirty="0" smtClean="0">
                <a:effectLst/>
              </a:rPr>
              <a:t>Посадка  лесонасаждений.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3692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72400" cy="1296144"/>
          </a:xfrm>
        </p:spPr>
        <p:txBody>
          <a:bodyPr/>
          <a:lstStyle/>
          <a:p>
            <a:pPr algn="ctr"/>
            <a:r>
              <a:rPr lang="ru-RU" dirty="0" smtClean="0"/>
              <a:t> Закрепление нового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48247"/>
            <a:ext cx="7772400" cy="4114800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1. Почему в Волгограде,Братске , Красноярске, Шелехове  построены  крупные алюминиевые  заводы?</a:t>
            </a:r>
          </a:p>
          <a:p>
            <a:r>
              <a:rPr lang="ru-RU" sz="2400" dirty="0" smtClean="0">
                <a:effectLst/>
              </a:rPr>
              <a:t>2. В  Москве работает 2 металлургических завода.Объясните, что использует база в качестве сырья?</a:t>
            </a:r>
          </a:p>
          <a:p>
            <a:r>
              <a:rPr lang="ru-RU" sz="2400" dirty="0" smtClean="0">
                <a:effectLst/>
              </a:rPr>
              <a:t>3. Почему в Тамбовской области невозможно построить предпрятие цветной металлургии?</a:t>
            </a:r>
          </a:p>
          <a:p>
            <a:r>
              <a:rPr lang="ru-RU" sz="2400" dirty="0" smtClean="0">
                <a:effectLst/>
              </a:rPr>
              <a:t>Почему в Норильске ( за северным полярным кругом) построены заводы цветной металлургии? </a:t>
            </a:r>
          </a:p>
          <a:p>
            <a:endParaRPr lang="ru-RU" sz="2400" dirty="0" smtClean="0">
              <a:effectLst/>
            </a:endParaRPr>
          </a:p>
          <a:p>
            <a:endParaRPr lang="ru-RU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5568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869404"/>
          </a:xfrm>
        </p:spPr>
        <p:txBody>
          <a:bodyPr/>
          <a:lstStyle/>
          <a:p>
            <a:r>
              <a:rPr lang="ru-RU" dirty="0" smtClean="0"/>
              <a:t>             Выводы по теме: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772400" cy="4114800"/>
          </a:xfrm>
        </p:spPr>
        <p:txBody>
          <a:bodyPr/>
          <a:lstStyle/>
          <a:p>
            <a:r>
              <a:rPr lang="ru-RU" dirty="0" smtClean="0"/>
              <a:t> Предприятия по производству  тяжёлых металлов располагаются в </a:t>
            </a:r>
            <a:endParaRPr lang="ru-RU" dirty="0"/>
          </a:p>
          <a:p>
            <a:r>
              <a:rPr lang="ru-RU" dirty="0" smtClean="0"/>
              <a:t>районах </a:t>
            </a:r>
            <a:r>
              <a:rPr lang="ru-RU" dirty="0"/>
              <a:t>добычи сырья (низкое содержание металлов в рудах</a:t>
            </a:r>
            <a:r>
              <a:rPr lang="ru-RU" dirty="0" smtClean="0"/>
              <a:t>),</a:t>
            </a:r>
            <a:endParaRPr lang="ru-RU" dirty="0"/>
          </a:p>
          <a:p>
            <a:r>
              <a:rPr lang="ru-RU" dirty="0" smtClean="0"/>
              <a:t>лёгких металлов - </a:t>
            </a:r>
            <a:r>
              <a:rPr lang="ru-RU" dirty="0"/>
              <a:t>у источников дешёвой электроэнергии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098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Руды цветных металлов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2132856"/>
            <a:ext cx="7772400" cy="4114800"/>
          </a:xfrm>
        </p:spPr>
        <p:txBody>
          <a:bodyPr/>
          <a:lstStyle/>
          <a:p>
            <a:r>
              <a:rPr lang="ru-RU" dirty="0" smtClean="0"/>
              <a:t>Медный колчедан,</a:t>
            </a:r>
          </a:p>
          <a:p>
            <a:r>
              <a:rPr lang="ru-RU" dirty="0" smtClean="0"/>
              <a:t>Боксит, нефелин</a:t>
            </a:r>
          </a:p>
          <a:p>
            <a:r>
              <a:rPr lang="ru-RU" dirty="0" smtClean="0"/>
              <a:t>Цинковая обманка,</a:t>
            </a:r>
          </a:p>
          <a:p>
            <a:r>
              <a:rPr lang="ru-RU" dirty="0" smtClean="0"/>
              <a:t>Свинцовый блеск</a:t>
            </a:r>
          </a:p>
          <a:p>
            <a:r>
              <a:rPr lang="ru-RU" dirty="0" smtClean="0"/>
              <a:t>Никелевые руды</a:t>
            </a:r>
          </a:p>
          <a:p>
            <a:r>
              <a:rPr lang="ru-RU" dirty="0" smtClean="0"/>
              <a:t>Кобальтовые руды</a:t>
            </a:r>
          </a:p>
          <a:p>
            <a:r>
              <a:rPr lang="ru-RU" dirty="0" smtClean="0"/>
              <a:t>Урановые руды</a:t>
            </a:r>
          </a:p>
          <a:p>
            <a:endParaRPr lang="ru-RU" dirty="0"/>
          </a:p>
        </p:txBody>
      </p:sp>
      <p:pic>
        <p:nvPicPr>
          <p:cNvPr id="4" name="Рисунок 3" descr="Гумёшевский рудник — Википедия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295346"/>
            <a:ext cx="3295086" cy="1872208"/>
          </a:xfrm>
          <a:prstGeom prst="rect">
            <a:avLst/>
          </a:prstGeom>
        </p:spPr>
      </p:pic>
      <p:pic>
        <p:nvPicPr>
          <p:cNvPr id="5" name="Рисунок 4" descr="Галенит — Википедия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96381"/>
            <a:ext cx="2016224" cy="188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42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Подведение итогов.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16832"/>
            <a:ext cx="7772400" cy="4114800"/>
          </a:xfrm>
        </p:spPr>
        <p:txBody>
          <a:bodyPr/>
          <a:lstStyle/>
          <a:p>
            <a:r>
              <a:rPr lang="ru-RU" dirty="0" smtClean="0"/>
              <a:t>Выставление оценок.</a:t>
            </a:r>
          </a:p>
          <a:p>
            <a:r>
              <a:rPr lang="ru-RU" dirty="0" smtClean="0"/>
              <a:t>Домашнее задание </a:t>
            </a:r>
            <a:r>
              <a:rPr lang="ru-RU" dirty="0" smtClean="0">
                <a:effectLst/>
              </a:rPr>
              <a:t>§</a:t>
            </a:r>
            <a:r>
              <a:rPr lang="ru-RU" dirty="0">
                <a:effectLst/>
              </a:rPr>
              <a:t>24, </a:t>
            </a:r>
          </a:p>
          <a:p>
            <a:r>
              <a:rPr lang="ru-RU" dirty="0">
                <a:effectLst/>
              </a:rPr>
              <a:t>выполнить задания в контурной карте </a:t>
            </a:r>
            <a:r>
              <a:rPr lang="ru-RU" dirty="0" smtClean="0">
                <a:effectLst/>
              </a:rPr>
              <a:t>.</a:t>
            </a:r>
            <a:endParaRPr lang="ru-RU" dirty="0" smtClean="0"/>
          </a:p>
          <a:p>
            <a:r>
              <a:rPr lang="ru-RU" dirty="0">
                <a:effectLst/>
              </a:rPr>
              <a:t>Ребята, спасибо за работу на уроке! </a:t>
            </a:r>
            <a:endParaRPr lang="ru-RU" dirty="0" smtClean="0"/>
          </a:p>
          <a:p>
            <a:r>
              <a:rPr lang="ru-RU" dirty="0" smtClean="0"/>
              <a:t>Рефлексия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728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</p:spPr>
        <p:txBody>
          <a:bodyPr/>
          <a:lstStyle/>
          <a:p>
            <a:r>
              <a:rPr lang="ru-RU" dirty="0" smtClean="0"/>
              <a:t>   ГРУППЫ   ЦВЕТНЫХ   МЕТАЛЛОВ: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772400" cy="4114800"/>
          </a:xfrm>
        </p:spPr>
        <p:txBody>
          <a:bodyPr/>
          <a:lstStyle/>
          <a:p>
            <a:r>
              <a:rPr lang="ru-RU" dirty="0" smtClean="0"/>
              <a:t>Тяжёлые - медь, олово, свинец, никель,цинк</a:t>
            </a:r>
          </a:p>
          <a:p>
            <a:r>
              <a:rPr lang="ru-RU" dirty="0" smtClean="0"/>
              <a:t>Лёгкие ( электроёмкие) - алюминий,  титан, магний</a:t>
            </a:r>
          </a:p>
          <a:p>
            <a:r>
              <a:rPr lang="ru-RU" dirty="0" smtClean="0"/>
              <a:t>Драгоценные – золото, серебро, платина</a:t>
            </a:r>
          </a:p>
          <a:p>
            <a:r>
              <a:rPr lang="ru-RU" dirty="0" smtClean="0"/>
              <a:t>Редкоземельные –цирконий, селен, германий, галлий</a:t>
            </a:r>
          </a:p>
          <a:p>
            <a:r>
              <a:rPr lang="ru-RU" dirty="0" smtClean="0"/>
              <a:t>Сплавы : латунь( медь + цинк), бронза( медь+ олово, или медь+ алюминий),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6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цветных металлов: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Жаропрочны</a:t>
            </a:r>
          </a:p>
          <a:p>
            <a:r>
              <a:rPr lang="ru-RU" dirty="0" smtClean="0"/>
              <a:t>Хорошо проводят электрический ток</a:t>
            </a:r>
          </a:p>
          <a:p>
            <a:r>
              <a:rPr lang="ru-RU" dirty="0" smtClean="0"/>
              <a:t>Не ржавеют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Назовите </a:t>
            </a:r>
          </a:p>
          <a:p>
            <a:pPr marL="0" indent="0">
              <a:buNone/>
            </a:pPr>
            <a:r>
              <a:rPr lang="ru-RU" dirty="0" smtClean="0"/>
              <a:t>отрасли примене-</a:t>
            </a:r>
          </a:p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х  применения?</a:t>
            </a:r>
          </a:p>
          <a:p>
            <a:endParaRPr lang="ru-RU" dirty="0"/>
          </a:p>
        </p:txBody>
      </p:sp>
      <p:pic>
        <p:nvPicPr>
          <p:cNvPr id="1026" name="Picture 2" descr="C:\Documents and Settings\User\Рабочий стол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586684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52450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Применение: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7772400" cy="4114800"/>
          </a:xfrm>
        </p:spPr>
        <p:txBody>
          <a:bodyPr/>
          <a:lstStyle/>
          <a:p>
            <a:r>
              <a:rPr lang="ru-RU" dirty="0" smtClean="0"/>
              <a:t>Космическая промышленность;</a:t>
            </a:r>
          </a:p>
          <a:p>
            <a:r>
              <a:rPr lang="ru-RU" dirty="0" smtClean="0"/>
              <a:t>Атомная промышленность;</a:t>
            </a:r>
          </a:p>
          <a:p>
            <a:r>
              <a:rPr lang="ru-RU" dirty="0" smtClean="0"/>
              <a:t>Радиоэлектроника. </a:t>
            </a:r>
            <a:endParaRPr lang="ru-RU" dirty="0"/>
          </a:p>
        </p:txBody>
      </p:sp>
      <p:pic>
        <p:nvPicPr>
          <p:cNvPr id="5" name="Picture 2" descr="C:\Documents and Settings\User\Рабочий стол\1259227702_lenta_small_750_p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752358"/>
            <a:ext cx="2952328" cy="2117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В России выпустили инженерный образец многоядерного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72525"/>
            <a:ext cx="3393233" cy="20976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143000"/>
          </a:xfrm>
        </p:spPr>
        <p:txBody>
          <a:bodyPr/>
          <a:lstStyle/>
          <a:p>
            <a:r>
              <a:rPr lang="ru-RU" dirty="0" smtClean="0"/>
              <a:t>Состав цветной металлургии: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7772400" cy="4114800"/>
          </a:xfrm>
        </p:spPr>
        <p:txBody>
          <a:bodyPr/>
          <a:lstStyle/>
          <a:p>
            <a:r>
              <a:rPr lang="ru-RU" dirty="0" smtClean="0"/>
              <a:t>медная промышленность; </a:t>
            </a:r>
          </a:p>
          <a:p>
            <a:r>
              <a:rPr lang="ru-RU" dirty="0" smtClean="0"/>
              <a:t>свинцово- цинковая; </a:t>
            </a:r>
          </a:p>
          <a:p>
            <a:r>
              <a:rPr lang="ru-RU" dirty="0" smtClean="0"/>
              <a:t>никель-кобальтовая; </a:t>
            </a:r>
          </a:p>
          <a:p>
            <a:r>
              <a:rPr lang="ru-RU" dirty="0" smtClean="0"/>
              <a:t>алюминиевая; </a:t>
            </a:r>
          </a:p>
          <a:p>
            <a:r>
              <a:rPr lang="ru-RU" dirty="0" smtClean="0"/>
              <a:t>титано - магниевая;</a:t>
            </a:r>
          </a:p>
          <a:p>
            <a:r>
              <a:rPr lang="ru-RU" dirty="0" smtClean="0"/>
              <a:t>вольфрамомолибденовая, производство благородных  и редких металлов.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728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496204" cy="1143000"/>
          </a:xfrm>
        </p:spPr>
        <p:txBody>
          <a:bodyPr/>
          <a:lstStyle/>
          <a:p>
            <a:pPr algn="ctr"/>
            <a:r>
              <a:rPr lang="ru-RU" sz="6000" dirty="0" smtClean="0"/>
              <a:t>Запасы руд </a:t>
            </a:r>
            <a:endParaRPr lang="ru-RU" sz="6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8037956"/>
              </p:ext>
            </p:extLst>
          </p:nvPr>
        </p:nvGraphicFramePr>
        <p:xfrm>
          <a:off x="285720" y="2571744"/>
          <a:ext cx="3714776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23501" y="1752889"/>
            <a:ext cx="24085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90204" y="1719852"/>
            <a:ext cx="2457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Свинец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77414" y="4038313"/>
            <a:ext cx="1717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Цинк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99679" y="4109384"/>
            <a:ext cx="2717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обальт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7247792"/>
              </p:ext>
            </p:extLst>
          </p:nvPr>
        </p:nvGraphicFramePr>
        <p:xfrm>
          <a:off x="4000496" y="2556337"/>
          <a:ext cx="3714776" cy="171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832996"/>
              </p:ext>
            </p:extLst>
          </p:nvPr>
        </p:nvGraphicFramePr>
        <p:xfrm>
          <a:off x="0" y="4871249"/>
          <a:ext cx="4071966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528856"/>
              </p:ext>
            </p:extLst>
          </p:nvPr>
        </p:nvGraphicFramePr>
        <p:xfrm>
          <a:off x="4071966" y="4929198"/>
          <a:ext cx="3857620" cy="174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2" name="Picture 7" descr="j023458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55576" y="49202"/>
            <a:ext cx="1755775" cy="1808162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860792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496204" cy="1143000"/>
          </a:xfrm>
        </p:spPr>
        <p:txBody>
          <a:bodyPr/>
          <a:lstStyle/>
          <a:p>
            <a:pPr algn="ctr"/>
            <a:r>
              <a:rPr lang="ru-RU" sz="6000" dirty="0" smtClean="0"/>
              <a:t>Запасы руд </a:t>
            </a:r>
            <a:endParaRPr lang="ru-RU" sz="6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451289"/>
              </p:ext>
            </p:extLst>
          </p:nvPr>
        </p:nvGraphicFramePr>
        <p:xfrm>
          <a:off x="395536" y="3214686"/>
          <a:ext cx="3714776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03648" y="2227262"/>
            <a:ext cx="2048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Олово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2213348"/>
            <a:ext cx="2456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Никель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727328"/>
              </p:ext>
            </p:extLst>
          </p:nvPr>
        </p:nvGraphicFramePr>
        <p:xfrm>
          <a:off x="4355976" y="3214686"/>
          <a:ext cx="3714776" cy="171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7" descr="j02345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071538" y="142852"/>
            <a:ext cx="1755775" cy="180816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Импорт цветных  металлов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169224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Россия завозит алюминиевые руды </a:t>
            </a:r>
          </a:p>
          <a:p>
            <a:pPr>
              <a:buNone/>
            </a:pPr>
            <a:r>
              <a:rPr lang="ru-RU" dirty="0" smtClean="0"/>
              <a:t>     ( бокситы) , ртуть и сурьму.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7" name="Рисунок 6" descr="&lt;strong&gt;Ртуть&lt;/strong&gt; — Википедия РУ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23514"/>
            <a:ext cx="2278998" cy="2021723"/>
          </a:xfrm>
          <a:prstGeom prst="rect">
            <a:avLst/>
          </a:prstGeom>
        </p:spPr>
      </p:pic>
      <p:pic>
        <p:nvPicPr>
          <p:cNvPr id="9" name="Рисунок 8" descr="&lt;strong&gt;Сурьма&lt;/strong&gt; — Википедия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23514"/>
            <a:ext cx="2251602" cy="2069682"/>
          </a:xfrm>
          <a:prstGeom prst="rect">
            <a:avLst/>
          </a:prstGeom>
        </p:spPr>
      </p:pic>
      <p:pic>
        <p:nvPicPr>
          <p:cNvPr id="11" name="Рисунок 10" descr="Maden - Vikipedi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123514"/>
            <a:ext cx="2448272" cy="201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73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ысокое напряжение">
  <a:themeElements>
    <a:clrScheme name="Высокое напряжение 2">
      <a:dk1>
        <a:srgbClr val="000000"/>
      </a:dk1>
      <a:lt1>
        <a:srgbClr val="FFFFFF"/>
      </a:lt1>
      <a:dk2>
        <a:srgbClr val="000066"/>
      </a:dk2>
      <a:lt2>
        <a:srgbClr val="969696"/>
      </a:lt2>
      <a:accent1>
        <a:srgbClr val="666699"/>
      </a:accent1>
      <a:accent2>
        <a:srgbClr val="CCCCFF"/>
      </a:accent2>
      <a:accent3>
        <a:srgbClr val="FFFFFF"/>
      </a:accent3>
      <a:accent4>
        <a:srgbClr val="000000"/>
      </a:accent4>
      <a:accent5>
        <a:srgbClr val="B8B8CA"/>
      </a:accent5>
      <a:accent6>
        <a:srgbClr val="B9B9E7"/>
      </a:accent6>
      <a:hlink>
        <a:srgbClr val="CC00CC"/>
      </a:hlink>
      <a:folHlink>
        <a:srgbClr val="EAEAEA"/>
      </a:folHlink>
    </a:clrScheme>
    <a:fontScheme name="Высокое напряжение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2623</TotalTime>
  <Words>631</Words>
  <Application>Microsoft Office PowerPoint</Application>
  <PresentationFormat>Экран (4:3)</PresentationFormat>
  <Paragraphs>142</Paragraphs>
  <Slides>20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 Narrow</vt:lpstr>
      <vt:lpstr>Calibri</vt:lpstr>
      <vt:lpstr>Cambria</vt:lpstr>
      <vt:lpstr>Impact</vt:lpstr>
      <vt:lpstr>Monotype Sorts</vt:lpstr>
      <vt:lpstr>Times New Roman</vt:lpstr>
      <vt:lpstr>Verdana</vt:lpstr>
      <vt:lpstr>Wingdings</vt:lpstr>
      <vt:lpstr>Высокое напряжение</vt:lpstr>
      <vt:lpstr>CorelDRAW</vt:lpstr>
      <vt:lpstr>Презентация PowerPoint</vt:lpstr>
      <vt:lpstr>Руды цветных металлов - это</vt:lpstr>
      <vt:lpstr>   ГРУППЫ   ЦВЕТНЫХ   МЕТАЛЛОВ:</vt:lpstr>
      <vt:lpstr>Свойства цветных металлов:</vt:lpstr>
      <vt:lpstr>Применение:</vt:lpstr>
      <vt:lpstr>Состав цветной металлургии:</vt:lpstr>
      <vt:lpstr>Запасы руд </vt:lpstr>
      <vt:lpstr>Запасы руд </vt:lpstr>
      <vt:lpstr> Импорт цветных  металлов </vt:lpstr>
      <vt:lpstr>Размещение предприятий зависит от   особенностей используемых руд:</vt:lpstr>
      <vt:lpstr>    География производства:</vt:lpstr>
      <vt:lpstr>Базы  цветной металлургии. </vt:lpstr>
      <vt:lpstr>Презентация PowerPoint</vt:lpstr>
      <vt:lpstr>Выбросы вредных веществ в атмосферу  отраслями промышленности, %</vt:lpstr>
      <vt:lpstr>Проблемы:</vt:lpstr>
      <vt:lpstr>Загрязнение  окружающей среды, города- лидеры.</vt:lpstr>
      <vt:lpstr>Охрана  окружающей  среды.</vt:lpstr>
      <vt:lpstr> Закрепление нового материала</vt:lpstr>
      <vt:lpstr>             Выводы по теме:   </vt:lpstr>
      <vt:lpstr>         Подведение итогов.</vt:lpstr>
    </vt:vector>
  </TitlesOfParts>
  <Company>SamForum.ws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pavel polyakov</cp:lastModifiedBy>
  <cp:revision>110</cp:revision>
  <dcterms:created xsi:type="dcterms:W3CDTF">2010-08-20T08:49:53Z</dcterms:created>
  <dcterms:modified xsi:type="dcterms:W3CDTF">2018-12-23T12:57:35Z</dcterms:modified>
</cp:coreProperties>
</file>