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56" r:id="rId6"/>
    <p:sldId id="267" r:id="rId7"/>
    <p:sldId id="257" r:id="rId8"/>
    <p:sldId id="259" r:id="rId9"/>
    <p:sldId id="260" r:id="rId10"/>
    <p:sldId id="268" r:id="rId11"/>
    <p:sldId id="271" r:id="rId12"/>
    <p:sldId id="269" r:id="rId13"/>
    <p:sldId id="272" r:id="rId14"/>
    <p:sldId id="270" r:id="rId15"/>
    <p:sldId id="274" r:id="rId16"/>
    <p:sldId id="275" r:id="rId17"/>
    <p:sldId id="301" r:id="rId18"/>
    <p:sldId id="300" r:id="rId19"/>
    <p:sldId id="278" r:id="rId20"/>
    <p:sldId id="276" r:id="rId21"/>
    <p:sldId id="279" r:id="rId22"/>
    <p:sldId id="277" r:id="rId23"/>
    <p:sldId id="261" r:id="rId24"/>
    <p:sldId id="283" r:id="rId25"/>
    <p:sldId id="284" r:id="rId26"/>
    <p:sldId id="286" r:id="rId27"/>
    <p:sldId id="262" r:id="rId28"/>
    <p:sldId id="285" r:id="rId29"/>
    <p:sldId id="280" r:id="rId30"/>
    <p:sldId id="289" r:id="rId31"/>
    <p:sldId id="290" r:id="rId32"/>
    <p:sldId id="303" r:id="rId33"/>
    <p:sldId id="287" r:id="rId34"/>
    <p:sldId id="297" r:id="rId35"/>
    <p:sldId id="291" r:id="rId36"/>
    <p:sldId id="295" r:id="rId37"/>
    <p:sldId id="296" r:id="rId38"/>
    <p:sldId id="298" r:id="rId39"/>
    <p:sldId id="299" r:id="rId40"/>
    <p:sldId id="294" r:id="rId41"/>
    <p:sldId id="282" r:id="rId42"/>
    <p:sldId id="304" r:id="rId43"/>
    <p:sldId id="305" r:id="rId4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0066FF"/>
    <a:srgbClr val="FF3300"/>
    <a:srgbClr val="E937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DA36-0EAE-4790-ABCE-2FE9F904E99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11" Type="http://schemas.openxmlformats.org/officeDocument/2006/relationships/hyperlink" Target="http://images.yandex.ru/yandsearch?p=4&amp;text=%D0%BA%D0%BE%D0%BB%D0%BE%D0%BA%D0%BE%D0%BB%D1%8C%D1%87%D0%B8%D0%BA&amp;fp=4&amp;pos=131&amp;uinfo=ww-1076-wh-522-fw-851-fh-448-pd-1.25&amp;rpt=simage&amp;family=1&amp;img_url=http://900igr.net/datas/tsvet-i-forma/Zvuki-tuk.files/0006-006-Kolokolchik-zvenit-DIN-DIN.jpg" TargetMode="External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68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gif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i.ytimg.com/vi/MjZKDAzQFQo/hqdefault.jpg" TargetMode="External"/><Relationship Id="rId13" Type="http://schemas.openxmlformats.org/officeDocument/2006/relationships/hyperlink" Target="http://www.xrest.ru/schemes/00/01/59/cc/%D0%92%D1%8C%D1%8E%D1%89%D0%B8%D0%B5%20%D0%B3%D0%BD%D0%B5%D0%B7%D0%B4%D0%BE-1.jpg" TargetMode="External"/><Relationship Id="rId18" Type="http://schemas.openxmlformats.org/officeDocument/2006/relationships/hyperlink" Target="https://www.google.ru/url?sa=i&amp;rct=j&amp;q=&amp;esrc=s&amp;source=images&amp;cd=&amp;cad=rja&amp;uact=8&amp;ved=0ahUKEwi2qYCby5TQAhUEWSwKHe05ByUQjRwIBw&amp;url=http://galerey-room.ru/?p=17699&amp;psig=AFQjCNG1PwvCH-7S4Cx1df2cEq9OtFm8Qw&amp;ust=1478537194781197" TargetMode="External"/><Relationship Id="rId3" Type="http://schemas.openxmlformats.org/officeDocument/2006/relationships/hyperlink" Target="http://publicdomainvectors.org/ru" TargetMode="External"/><Relationship Id="rId7" Type="http://schemas.openxmlformats.org/officeDocument/2006/relationships/hyperlink" Target="https://mersibo.ru/sites/default/files/styles/wh_459_344/public/260114-7d_0.PNG?itok=FSnQxivw" TargetMode="External"/><Relationship Id="rId12" Type="http://schemas.openxmlformats.org/officeDocument/2006/relationships/hyperlink" Target="http://marely.ru/uploads/posts/2014-05/1400011721_zachem-pit-vodu-utrom-natoshhak-3.jpg" TargetMode="External"/><Relationship Id="rId17" Type="http://schemas.openxmlformats.org/officeDocument/2006/relationships/hyperlink" Target="https://www.google.ru/url?sa=i&amp;rct=j&amp;q=&amp;esrc=s&amp;source=images&amp;cd=&amp;cad=rja&amp;uact=8&amp;ved=0ahUKEwj4-oG9ypTQAhWHDiwKHbnDATsQjRwIBw&amp;url=http://galerey-room.ru/?p=4161&amp;psig=AFQjCNG1PwvCH-7S4Cx1df2cEq9OtFm8Qw&amp;ust=1478537194781197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forum.awd.ru/gallery/images/upload/780/136/780136749fc5521bf5661fbb1587f09d.jpg" TargetMode="External"/><Relationship Id="rId20" Type="http://schemas.openxmlformats.org/officeDocument/2006/relationships/hyperlink" Target="http://school12art.ucoz.ru/Kartinki/50ff9b9819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tki.yandex.ru/next/users/svetlera/album/126925/view/469790" TargetMode="External"/><Relationship Id="rId11" Type="http://schemas.openxmlformats.org/officeDocument/2006/relationships/hyperlink" Target="http://pedlib.ru/books1/2/0025/74.gif" TargetMode="External"/><Relationship Id="rId5" Type="http://schemas.openxmlformats.org/officeDocument/2006/relationships/hyperlink" Target="http://ru.liveshararam.wikia.com/wiki/%D0%A4%D0%B0%D0%B9%D0%BB:%D0%9C%D1%8B%D1%88%D0%BA%D0%B0.png" TargetMode="External"/><Relationship Id="rId15" Type="http://schemas.openxmlformats.org/officeDocument/2006/relationships/hyperlink" Target="http://www.novate.ru/files/u18158/181581551.jpg" TargetMode="External"/><Relationship Id="rId10" Type="http://schemas.openxmlformats.org/officeDocument/2006/relationships/hyperlink" Target="http://www.likar.info/pictures_ckfinder/images/osa(2).jpg" TargetMode="External"/><Relationship Id="rId19" Type="http://schemas.openxmlformats.org/officeDocument/2006/relationships/hyperlink" Target="http://galerey-room.ru/images/0_5145e_a9fbf4bd_orig.png" TargetMode="External"/><Relationship Id="rId4" Type="http://schemas.openxmlformats.org/officeDocument/2006/relationships/hyperlink" Target="http://pl.123rf.com/search.php?word=fairy&amp;imgtype=2&amp;searchopts=&amp;itemsperpage=100&amp;orderby" TargetMode="External"/><Relationship Id="rId9" Type="http://schemas.openxmlformats.org/officeDocument/2006/relationships/hyperlink" Target="https://i.ytimg.com/vi/Nn1PsbNHFPQ/hqdefault.jpg" TargetMode="External"/><Relationship Id="rId14" Type="http://schemas.openxmlformats.org/officeDocument/2006/relationships/hyperlink" Target="http://www.dv-reclama.ru/upload/iblock/d1f/talisman_2.jpg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620688"/>
            <a:ext cx="727280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Прозвенел уже звонок,</a:t>
            </a:r>
          </a:p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скорей начнём урок.</a:t>
            </a:r>
          </a:p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Будем мы писать, трудиться,</a:t>
            </a:r>
          </a:p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Ведь заданья нелегки.</a:t>
            </a:r>
          </a:p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Нам, друзья, нельзя лениться,</a:t>
            </a:r>
          </a:p>
          <a:p>
            <a:pPr algn="ctr" eaLnBrk="0" hangingPunct="0">
              <a:tabLst>
                <a:tab pos="228600" algn="l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как мы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ученики!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luzan.ucoz.ru/animes/zvonok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6420" y="260648"/>
            <a:ext cx="123758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555\Pictures\85423384 - копия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3781425"/>
            <a:ext cx="2390775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3305944" cy="9807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Артикуляционный образ звука </a:t>
            </a:r>
            <a:r>
              <a:rPr lang="en-US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[</a:t>
            </a:r>
            <a:r>
              <a:rPr lang="ru-RU" sz="2800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</a:t>
            </a:r>
            <a:r>
              <a:rPr lang="en-US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]</a:t>
            </a:r>
            <a:endParaRPr lang="ru-RU" sz="28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2" name="Picture 6" descr="C:\Users\555\Pictures\2016-11-05\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3" name="Picture 7" descr="C:\Users\555\Pictures\2016-11-05\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16416" y="0"/>
            <a:ext cx="827584" cy="9807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860032" y="0"/>
            <a:ext cx="3305944" cy="9807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Артикуляционный образ звука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[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и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]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211960" cy="293407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рот шире улыбается;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губы шире раздвигаются;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зубы разомкнуты;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 за нижними зубами, отодвинут глубоко в ротик;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- голосовые связки дрожат;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воздушная струя тёплая, проходит легко, длительно. 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789040"/>
            <a:ext cx="2088232" cy="1987594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5603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0"/>
            <a:ext cx="685428" cy="724596"/>
          </a:xfrm>
          <a:prstGeom prst="rect">
            <a:avLst/>
          </a:prstGeom>
          <a:noFill/>
        </p:spPr>
      </p:pic>
      <p:pic>
        <p:nvPicPr>
          <p:cNvPr id="18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089430">
            <a:off x="4283968" y="692696"/>
            <a:ext cx="685428" cy="724596"/>
          </a:xfrm>
          <a:prstGeom prst="rect">
            <a:avLst/>
          </a:prstGeom>
          <a:noFill/>
        </p:spPr>
      </p:pic>
      <p:pic>
        <p:nvPicPr>
          <p:cNvPr id="19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5976" y="1412776"/>
            <a:ext cx="685428" cy="724596"/>
          </a:xfrm>
          <a:prstGeom prst="rect">
            <a:avLst/>
          </a:prstGeom>
          <a:noFill/>
        </p:spPr>
      </p:pic>
      <p:pic>
        <p:nvPicPr>
          <p:cNvPr id="20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3916467">
            <a:off x="4355976" y="2132856"/>
            <a:ext cx="685428" cy="724596"/>
          </a:xfrm>
          <a:prstGeom prst="rect">
            <a:avLst/>
          </a:prstGeom>
          <a:noFill/>
        </p:spPr>
      </p:pic>
      <p:pic>
        <p:nvPicPr>
          <p:cNvPr id="21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034494">
            <a:off x="4355976" y="2996952"/>
            <a:ext cx="685428" cy="724596"/>
          </a:xfrm>
          <a:prstGeom prst="rect">
            <a:avLst/>
          </a:prstGeom>
          <a:noFill/>
        </p:spPr>
      </p:pic>
      <p:pic>
        <p:nvPicPr>
          <p:cNvPr id="22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008288">
            <a:off x="4357970" y="3765184"/>
            <a:ext cx="685428" cy="724596"/>
          </a:xfrm>
          <a:prstGeom prst="rect">
            <a:avLst/>
          </a:prstGeom>
          <a:noFill/>
        </p:spPr>
      </p:pic>
      <p:pic>
        <p:nvPicPr>
          <p:cNvPr id="23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251196">
            <a:off x="4427984" y="4509120"/>
            <a:ext cx="685428" cy="724596"/>
          </a:xfrm>
          <a:prstGeom prst="rect">
            <a:avLst/>
          </a:prstGeom>
          <a:noFill/>
        </p:spPr>
      </p:pic>
      <p:pic>
        <p:nvPicPr>
          <p:cNvPr id="24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190713">
            <a:off x="4421099" y="5338466"/>
            <a:ext cx="685428" cy="724596"/>
          </a:xfrm>
          <a:prstGeom prst="rect">
            <a:avLst/>
          </a:prstGeom>
          <a:noFill/>
        </p:spPr>
      </p:pic>
      <p:pic>
        <p:nvPicPr>
          <p:cNvPr id="25" name="Picture 3" descr="C:\Users\555\Pictures\Дворцы\butterfly_PNG101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6133404"/>
            <a:ext cx="685428" cy="724596"/>
          </a:xfrm>
          <a:prstGeom prst="rect">
            <a:avLst/>
          </a:prstGeom>
          <a:noFill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6096" y="3861048"/>
            <a:ext cx="2101326" cy="198124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064" y="1052736"/>
            <a:ext cx="4176464" cy="2908871"/>
          </a:xfrm>
        </p:spPr>
        <p:txBody>
          <a:bodyPr>
            <a:normAutofit fontScale="92500" lnSpcReduction="20000"/>
          </a:bodyPr>
          <a:lstStyle/>
          <a:p>
            <a:pPr marL="182563" indent="-182563">
              <a:defRPr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рот улыбается; </a:t>
            </a:r>
          </a:p>
          <a:p>
            <a:pPr marL="182563" indent="-182563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губы напряжены;</a:t>
            </a:r>
            <a:endPara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82563" indent="-182563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зубы сближены, но не сомкнуты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82563" indent="-182563">
              <a:defRPr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лежит во рту, его края касаются коренных зубов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82563" indent="-182563">
              <a:defRPr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голосовые связки дрожат;</a:t>
            </a:r>
            <a:endPara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82563" indent="-182563">
              <a:defRPr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воздушная струя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тёплая,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проходит легко и длительно. </a:t>
            </a:r>
          </a:p>
        </p:txBody>
      </p:sp>
      <p:pic>
        <p:nvPicPr>
          <p:cNvPr id="25604" name="Picture 4" descr="C:\Users\555\Pictures\Дворцы\1123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59832" y="4005064"/>
            <a:ext cx="864096" cy="936104"/>
          </a:xfrm>
          <a:prstGeom prst="rect">
            <a:avLst/>
          </a:prstGeom>
          <a:noFill/>
        </p:spPr>
      </p:pic>
      <p:pic>
        <p:nvPicPr>
          <p:cNvPr id="33" name="Picture 4" descr="C:\Users\555\Pictures\Дворцы\1123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956376" y="4005064"/>
            <a:ext cx="864096" cy="936104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95536" y="3789040"/>
            <a:ext cx="2088232" cy="201622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436096" y="3861048"/>
            <a:ext cx="2088232" cy="201622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71800" y="5157192"/>
            <a:ext cx="1447949" cy="1512168"/>
            <a:chOff x="2771800" y="5157192"/>
            <a:chExt cx="1447949" cy="1512168"/>
          </a:xfrm>
        </p:grpSpPr>
        <p:pic>
          <p:nvPicPr>
            <p:cNvPr id="25606" name="Picture 6" descr="C:\Users\555\Pictures\Дворцы\1123.pn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771800" y="5877272"/>
              <a:ext cx="1447949" cy="792088"/>
            </a:xfrm>
            <a:prstGeom prst="rect">
              <a:avLst/>
            </a:prstGeom>
            <a:noFill/>
          </p:spPr>
        </p:pic>
        <p:sp>
          <p:nvSpPr>
            <p:cNvPr id="36" name="AutoShape 4"/>
            <p:cNvSpPr>
              <a:spLocks noChangeArrowheads="1"/>
            </p:cNvSpPr>
            <p:nvPr/>
          </p:nvSpPr>
          <p:spPr bwMode="auto">
            <a:xfrm>
              <a:off x="2771800" y="5157192"/>
              <a:ext cx="1440160" cy="741363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Ы</a:t>
              </a: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7703840" y="5157192"/>
            <a:ext cx="1440160" cy="1513880"/>
            <a:chOff x="7703840" y="5157192"/>
            <a:chExt cx="1440160" cy="1513880"/>
          </a:xfrm>
        </p:grpSpPr>
        <p:pic>
          <p:nvPicPr>
            <p:cNvPr id="25605" name="Picture 5" descr="C:\Users\555\Pictures\Дворцы\1123.pn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703840" y="5949280"/>
              <a:ext cx="1440160" cy="721792"/>
            </a:xfrm>
            <a:prstGeom prst="rect">
              <a:avLst/>
            </a:prstGeom>
            <a:noFill/>
          </p:spPr>
        </p:pic>
        <p:sp>
          <p:nvSpPr>
            <p:cNvPr id="39" name="AutoShape 4"/>
            <p:cNvSpPr>
              <a:spLocks noChangeArrowheads="1"/>
            </p:cNvSpPr>
            <p:nvPr/>
          </p:nvSpPr>
          <p:spPr bwMode="auto">
            <a:xfrm>
              <a:off x="7740352" y="5157192"/>
              <a:ext cx="1224136" cy="741363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3600" b="1" dirty="0" smtClean="0">
                  <a:solidFill>
                    <a:srgbClr val="00B050"/>
                  </a:solidFill>
                  <a:latin typeface="Times New Roman" pitchFamily="18" charset="0"/>
                  <a:cs typeface="Arial" pitchFamily="34" charset="0"/>
                </a:rPr>
                <a:t>М</a:t>
              </a:r>
              <a:r>
                <a:rPr lang="ru-RU" sz="3600" b="1" dirty="0" smtClean="0">
                  <a:latin typeface="Times New Roman" pitchFamily="18" charset="0"/>
                  <a:cs typeface="Arial" pitchFamily="34" charset="0"/>
                </a:rPr>
                <a:t> </a:t>
              </a:r>
              <a:r>
                <a:rPr lang="ru-RU" sz="3600" b="1" dirty="0" smtClean="0">
                  <a:solidFill>
                    <a:srgbClr val="FF0000"/>
                  </a:solidFill>
                  <a:latin typeface="Times New Roman" pitchFamily="18" charset="0"/>
                  <a:cs typeface="Arial" pitchFamily="34" charset="0"/>
                </a:rPr>
                <a:t>И</a:t>
              </a:r>
              <a:r>
                <a:rPr lang="ru-RU" sz="3600" b="1" dirty="0" smtClean="0"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" name="Picture 2" descr="http://31.imagebam.com/download/6GbUXWRKlTSCGUzQgOyShQ/16784/167831907/22222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51520" y="2708920"/>
            <a:ext cx="345753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http://31.imagebam.com/download/6GbUXWRKlTSCGUzQgOyShQ/16784/167831907/22222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64088" y="2924944"/>
            <a:ext cx="345753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6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grpSp>
        <p:nvGrpSpPr>
          <p:cNvPr id="3" name="Группа 7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pic>
        <p:nvPicPr>
          <p:cNvPr id="15" name="Picture 7" descr="C:\Users\555\Pictures\2016-11-05\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352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1691680" y="5229200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1" name="Picture 6" descr="C:\Users\555\Pictures\2016-11-05\0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2195736" y="-315416"/>
            <a:ext cx="47525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ОЦЕНИТЕ СЕБЯ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8" y="980728"/>
            <a:ext cx="5006320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выполнил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03848" y="2780928"/>
            <a:ext cx="4996408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Нуждался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помощи при выполнении задания! 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03848" y="4869160"/>
            <a:ext cx="498728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молодец! Правильно выполнил  задание!</a:t>
            </a: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70892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9269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2514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581128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1691680" y="5229200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7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352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08520" y="0"/>
            <a:ext cx="9144000" cy="838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4800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«Угадай принцессу»</a:t>
            </a:r>
            <a:endParaRPr lang="ru-RU" sz="4800" kern="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555\Pictures\2016-11-05\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196752"/>
            <a:ext cx="3494816" cy="361378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051720" y="4005064"/>
            <a:ext cx="792088" cy="64807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Ы</a:t>
            </a:r>
            <a:endParaRPr lang="ru-RU" sz="5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4797152"/>
            <a:ext cx="3509963" cy="52228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C:\Users\555\Pictures\2016-11-05\0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196752"/>
            <a:ext cx="2563308" cy="36144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52120" y="4797152"/>
            <a:ext cx="2592287" cy="52228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88224" y="3933056"/>
            <a:ext cx="792088" cy="64807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1547664" y="5229200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4293096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0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2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360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2195736" y="-315416"/>
            <a:ext cx="47525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ОЦЕНИТЕ СЕБЯ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8" y="980728"/>
            <a:ext cx="5006320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выполнил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неверно! </a:t>
            </a:r>
            <a:endParaRPr lang="ru-RU" sz="32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03848" y="2780928"/>
            <a:ext cx="4996408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Нуждался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помощи при выполнении задания! 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03848" y="4869160"/>
            <a:ext cx="498728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молодец! Правильно выполнил  задание!</a:t>
            </a: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70892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9269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2514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555\Desktop\Открытое занятие\Ручные привиден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12" name="Облако 11"/>
          <p:cNvSpPr/>
          <p:nvPr/>
        </p:nvSpPr>
        <p:spPr>
          <a:xfrm>
            <a:off x="4499992" y="4077072"/>
            <a:ext cx="4644008" cy="278092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4048" y="4077072"/>
            <a:ext cx="3816424" cy="30963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/>
          <a:p>
            <a:pPr marL="0" marR="0" lvl="0" indent="531813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Физминутка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Ручками похлопали,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Ножками потопали,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Пальчики размяли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 приведеньем поиграли!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1813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531813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8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352" y="188640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555\Pictures\2016-11-06\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</p:spPr>
      </p:pic>
      <p:pic>
        <p:nvPicPr>
          <p:cNvPr id="2050" name="Picture 2" descr="C:\Users\555\Desktop\Открытое занятие\hq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1412776"/>
            <a:ext cx="1392437" cy="93610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11560" y="1340768"/>
            <a:ext cx="1224136" cy="93610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Ы</a:t>
            </a:r>
            <a:endParaRPr lang="ru-RU" sz="5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0" name="Picture 12" descr="C:\Users\555\Pictures\2016-11-06\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-1"/>
            <a:ext cx="4644008" cy="6858001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220072" y="332656"/>
            <a:ext cx="392392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- и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зюм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,  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целых тр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м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ск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и!</a:t>
            </a:r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692696"/>
            <a:ext cx="324036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59" name="Picture 11" descr="C:\Users\555\Desktop\Открытое занятие\img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692696"/>
            <a:ext cx="2026892" cy="158417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4932040" y="1340768"/>
            <a:ext cx="1224136" cy="93610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656" y="5805264"/>
            <a:ext cx="5976664" cy="10527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Соберите из мозаики печатные буквы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допишите буквы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выполните по образцу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grpSp>
        <p:nvGrpSpPr>
          <p:cNvPr id="18" name="Группа 17"/>
          <p:cNvGrpSpPr/>
          <p:nvPr/>
        </p:nvGrpSpPr>
        <p:grpSpPr>
          <a:xfrm>
            <a:off x="5508104" y="0"/>
            <a:ext cx="3096344" cy="3140968"/>
            <a:chOff x="5508104" y="0"/>
            <a:chExt cx="3096344" cy="3140968"/>
          </a:xfrm>
        </p:grpSpPr>
        <p:pic>
          <p:nvPicPr>
            <p:cNvPr id="5" name="Рисунок 4" descr="C:\Users\555\Pictures\z.jpg"/>
            <p:cNvPicPr/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8104" y="0"/>
              <a:ext cx="3096344" cy="2996952"/>
            </a:xfrm>
            <a:prstGeom prst="rect">
              <a:avLst/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</p:pic>
        <p:sp>
          <p:nvSpPr>
            <p:cNvPr id="3074" name="AutoShape 2"/>
            <p:cNvSpPr>
              <a:spLocks noChangeArrowheads="1"/>
            </p:cNvSpPr>
            <p:nvPr/>
          </p:nvSpPr>
          <p:spPr bwMode="auto">
            <a:xfrm>
              <a:off x="5796136" y="2420888"/>
              <a:ext cx="2655888" cy="720080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СНАЧАЛА ДУМАЕМ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95536" y="0"/>
            <a:ext cx="3816424" cy="3234259"/>
            <a:chOff x="395536" y="0"/>
            <a:chExt cx="3816424" cy="3234259"/>
          </a:xfrm>
        </p:grpSpPr>
        <p:pic>
          <p:nvPicPr>
            <p:cNvPr id="7" name="Рисунок 6" descr="C:\Users\555\Pictures\21804496.jpg"/>
            <p:cNvPicPr/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95536" y="0"/>
              <a:ext cx="3816424" cy="302433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899592" y="2492896"/>
              <a:ext cx="2655887" cy="741363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ВНИМАТЕЛЬНО СМОТРИМ И СЛУШАЕМ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95536" y="3356992"/>
            <a:ext cx="3816424" cy="3501008"/>
            <a:chOff x="395536" y="3356992"/>
            <a:chExt cx="3816424" cy="3501008"/>
          </a:xfrm>
        </p:grpSpPr>
        <p:pic>
          <p:nvPicPr>
            <p:cNvPr id="9" name="Рисунок 8" descr="C:\Users\555\Pictures\p2_0370010456.jpg"/>
            <p:cNvPicPr/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95536" y="3356992"/>
              <a:ext cx="3816424" cy="2978245"/>
            </a:xfrm>
            <a:prstGeom prst="rect">
              <a:avLst/>
            </a:prstGeom>
            <a:noFill/>
            <a:ln w="19050">
              <a:solidFill>
                <a:srgbClr val="0066FF"/>
              </a:solidFill>
              <a:miter lim="800000"/>
              <a:headEnd/>
              <a:tailEnd/>
            </a:ln>
          </p:spPr>
        </p:pic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395536" y="6072188"/>
              <a:ext cx="3816350" cy="785812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КРАСИВО ГОВОРИМ И ПРАВИЛЬНО ОТВ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ЧА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 НА  ВОПРОСЫ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148064" y="3284984"/>
            <a:ext cx="3816424" cy="3573016"/>
            <a:chOff x="5148064" y="3284984"/>
            <a:chExt cx="3816424" cy="3573016"/>
          </a:xfrm>
        </p:grpSpPr>
        <p:pic>
          <p:nvPicPr>
            <p:cNvPr id="10" name="Рисунок 9" descr="C:\Users\555\Pictures\67284108_png.jpg"/>
            <p:cNvPicPr/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148064" y="3284984"/>
              <a:ext cx="3802561" cy="295232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5148064" y="6093296"/>
              <a:ext cx="3816424" cy="764704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ДРУЖНО</a:t>
              </a:r>
              <a:r>
                <a:rPr kumimoji="0" lang="ru-RU" sz="2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РАБОТАЕМ В ПАРАХ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816" y="3429000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0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6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84368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187624" y="-315416"/>
            <a:ext cx="65527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ОЦЕНИТЕ  ДРУГ</a:t>
            </a: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ДРУГА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8" y="980728"/>
            <a:ext cx="5006320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выполнил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03848" y="2780928"/>
            <a:ext cx="4996408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Нуждался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помощи при выполнении задания! 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03848" y="4869160"/>
            <a:ext cx="498728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молодец! Правильно выполнил  задание!</a:t>
            </a: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70892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9269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2514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дадим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Учиться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71800" y="35010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6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7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360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-171400"/>
            <a:ext cx="9144000" cy="838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4800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«Собери бусы»</a:t>
            </a:r>
            <a:endParaRPr lang="ru-RU" sz="4800" kern="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755576" y="620688"/>
            <a:ext cx="7704890" cy="5985987"/>
            <a:chOff x="755576" y="620688"/>
            <a:chExt cx="7704890" cy="5985987"/>
          </a:xfrm>
        </p:grpSpPr>
        <p:pic>
          <p:nvPicPr>
            <p:cNvPr id="7" name="Picture 1" descr="C:\Users\555\Pictures\Дворцы\принцессы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55576" y="620688"/>
              <a:ext cx="7680993" cy="5756562"/>
            </a:xfrm>
            <a:prstGeom prst="rect">
              <a:avLst/>
            </a:prstGeom>
            <a:noFill/>
          </p:spPr>
        </p:pic>
        <p:pic>
          <p:nvPicPr>
            <p:cNvPr id="12" name="Picture 1" descr="C:\Users\555\Pictures\Дворцы\принцессы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5400000">
              <a:off x="4495349" y="2641558"/>
              <a:ext cx="225344" cy="7704890"/>
            </a:xfrm>
            <a:prstGeom prst="rect">
              <a:avLst/>
            </a:prstGeom>
            <a:noFill/>
          </p:spPr>
        </p:pic>
      </p:grpSp>
      <p:sp>
        <p:nvSpPr>
          <p:cNvPr id="14" name="Прямоугольник 13"/>
          <p:cNvSpPr/>
          <p:nvPr/>
        </p:nvSpPr>
        <p:spPr>
          <a:xfrm>
            <a:off x="2411760" y="5373216"/>
            <a:ext cx="792088" cy="7920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5373216"/>
            <a:ext cx="792088" cy="7920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35010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15816" y="2492896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7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8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360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2195736" y="-315416"/>
            <a:ext cx="47525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ОЦЕНИТЕ СЕБЯ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8" y="980728"/>
            <a:ext cx="5006320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выполнил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03848" y="2780928"/>
            <a:ext cx="4996408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Нуждался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помощи при выполнении задания! 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03848" y="4869160"/>
            <a:ext cx="498728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молодец! Правильно выполнил  задание!</a:t>
            </a: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70892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9269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2514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35010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87824" y="1628800"/>
            <a:ext cx="615617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Ы и И </a:t>
            </a:r>
          </a:p>
          <a:p>
            <a:pPr algn="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словах и предложениях</a:t>
            </a:r>
            <a:r>
              <a:rPr lang="ru-RU" sz="1900" dirty="0" smtClean="0"/>
              <a:t>. </a:t>
            </a:r>
            <a:endParaRPr lang="ru-RU" sz="19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915816" y="2492896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8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9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352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0"/>
            <a:ext cx="9144000" cy="1313384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3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Поможем принцессам выполнить домашнее задание!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Поменяйте букву </a:t>
            </a:r>
            <a:r>
              <a:rPr lang="ru-RU" sz="3600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букву </a:t>
            </a:r>
            <a:r>
              <a:rPr lang="ru-RU" sz="3600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2996952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п</a:t>
            </a:r>
            <a:r>
              <a:rPr lang="ru-RU" sz="5400" dirty="0" smtClean="0">
                <a:solidFill>
                  <a:srgbClr val="FF3300"/>
                </a:solidFill>
              </a:rPr>
              <a:t>ы</a:t>
            </a:r>
            <a:r>
              <a:rPr lang="ru-RU" sz="5400" dirty="0" smtClean="0"/>
              <a:t>ли           -  </a:t>
            </a:r>
            <a:endParaRPr lang="ru-RU" sz="5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5517232"/>
            <a:ext cx="4464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в</a:t>
            </a:r>
            <a:r>
              <a:rPr lang="ru-RU" sz="5400" dirty="0" smtClean="0">
                <a:solidFill>
                  <a:srgbClr val="FF3300"/>
                </a:solidFill>
              </a:rPr>
              <a:t>ы</a:t>
            </a:r>
            <a:r>
              <a:rPr lang="ru-RU" sz="5400" dirty="0" smtClean="0"/>
              <a:t>ли            -</a:t>
            </a:r>
            <a:endParaRPr lang="ru-RU" sz="5400" dirty="0"/>
          </a:p>
        </p:txBody>
      </p:sp>
      <p:pic>
        <p:nvPicPr>
          <p:cNvPr id="11267" name="Picture 3" descr="C:\Users\555\Desktop\Открытое занятие\img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005064"/>
            <a:ext cx="1486646" cy="16173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268" name="Picture 4" descr="C:\Users\555\Desktop\Открытое занятие\6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484784"/>
            <a:ext cx="27940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30" name="Группа 29"/>
          <p:cNvGrpSpPr/>
          <p:nvPr/>
        </p:nvGrpSpPr>
        <p:grpSpPr>
          <a:xfrm>
            <a:off x="5868144" y="1412776"/>
            <a:ext cx="2380469" cy="2507506"/>
            <a:chOff x="5868144" y="1412776"/>
            <a:chExt cx="2380469" cy="2507506"/>
          </a:xfrm>
        </p:grpSpPr>
        <p:pic>
          <p:nvPicPr>
            <p:cNvPr id="11269" name="Picture 5" descr="C:\Users\555\Desktop\Открытое занятие\пили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868144" y="1412776"/>
              <a:ext cx="2380469" cy="15841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21" name="Прямоугольник 20"/>
            <p:cNvSpPr/>
            <p:nvPr/>
          </p:nvSpPr>
          <p:spPr>
            <a:xfrm>
              <a:off x="6228184" y="2996952"/>
              <a:ext cx="17281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п</a:t>
              </a:r>
              <a:r>
                <a:rPr lang="ru-RU" sz="5400" dirty="0" smtClean="0">
                  <a:solidFill>
                    <a:srgbClr val="FF3300"/>
                  </a:solidFill>
                </a:rPr>
                <a:t>и</a:t>
              </a:r>
              <a:r>
                <a:rPr lang="ru-RU" sz="5400" dirty="0" smtClean="0"/>
                <a:t>ли    </a:t>
              </a:r>
              <a:endParaRPr lang="ru-RU" sz="5400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580112" y="3933056"/>
            <a:ext cx="2813968" cy="2507506"/>
            <a:chOff x="5580112" y="3933056"/>
            <a:chExt cx="2813968" cy="2507506"/>
          </a:xfrm>
        </p:grpSpPr>
        <p:pic>
          <p:nvPicPr>
            <p:cNvPr id="11270" name="Picture 6" descr="C:\Users\555\Desktop\Открытое занятие\Вьющие гнездо-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580112" y="3933056"/>
              <a:ext cx="2813968" cy="18225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24" name="Прямоугольник 23"/>
            <p:cNvSpPr/>
            <p:nvPr/>
          </p:nvSpPr>
          <p:spPr>
            <a:xfrm>
              <a:off x="6228184" y="5517232"/>
              <a:ext cx="17281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в</a:t>
              </a:r>
              <a:r>
                <a:rPr lang="ru-RU" sz="5400" dirty="0" smtClean="0">
                  <a:solidFill>
                    <a:srgbClr val="FF3300"/>
                  </a:solidFill>
                </a:rPr>
                <a:t>и</a:t>
              </a:r>
              <a:r>
                <a:rPr lang="ru-RU" sz="5400" dirty="0" smtClean="0"/>
                <a:t>ли</a:t>
              </a:r>
              <a:endParaRPr lang="ru-RU" sz="5400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251520" y="3356992"/>
            <a:ext cx="76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934670"/>
            <a:ext cx="5471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много  </a:t>
            </a:r>
            <a:r>
              <a:rPr lang="ru-RU" sz="5400" dirty="0" smtClean="0"/>
              <a:t>   д</a:t>
            </a:r>
            <a:r>
              <a:rPr lang="ru-RU" sz="5400" dirty="0" smtClean="0">
                <a:solidFill>
                  <a:srgbClr val="FF3300"/>
                </a:solidFill>
              </a:rPr>
              <a:t>ы</a:t>
            </a:r>
            <a:r>
              <a:rPr lang="ru-RU" sz="5400" dirty="0" smtClean="0"/>
              <a:t>ма         - </a:t>
            </a:r>
            <a:endParaRPr lang="ru-RU" sz="5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2564904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ос</a:t>
            </a:r>
            <a:r>
              <a:rPr lang="ru-RU" sz="5400" dirty="0" smtClean="0">
                <a:solidFill>
                  <a:srgbClr val="FF3300"/>
                </a:solidFill>
              </a:rPr>
              <a:t>ы           </a:t>
            </a:r>
            <a:r>
              <a:rPr lang="ru-RU" sz="5400" dirty="0" smtClean="0"/>
              <a:t>-</a:t>
            </a:r>
            <a:endParaRPr lang="ru-RU" sz="5400" dirty="0"/>
          </a:p>
        </p:txBody>
      </p:sp>
      <p:pic>
        <p:nvPicPr>
          <p:cNvPr id="36866" name="Picture 2" descr="C:\Users\555\Desktop\Открытое занятие\osa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620688"/>
            <a:ext cx="2563813" cy="1812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6867" name="Picture 3" descr="C:\Users\555\Desktop\Открытое занятие\74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3933056"/>
            <a:ext cx="2520280" cy="18315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20" name="Группа 19"/>
          <p:cNvGrpSpPr/>
          <p:nvPr/>
        </p:nvGrpSpPr>
        <p:grpSpPr>
          <a:xfrm>
            <a:off x="6228184" y="3573016"/>
            <a:ext cx="1944216" cy="3284984"/>
            <a:chOff x="6228184" y="3573016"/>
            <a:chExt cx="1944216" cy="3284984"/>
          </a:xfrm>
        </p:grpSpPr>
        <p:pic>
          <p:nvPicPr>
            <p:cNvPr id="36869" name="Picture 5" descr="C:\Users\555\Desktop\Открытое занятие\talisman_2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228184" y="3573016"/>
              <a:ext cx="1728192" cy="25401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6228184" y="5934670"/>
              <a:ext cx="194421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Д</a:t>
              </a:r>
              <a:r>
                <a:rPr lang="ru-RU" sz="5400" dirty="0" smtClean="0">
                  <a:solidFill>
                    <a:srgbClr val="FF3300"/>
                  </a:solidFill>
                </a:rPr>
                <a:t>и</a:t>
              </a:r>
              <a:r>
                <a:rPr lang="ru-RU" sz="5400" dirty="0" smtClean="0"/>
                <a:t>ма   </a:t>
              </a:r>
              <a:endParaRPr lang="ru-RU" sz="5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228184" y="188640"/>
            <a:ext cx="1723124" cy="3227586"/>
            <a:chOff x="6228184" y="188640"/>
            <a:chExt cx="1723124" cy="3227586"/>
          </a:xfrm>
        </p:grpSpPr>
        <p:pic>
          <p:nvPicPr>
            <p:cNvPr id="36870" name="Picture 6" descr="C:\Users\555\Desktop\Открытое занятие\18158155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228184" y="188640"/>
              <a:ext cx="1723124" cy="25922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8" name="Прямоугольник 17"/>
            <p:cNvSpPr/>
            <p:nvPr/>
          </p:nvSpPr>
          <p:spPr>
            <a:xfrm>
              <a:off x="6372200" y="2492896"/>
              <a:ext cx="143177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ос</a:t>
              </a:r>
              <a:r>
                <a:rPr lang="ru-RU" sz="5400" dirty="0" smtClean="0">
                  <a:solidFill>
                    <a:srgbClr val="FF3300"/>
                  </a:solidFill>
                </a:rPr>
                <a:t>и</a:t>
              </a:r>
              <a:endParaRPr lang="ru-RU" sz="5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9552" y="0"/>
            <a:ext cx="9144000" cy="982216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Допишите предложения, вставив пропущенные слова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170574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шкафу много _________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2708920"/>
            <a:ext cx="71642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Люди  воду  __________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Picture 4" descr="C:\Users\555\Desktop\Открытое занятие\6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4293096"/>
            <a:ext cx="27940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5" descr="C:\Users\555\Desktop\Открытое занятие\пил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4077072"/>
            <a:ext cx="2736304" cy="1820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88640"/>
            <a:ext cx="702984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555\Pictures\Дворцы\41374785-f-e-th-me-image-du-ch-teau-de-conte-de-3--eps10-illustration-vectoriel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348880"/>
            <a:ext cx="3708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5580112" y="404664"/>
            <a:ext cx="3563888" cy="1728192"/>
          </a:xfrm>
          <a:prstGeom prst="cloudCallout">
            <a:avLst>
              <a:gd name="adj1" fmla="val -54363"/>
              <a:gd name="adj2" fmla="val 926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Гласные</a:t>
            </a:r>
            <a:endParaRPr lang="ru-RU" sz="4300" b="1" dirty="0">
              <a:ln w="317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C:\Users\555\Pictures\2016-11-05\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3717032"/>
            <a:ext cx="720080" cy="7264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03" name="Picture 7" descr="C:\Users\555\Pictures\2016-11-05\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2348880"/>
            <a:ext cx="576064" cy="708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6352" y="620688"/>
            <a:ext cx="89676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Волки в лесу _________________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Птицы гнезда ________________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" name="Picture 3" descr="C:\Users\555\Desktop\Открытое занятие\img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996952"/>
            <a:ext cx="2250432" cy="2448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6" descr="C:\Users\555\Desktop\Открытое занятие\Вьющие гнездо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996952"/>
            <a:ext cx="3780132" cy="2448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51520" y="620688"/>
            <a:ext cx="889248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В саду летали  _______________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У велосипеда есть _____________</a:t>
            </a:r>
            <a:r>
              <a:rPr lang="ru-RU" sz="4400" dirty="0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_ 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555\Desktop\Открытое занятие\osa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996952"/>
            <a:ext cx="3156814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7106" name="Picture 2" descr="C:\Users\555\Desktop\Открытое занятие\img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2996952"/>
            <a:ext cx="3096344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51520" y="728409"/>
            <a:ext cx="88924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4400" dirty="0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Из трубы идёт </a:t>
            </a:r>
            <a:r>
              <a:rPr lang="ru-RU" sz="4400" dirty="0" err="1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много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__________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Мальчика зовут  _____________</a:t>
            </a:r>
            <a:r>
              <a:rPr lang="ru-RU" sz="4400" dirty="0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_ 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552" y="5993904"/>
            <a:ext cx="8136904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в предложениях все буквы Ы и обведите  их в квадратики,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все буквы И – в кружочки.</a:t>
            </a:r>
            <a:endParaRPr lang="ru-RU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555\Desktop\Открытое занятие\7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852936"/>
            <a:ext cx="3170772" cy="2304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" name="Picture 5" descr="C:\Users\555\Desktop\Открытое занятие\talisman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2636912"/>
            <a:ext cx="1728192" cy="25401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3.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03648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67744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35010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87824" y="1628800"/>
            <a:ext cx="615617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Ы и И </a:t>
            </a:r>
          </a:p>
          <a:p>
            <a:pPr algn="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словах и предложениях</a:t>
            </a:r>
            <a:r>
              <a:rPr lang="ru-RU" sz="1900" dirty="0" smtClean="0"/>
              <a:t>. </a:t>
            </a:r>
            <a:endParaRPr lang="ru-RU" sz="19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843808" y="2492896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91880" y="1484784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8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30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84368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2195736" y="-315416"/>
            <a:ext cx="47525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ОЦЕНИТЕ СЕБЯ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8" y="980728"/>
            <a:ext cx="5006320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выполнил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03848" y="2780928"/>
            <a:ext cx="4996408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Нуждался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помощи при выполнении задания! 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03848" y="4869160"/>
            <a:ext cx="498728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</a:t>
            </a:r>
            <a:r>
              <a:rPr lang="ru-RU" sz="32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 </a:t>
            </a:r>
            <a:r>
              <a:rPr lang="ru-RU" sz="32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Правильно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выполнил  задание!</a:t>
            </a: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70892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9269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2514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3" y="144462"/>
            <a:ext cx="8770547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Pictures\Шаблоны призентаций\9332448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12" y="0"/>
            <a:ext cx="9129388" cy="6858000"/>
          </a:xfrm>
          <a:prstGeom prst="rect">
            <a:avLst/>
          </a:prstGeom>
          <a:noFill/>
        </p:spPr>
      </p:pic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888" y="908720"/>
            <a:ext cx="2743200" cy="838200"/>
          </a:xfrm>
          <a:ln w="38100"/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1988840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«ЗВУКИ 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Ы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–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  БУКВЫ  </a:t>
            </a: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Ы – И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»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C:\Users\555\Pictures\2016-11-05\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518478">
            <a:off x="-468655" y="5109599"/>
            <a:ext cx="1982648" cy="210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555\Pictures\2016-11-05\0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831110">
            <a:off x="7848657" y="4857945"/>
            <a:ext cx="1577854" cy="237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555\Pictures\Шаблоны призентаций\image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31840" y="0"/>
            <a:ext cx="2743200" cy="838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6000" b="1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836712"/>
            <a:ext cx="9144000" cy="46085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РАЗВИТИЕ УМЕНИЯ РАЗЛИЧАТЬ И 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РАСПОЗНАВАТЬ </a:t>
            </a: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ЗВУКИ 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[</a:t>
            </a:r>
            <a:r>
              <a:rPr lang="ru-RU" sz="5700" b="1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ы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]</a:t>
            </a: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-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[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и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]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5700" b="1" dirty="0" smtClean="0">
                <a:solidFill>
                  <a:srgbClr val="C00000"/>
                </a:solidFill>
                <a:latin typeface="Times New Roman" pitchFamily="18" charset="0"/>
                <a:cs typeface="+mn-cs"/>
              </a:rPr>
              <a:t> </a:t>
            </a:r>
            <a:endParaRPr lang="ru-RU" sz="5700" b="1" dirty="0">
              <a:solidFill>
                <a:srgbClr val="C00000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И  БУКВЫ 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5700" b="1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Ы – И</a:t>
            </a:r>
            <a:endParaRPr lang="ru-RU" sz="57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Соотносили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Учились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3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равнивали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давали им характеристику, учились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475656" y="53012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9752" y="458112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Учились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3501008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87824" y="1628800"/>
            <a:ext cx="615617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Учились различать буквы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Ы и И</a:t>
            </a:r>
          </a:p>
          <a:p>
            <a:pPr algn="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словах и предложениях</a:t>
            </a:r>
            <a:r>
              <a:rPr lang="ru-RU" sz="1900" dirty="0" smtClean="0"/>
              <a:t>. </a:t>
            </a:r>
            <a:endParaRPr lang="ru-RU" sz="19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915816" y="2492896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91880" y="1484784"/>
            <a:ext cx="864096" cy="792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 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8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60648"/>
            <a:ext cx="927848" cy="9361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30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352" y="260648"/>
            <a:ext cx="721288" cy="8865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ОЦЕНИТЕ СЕБЯ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 работу</a:t>
            </a: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 течении всего занятия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Рисунок 6" descr="C:\Users\555\Desktop\Открытое занятие\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14096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555\Desktop\Открытое занятие\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268760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esktop\Открытое занятие\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94116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347864" y="1196752"/>
            <a:ext cx="5256584" cy="1676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 anchor="ctr">
            <a:normAutofit fontScale="92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старался! </a:t>
            </a:r>
            <a:endParaRPr lang="ru-RU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Ничего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 понял!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 уроке было 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неинтересно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347864" y="2996952"/>
            <a:ext cx="5266928" cy="1728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лучше</a:t>
            </a: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Запомнил частично! Остались вопросы!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347864" y="4869160"/>
            <a:ext cx="5256584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 молодец!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 уроке было интересно!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Всё запомнил!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555\Pictures\Дворцы\41374785-f-e-th-me-image-du-ch-teau-de-conte-de-3--eps10-illustration-vectoriel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 descr="C:\Users\555\Pictures\Дворцы\0_72b1e_72f92ec2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717032"/>
            <a:ext cx="1681260" cy="2168546"/>
          </a:xfrm>
          <a:prstGeom prst="rect">
            <a:avLst/>
          </a:prstGeom>
          <a:noFill/>
        </p:spPr>
      </p:pic>
      <p:pic>
        <p:nvPicPr>
          <p:cNvPr id="23556" name="Picture 4" descr="C:\Users\555\Pictures\Дворцы\a3c82e4a61d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2492896"/>
            <a:ext cx="2032580" cy="3396172"/>
          </a:xfrm>
          <a:prstGeom prst="rect">
            <a:avLst/>
          </a:prstGeom>
          <a:noFill/>
        </p:spPr>
      </p:pic>
      <p:pic>
        <p:nvPicPr>
          <p:cNvPr id="10" name="Picture 6" descr="C:\Users\555\Pictures\2016-11-05\0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1772816"/>
            <a:ext cx="1070594" cy="10801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1" name="Picture 7" descr="C:\Users\555\Pictures\2016-11-05\0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16216" y="1700808"/>
            <a:ext cx="937312" cy="11521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547664" y="5949280"/>
            <a:ext cx="2655887" cy="741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 Ы Ш К 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4788024" y="5949280"/>
            <a:ext cx="2655887" cy="741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cs typeface="Arial" pitchFamily="34" charset="0"/>
              </a:rPr>
              <a:t>М И Ш К 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6021288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Ы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08104" y="6021288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И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88224" y="764704"/>
            <a:ext cx="792088" cy="7920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836712"/>
            <a:ext cx="792088" cy="7920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1" grpId="0" animBg="1"/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C:\Users\555\Pictures\Шаблоны призентаций\d7944b128d8a4de1999eaefb52cdd4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68053" cy="6858000"/>
          </a:xfrm>
          <a:prstGeom prst="rect">
            <a:avLst/>
          </a:prstGeom>
          <a:noFill/>
        </p:spPr>
      </p:pic>
      <p:pic>
        <p:nvPicPr>
          <p:cNvPr id="5" name="Рисунок 4" descr="C:\Users\555\Pictures\2016-11-05\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920383">
            <a:off x="-592214" y="72120"/>
            <a:ext cx="1982648" cy="210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C:\Users\555\Pictures\Дворцы\074910_139002055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112966"/>
            <a:ext cx="2563218" cy="3745034"/>
          </a:xfrm>
          <a:prstGeom prst="rect">
            <a:avLst/>
          </a:prstGeom>
          <a:noFill/>
        </p:spPr>
      </p:pic>
      <p:pic>
        <p:nvPicPr>
          <p:cNvPr id="49157" name="Picture 5" descr="C:\Users\555\Pictures\Дворцы\0_5145e_a9fbf4bd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4647273"/>
            <a:ext cx="1979712" cy="2210727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60" name="Picture 8" descr="C:\Users\555\Pictures\Дворцы\50ff9b9819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5656" y="1484784"/>
            <a:ext cx="7272808" cy="2306013"/>
          </a:xfrm>
          <a:prstGeom prst="rect">
            <a:avLst/>
          </a:prstGeom>
          <a:noFill/>
        </p:spPr>
      </p:pic>
      <p:pic>
        <p:nvPicPr>
          <p:cNvPr id="6" name="Рисунок 5" descr="C:\Users\555\Pictures\2016-11-05\00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8523368">
            <a:off x="8081616" y="171694"/>
            <a:ext cx="1577854" cy="237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63688" y="0"/>
            <a:ext cx="6900882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С</a:t>
            </a:r>
            <a:r>
              <a:rPr lang="ru-RU" b="1" dirty="0" smtClean="0">
                <a:solidFill>
                  <a:srgbClr val="7030A0"/>
                </a:solidFill>
              </a:rPr>
              <a:t>сылки </a:t>
            </a:r>
            <a:r>
              <a:rPr lang="ru-RU" b="1" dirty="0">
                <a:solidFill>
                  <a:srgbClr val="7030A0"/>
                </a:solidFill>
              </a:rPr>
              <a:t>на источники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7606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hlinkClick r:id="rId3"/>
              </a:rPr>
              <a:t>http://festival.1september.ru/articles/630019/</a:t>
            </a:r>
            <a:endParaRPr lang="ru-RU" dirty="0" smtClean="0">
              <a:hlinkClick r:id="rId3"/>
            </a:endParaRPr>
          </a:p>
          <a:p>
            <a:pPr>
              <a:buNone/>
            </a:pPr>
            <a:r>
              <a:rPr lang="en-US" dirty="0" smtClean="0">
                <a:hlinkClick r:id="rId3"/>
              </a:rPr>
              <a:t>http://publicdomainvectors.org/ru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http://pl.123rf.com/search.php?word=fairy&amp;imgtype=2&amp;searchopts=&amp;itemsperpage=100&amp;orderby</a:t>
            </a:r>
            <a:r>
              <a:rPr lang="en-US" dirty="0" smtClean="0"/>
              <a:t>=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http://ru.liveshararam.wikia.com/wiki/%D0%A4%D0%B0%D0%B9%D0%BB:%D0%9C%D1%8B%D1%88%D0%BA%D0%B0.png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6"/>
              </a:rPr>
              <a:t>https://fotki.yandex.ru/next/users/svetlera/album/126925/view/469790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7"/>
              </a:rPr>
              <a:t>https://mersibo.ru/sites/default/files/styles/wh_459_344/public/260114-7d_0.PNG?itok=FSnQxivw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8"/>
              </a:rPr>
              <a:t>https://i.ytimg.com/vi/MjZKDAzQFQo/hqdefault.jpg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9"/>
              </a:rPr>
              <a:t>https://i.ytimg.com/vi/Nn1PsbNHFPQ/hqdefault.jpg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0"/>
              </a:rPr>
              <a:t>http://www.likar.info/pictures_ckfinder/images/osa(2).jpg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1"/>
              </a:rPr>
              <a:t>http://pedlib.ru/books1/2/0025/74.gif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2"/>
              </a:rPr>
              <a:t>http://marely.ru/uploads/posts/2014-05/1400011721_zachem-pit-vodu-utrom-natoshhak-3.jpg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3"/>
              </a:rPr>
              <a:t>http://www.xrest.ru/schemes/00/01/59/cc/%D0%92%D1%8C%D1%8E%D1%89%D0%B8%D0%B5%20%D0%B3%D0%BD%D0%B5%D0%B7%D0%B4%D0%BE-1.jpg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4"/>
              </a:rPr>
              <a:t>http://www.dv-reclama.ru/upload/iblock/d1f/talisman_2.jpg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5"/>
              </a:rPr>
              <a:t>http://www.novate.ru/files/u18158/181581551.jpg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6"/>
              </a:rPr>
              <a:t>http://forum.awd.ru/gallery/images/upload/780/136/780136749fc5521bf5661fbb1587f09d.jpg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7"/>
              </a:rPr>
              <a:t>https://www.google.ru/url?sa=i&amp;rct=j&amp;q=&amp;esrc=s&amp;source=images&amp;cd=&amp;cad=rja&amp;uact=8&amp;ved=0ahUKEwj4-oG9ypTQAhWHDiwKHbnDATsQjRwIBw&amp;url=http%3A%2F%2Fgalerey-room.ru%2F%3Fp%3D4161&amp;psig=AFQjCNG1PwvCH-7S4Cx1df2cEq9OtFm8Qw&amp;ust=1478537194781197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8"/>
              </a:rPr>
              <a:t>https://www.google.ru/url?sa=i&amp;rct=j&amp;q=&amp;esrc=s&amp;source=images&amp;cd=&amp;cad=rja&amp;uact=8&amp;ved=0ahUKEwi2qYCby5TQAhUEWSwKHe05ByUQjRwIBw&amp;url=http%3A%2F%2Fgalerey-room.ru%2F%3Fp%3D17699&amp;psig=AFQjCNG1PwvCH-7S4Cx1df2cEq9OtFm8Qw&amp;ust=1478537194781197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9"/>
              </a:rPr>
              <a:t>http://galerey-room.ru/images/0_5145e_a9fbf4bd_orig.png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20"/>
              </a:rPr>
              <a:t>http://school12art.ucoz.ru/Kartinki/50ff9b9819.gif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5197063"/>
            <a:ext cx="8892480" cy="1569661"/>
            <a:chOff x="1187624" y="5553598"/>
            <a:chExt cx="7956376" cy="959237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  <a:ln w="76200"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187624" y="5553598"/>
              <a:ext cx="7956376" cy="959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32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 </a:t>
              </a:r>
              <a:r>
                <a:rPr lang="ru-RU" sz="32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 и  давать им характеристику, учиться </a:t>
              </a:r>
            </a:p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правильно произносить звуки</a:t>
              </a:r>
              <a:r>
                <a:rPr kumimoji="0" lang="ru-RU" sz="32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755576" y="4005064"/>
            <a:ext cx="8136904" cy="1296144"/>
          </a:xfrm>
          <a:prstGeom prst="roundRect">
            <a:avLst/>
          </a:prstGeom>
          <a:ln w="762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5656" y="2636912"/>
            <a:ext cx="7380312" cy="1296144"/>
          </a:xfrm>
          <a:prstGeom prst="roundRect">
            <a:avLst/>
          </a:prstGeom>
          <a:ln w="762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Соотносить звуки с буквами.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1340768"/>
            <a:ext cx="6660232" cy="1296144"/>
          </a:xfrm>
          <a:prstGeom prst="roundRect">
            <a:avLst/>
          </a:prstGeom>
          <a:ln w="762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в слогах.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188640"/>
            <a:ext cx="5868144" cy="1107504"/>
          </a:xfrm>
          <a:prstGeom prst="roundRect">
            <a:avLst/>
          </a:prstGeom>
          <a:ln w="762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Учиться различать буквы в словах и предложениях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72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РАЗВИТИЕ УМЕНИЯ РАЗЛИЧАТЬ И </a:t>
            </a:r>
            <a:r>
              <a:rPr lang="ru-RU" sz="72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РАСПОЗНАВАТЬ ЗВУКИ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ru-RU" sz="72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И  </a:t>
            </a:r>
            <a:r>
              <a:rPr lang="ru-RU" sz="72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БУКВЫ</a:t>
            </a:r>
            <a:endParaRPr lang="ru-RU" sz="72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Pictures\Шаблоны призентаций\9332448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12" y="0"/>
            <a:ext cx="9129388" cy="6858000"/>
          </a:xfrm>
          <a:prstGeom prst="rect">
            <a:avLst/>
          </a:prstGeom>
          <a:noFill/>
        </p:spPr>
      </p:pic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23928" y="620688"/>
            <a:ext cx="2743200" cy="838200"/>
          </a:xfrm>
          <a:ln w="38100"/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9184" y="1556792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«ЗВУКИ 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Ы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–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  БУКВЫ  </a:t>
            </a: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Ы – И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»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7" name="Picture 1" descr="C:\Users\555\Pictures\Дворцы\0_51432_af10d33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48227"/>
            <a:ext cx="4320480" cy="3009773"/>
          </a:xfrm>
          <a:prstGeom prst="rect">
            <a:avLst/>
          </a:prstGeom>
          <a:noFill/>
        </p:spPr>
      </p:pic>
      <p:pic>
        <p:nvPicPr>
          <p:cNvPr id="5" name="Picture 3" descr="C:\Users\555\Pictures\Дворцы\0_72b1e_72f92ec2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941168"/>
            <a:ext cx="1330115" cy="1715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555\Pictures\Шаблоны призентаций\image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31840" y="0"/>
            <a:ext cx="2743200" cy="838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6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836712"/>
            <a:ext cx="9144000" cy="46085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РАЗВИТИЕ УМЕНИЯ РАЗЛИЧАТЬ И 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РАСПОЗНАВАТЬ </a:t>
            </a: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ЗВУКИ 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[</a:t>
            </a:r>
            <a:r>
              <a:rPr lang="ru-RU" sz="5700" b="1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ы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]</a:t>
            </a: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-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[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и</a:t>
            </a:r>
            <a:r>
              <a:rPr lang="en-US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]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5700" b="1" dirty="0" smtClean="0">
                <a:solidFill>
                  <a:srgbClr val="C00000"/>
                </a:solidFill>
                <a:latin typeface="Times New Roman" pitchFamily="18" charset="0"/>
                <a:cs typeface="+mn-cs"/>
              </a:rPr>
              <a:t> </a:t>
            </a:r>
            <a:endParaRPr lang="ru-RU" sz="5700" b="1" dirty="0">
              <a:solidFill>
                <a:srgbClr val="C00000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ru-RU" sz="57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И  БУКВЫ </a:t>
            </a:r>
            <a:r>
              <a:rPr lang="ru-RU" sz="5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5700" b="1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Ы – И</a:t>
            </a:r>
            <a:endParaRPr lang="ru-RU" sz="57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0241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1403648" y="4437112"/>
            <a:ext cx="432048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2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1988840"/>
            <a:ext cx="504056" cy="648072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1331640" y="2852936"/>
            <a:ext cx="504056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4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755576" y="3573016"/>
            <a:ext cx="504056" cy="72008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3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95736" y="3645024"/>
            <a:ext cx="6948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Соотносить звуки [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– [и] с буквами.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27784" y="2636912"/>
            <a:ext cx="65162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буквы Ы и И в слогах.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07704" y="4653136"/>
            <a:ext cx="723629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Учиться различать на слух звуки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– [и].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87824" y="1700808"/>
            <a:ext cx="615617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  Учиться различать буквы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Ы и И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в словах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и предложениях</a:t>
            </a:r>
            <a:r>
              <a:rPr lang="ru-RU" sz="1900" dirty="0" smtClean="0"/>
              <a:t>. </a:t>
            </a:r>
            <a:endParaRPr lang="ru-RU" sz="1900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   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5" name="Picture 6" descr="C:\Users\555\Pictures\2016-11-05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4368" y="188640"/>
            <a:ext cx="1070594" cy="10801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2" name="Picture 7" descr="C:\Users\555\Pictures\2016-11-05\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188640"/>
            <a:ext cx="937312" cy="11521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6" name="Picture 1" descr="C:\Users\555\Pictures\Дворцы\Башня -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16832" cy="6858001"/>
          </a:xfrm>
          <a:prstGeom prst="rect">
            <a:avLst/>
          </a:prstGeom>
          <a:noFill/>
        </p:spPr>
      </p:pic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323528" y="5589240"/>
            <a:ext cx="576064" cy="792088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</a:t>
            </a:r>
            <a:endParaRPr lang="ru-RU" sz="6000" b="1" dirty="0">
              <a:solidFill>
                <a:schemeClr val="bg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87624" y="5661248"/>
            <a:ext cx="7956376" cy="792088"/>
            <a:chOff x="1187624" y="5661248"/>
            <a:chExt cx="7956376" cy="79208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331640" y="5661248"/>
              <a:ext cx="7812360" cy="79208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187624" y="5694662"/>
              <a:ext cx="795637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900" b="1" dirty="0" smtClean="0">
                  <a:solidFill>
                    <a:srgbClr val="0066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1.</a:t>
              </a:r>
              <a:r>
                <a:rPr lang="ru-RU" sz="19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С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равнивать произношение звуков 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- [и] 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давать им характеристику, учиться правильно произносить звуки</a:t>
              </a:r>
              <a:r>
                <a:rPr kumimoji="0" lang="ru-RU" sz="1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ru-RU" sz="19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] 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[и].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995936" y="476672"/>
            <a:ext cx="3733800" cy="838200"/>
          </a:xfrm>
          <a:prstGeom prst="rect">
            <a:avLst/>
          </a:prstGeom>
          <a:ln w="38100"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</p:txBody>
      </p:sp>
      <p:pic>
        <p:nvPicPr>
          <p:cNvPr id="15" name="Picture 7" descr="C:\Users\555\Pictures\2016-11-05\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260648"/>
            <a:ext cx="937312" cy="11521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1" name="Picture 6" descr="C:\Users\555\Pictures\2016-11-05\0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1070594" cy="10801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email">
            <a:lum bright="16000" contrast="-14000"/>
          </a:blip>
          <a:srcRect/>
          <a:stretch>
            <a:fillRect/>
          </a:stretch>
        </p:blipFill>
        <p:spPr bwMode="auto">
          <a:xfrm>
            <a:off x="0" y="-1"/>
            <a:ext cx="9243720" cy="6875111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52400" y="-315416"/>
            <a:ext cx="89916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АНАЛИЗ  АРТИКУЛЯЦИИ ЗВУКОВ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16002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25908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395536" y="908720"/>
          <a:ext cx="8496945" cy="2592288"/>
        </p:xfrm>
        <a:graphic>
          <a:graphicData uri="http://schemas.openxmlformats.org/drawingml/2006/table">
            <a:tbl>
              <a:tblPr/>
              <a:tblGrid>
                <a:gridCol w="2831947"/>
                <a:gridCol w="2832499"/>
                <a:gridCol w="2832499"/>
              </a:tblGrid>
              <a:tr h="259228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98" marR="427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98" marR="427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98" marR="427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1" name="Рисунок 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268760"/>
            <a:ext cx="2705100" cy="1371600"/>
          </a:xfrm>
          <a:prstGeom prst="rect">
            <a:avLst/>
          </a:prstGeom>
          <a:noFill/>
        </p:spPr>
      </p:pic>
      <p:pic>
        <p:nvPicPr>
          <p:cNvPr id="7170" name="Рисунок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340768"/>
            <a:ext cx="2698750" cy="1377950"/>
          </a:xfrm>
          <a:prstGeom prst="rect">
            <a:avLst/>
          </a:prstGeom>
          <a:noFill/>
          <a:ln w="9525">
            <a:round/>
            <a:headEnd/>
            <a:tailEnd/>
          </a:ln>
        </p:spPr>
      </p:pic>
      <p:pic>
        <p:nvPicPr>
          <p:cNvPr id="7169" name="Рисунок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1340768"/>
            <a:ext cx="2698750" cy="1901825"/>
          </a:xfrm>
          <a:prstGeom prst="rect">
            <a:avLst/>
          </a:prstGeom>
          <a:noFill/>
          <a:ln w="9525">
            <a:round/>
            <a:headEnd/>
            <a:tailEnd/>
          </a:ln>
        </p:spPr>
      </p:pic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763688" y="3573016"/>
          <a:ext cx="5829300" cy="2877820"/>
        </p:xfrm>
        <a:graphic>
          <a:graphicData uri="http://schemas.openxmlformats.org/drawingml/2006/table">
            <a:tbl>
              <a:tblPr/>
              <a:tblGrid>
                <a:gridCol w="2880320"/>
                <a:gridCol w="2948980"/>
              </a:tblGrid>
              <a:tr h="287782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</a:rPr>
                        <a:t/>
                      </a:r>
                      <a:br>
                        <a:rPr lang="ru-RU" sz="1100" dirty="0">
                          <a:latin typeface="Calibri"/>
                        </a:rPr>
                      </a:b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3" name="Рисунок 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35696" y="3861048"/>
            <a:ext cx="2698750" cy="2511425"/>
          </a:xfrm>
          <a:prstGeom prst="rect">
            <a:avLst/>
          </a:prstGeom>
          <a:noFill/>
          <a:ln w="9525">
            <a:round/>
            <a:headEnd/>
            <a:tailEnd/>
          </a:ln>
        </p:spPr>
      </p:pic>
      <p:pic>
        <p:nvPicPr>
          <p:cNvPr id="7172" name="Рисунок 1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3933056"/>
            <a:ext cx="2698751" cy="2249488"/>
          </a:xfrm>
          <a:prstGeom prst="rect">
            <a:avLst/>
          </a:prstGeom>
          <a:noFill/>
          <a:ln w="9525">
            <a:round/>
            <a:headEnd/>
            <a:tailEnd/>
          </a:ln>
        </p:spPr>
      </p:pic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4716016" y="3284984"/>
            <a:ext cx="7200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5.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835696" y="3284984"/>
            <a:ext cx="7200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4.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6084168" y="548680"/>
            <a:ext cx="7200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3.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3275856" y="548680"/>
            <a:ext cx="7200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2.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467544" y="548680"/>
            <a:ext cx="7200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1.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sz="30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1519</Words>
  <Application>Microsoft Office PowerPoint</Application>
  <PresentationFormat>Экран (4:3)</PresentationFormat>
  <Paragraphs>313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Артикуляционный образ звука [ы]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Ссылки на источники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U2</dc:creator>
  <cp:lastModifiedBy>Admin</cp:lastModifiedBy>
  <cp:revision>168</cp:revision>
  <dcterms:created xsi:type="dcterms:W3CDTF">2015-03-03T19:22:52Z</dcterms:created>
  <dcterms:modified xsi:type="dcterms:W3CDTF">2018-12-23T11:41:55Z</dcterms:modified>
</cp:coreProperties>
</file>