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7" r:id="rId3"/>
    <p:sldId id="259" r:id="rId4"/>
    <p:sldId id="260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3B5EC9-172A-4EDF-966B-CAC6802BE9DA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815A2C-D3E5-433C-9666-E710EB04341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ru-RU" b="1" u="sng" dirty="0" smtClean="0">
                <a:solidFill>
                  <a:schemeClr val="accent3">
                    <a:lumMod val="50000"/>
                  </a:schemeClr>
                </a:solidFill>
              </a:rPr>
              <a:t>РЕШЕНИЕ ЗАДАЧ </a:t>
            </a:r>
            <a:br>
              <a:rPr lang="ru-RU" b="1" u="sng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u="sng" dirty="0" smtClean="0">
                <a:solidFill>
                  <a:schemeClr val="accent3">
                    <a:lumMod val="50000"/>
                  </a:schemeClr>
                </a:solidFill>
              </a:rPr>
              <a:t>НА ЗАКОНЫ СОХРАНЕНИЯ</a:t>
            </a:r>
            <a:endParaRPr lang="ru-RU" b="1" u="sng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060848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1.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Груз </a:t>
            </a:r>
            <a:r>
              <a:rPr lang="ru-RU" b="1" dirty="0" smtClean="0"/>
              <a:t>массой </a:t>
            </a:r>
            <a:r>
              <a:rPr lang="ru-RU" b="1" i="1" dirty="0" err="1" smtClean="0"/>
              <a:t>m</a:t>
            </a:r>
            <a:r>
              <a:rPr lang="ru-RU" b="1" i="1" dirty="0" smtClean="0"/>
              <a:t> </a:t>
            </a:r>
            <a:r>
              <a:rPr lang="ru-RU" b="1" dirty="0" smtClean="0"/>
              <a:t>= 1,6 кг подвешен к потолку </a:t>
            </a:r>
            <a:r>
              <a:rPr lang="ru-RU" b="1" u="sng" dirty="0" smtClean="0"/>
              <a:t>на </a:t>
            </a:r>
            <a:r>
              <a:rPr lang="ru-RU" b="1" u="sng" dirty="0" smtClean="0"/>
              <a:t>упругой пружине 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жесткостью</a:t>
            </a:r>
            <a:r>
              <a:rPr lang="ru-RU" b="1" dirty="0" smtClean="0"/>
              <a:t> </a:t>
            </a:r>
            <a:r>
              <a:rPr lang="ru-RU" b="1" i="1" dirty="0" err="1" smtClean="0"/>
              <a:t>k</a:t>
            </a:r>
            <a:r>
              <a:rPr lang="ru-RU" b="1" dirty="0" smtClean="0"/>
              <a:t> = 250 Н/м.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Грузу </a:t>
            </a:r>
            <a:r>
              <a:rPr lang="ru-RU" b="1" dirty="0" smtClean="0"/>
              <a:t>резким толчком сообщают начальную скорость υ</a:t>
            </a:r>
            <a:r>
              <a:rPr lang="ru-RU" b="1" baseline="-25000" dirty="0" smtClean="0"/>
              <a:t>0</a:t>
            </a:r>
            <a:r>
              <a:rPr lang="ru-RU" b="1" dirty="0" smtClean="0"/>
              <a:t> = 1 м/с, направленную вертикально вверх. На какую максимальную высоту (отсчитывая от начальной точки) поднимется груз?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2.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Груз </a:t>
            </a:r>
            <a:r>
              <a:rPr lang="ru-RU" b="1" dirty="0" smtClean="0"/>
              <a:t>массой </a:t>
            </a:r>
            <a:r>
              <a:rPr lang="ru-RU" b="1" i="1" dirty="0" err="1" smtClean="0"/>
              <a:t>m</a:t>
            </a:r>
            <a:r>
              <a:rPr lang="ru-RU" b="1" i="1" dirty="0" smtClean="0"/>
              <a:t> </a:t>
            </a:r>
            <a:r>
              <a:rPr lang="ru-RU" b="1" dirty="0" smtClean="0"/>
              <a:t>= 1,6 кг подвешен к потолку </a:t>
            </a:r>
            <a:r>
              <a:rPr lang="ru-RU" b="1" u="sng" dirty="0" smtClean="0"/>
              <a:t>на упругом резиновом шнуре </a:t>
            </a:r>
            <a:r>
              <a:rPr lang="ru-RU" b="1" dirty="0" smtClean="0"/>
              <a:t>жесткостью </a:t>
            </a:r>
            <a:r>
              <a:rPr lang="ru-RU" b="1" i="1" dirty="0" err="1" smtClean="0"/>
              <a:t>k</a:t>
            </a:r>
            <a:r>
              <a:rPr lang="ru-RU" b="1" dirty="0" smtClean="0"/>
              <a:t> = 250 Н/м.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Грузу </a:t>
            </a:r>
            <a:r>
              <a:rPr lang="ru-RU" b="1" dirty="0" smtClean="0"/>
              <a:t>резким толчком сообщают начальную скорость υ</a:t>
            </a:r>
            <a:r>
              <a:rPr lang="ru-RU" b="1" baseline="-25000" dirty="0" smtClean="0"/>
              <a:t>0</a:t>
            </a:r>
            <a:r>
              <a:rPr lang="ru-RU" b="1" dirty="0" smtClean="0"/>
              <a:t> = 1 м/с, направленную вертикально вверх. На какую максимальную высоту (отсчитывая от начальной точки) поднимется груз?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314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Задача 3.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332037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Демонстрационная установка состоит из наклонной плоскости, плавно переходящей в «мертвую петлю» радиусом </a:t>
            </a:r>
            <a:r>
              <a:rPr lang="ru-RU" b="1" i="1" dirty="0" smtClean="0"/>
              <a:t>R</a:t>
            </a:r>
            <a:r>
              <a:rPr lang="ru-RU" b="1" dirty="0" smtClean="0"/>
              <a:t>(рис. 6). Установка закреплена на тележке, стоящей на горизонтальной плоскости. Груз массой </a:t>
            </a:r>
            <a:r>
              <a:rPr lang="ru-RU" b="1" i="1" dirty="0" smtClean="0"/>
              <a:t>m</a:t>
            </a:r>
            <a:r>
              <a:rPr lang="ru-RU" b="1" baseline="-25000" dirty="0" smtClean="0"/>
              <a:t>1</a:t>
            </a:r>
            <a:r>
              <a:rPr lang="ru-RU" b="1" dirty="0" smtClean="0"/>
              <a:t> = 0,2 кг съезжает с высоты </a:t>
            </a:r>
            <a:r>
              <a:rPr lang="ru-RU" b="1" i="1" dirty="0" err="1" smtClean="0"/>
              <a:t>h</a:t>
            </a:r>
            <a:r>
              <a:rPr lang="ru-RU" b="1" dirty="0" err="1" smtClean="0"/>
              <a:t>=</a:t>
            </a:r>
            <a:r>
              <a:rPr lang="ru-RU" b="1" dirty="0" smtClean="0"/>
              <a:t> 3</a:t>
            </a:r>
            <a:r>
              <a:rPr lang="ru-RU" b="1" i="1" dirty="0" smtClean="0"/>
              <a:t>R</a:t>
            </a:r>
            <a:r>
              <a:rPr lang="ru-RU" b="1" dirty="0" smtClean="0"/>
              <a:t>, отсчитанной от нижней точки петли. Чему равна сила давления груза на поверхность в верхней точке петли? Трением пренебречь. Масса установки вместе с тележкой </a:t>
            </a:r>
            <a:r>
              <a:rPr lang="ru-RU" b="1" i="1" dirty="0" smtClean="0"/>
              <a:t>m</a:t>
            </a:r>
            <a:r>
              <a:rPr lang="ru-RU" b="1" baseline="-25000" dirty="0" smtClean="0"/>
              <a:t>2</a:t>
            </a:r>
            <a:r>
              <a:rPr lang="ru-RU" b="1" dirty="0" smtClean="0"/>
              <a:t> в 4 раза больше массы груза.</a:t>
            </a:r>
            <a:endParaRPr lang="ru-RU" b="1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" b="0" i="0" u="none" strike="noStrike" cap="none" normalizeH="0" baseline="-30000" smtClean="0">
                <a:ln>
                  <a:noFill/>
                </a:ln>
                <a:solidFill>
                  <a:srgbClr val="444444"/>
                </a:solidFill>
                <a:effectLst/>
                <a:latin typeface="Helvetica Neue"/>
                <a:cs typeface="Arial" pitchFamily="34" charset="0"/>
              </a:rPr>
              <a:t>2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Helvetica Neue"/>
                <a:cs typeface="Arial" pitchFamily="34" charset="0"/>
              </a:rPr>
              <a:t> в 4 раза больше массы груза.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Helvetica Neue"/>
                <a:cs typeface="Arial" pitchFamily="34" charset="0"/>
              </a:rPr>
              <a:t>  </a:t>
            </a:r>
            <a:r>
              <a:rPr kumimoji="0" lang="ru-RU" sz="90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Helvetica Neue"/>
                <a:cs typeface="Arial" pitchFamily="34" charset="0"/>
              </a:rPr>
              <a:t> 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Helvetica Neue"/>
                <a:cs typeface="Arial" pitchFamily="34" charset="0"/>
              </a:rPr>
              <a:t>                                                         </a:t>
            </a:r>
          </a:p>
        </p:txBody>
      </p:sp>
      <p:pic>
        <p:nvPicPr>
          <p:cNvPr id="1026" name="Picture 2" descr="http://www.alsak.ru/images/stories/magazine/kvant/2007/chernouc-07-1/image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0"/>
            <a:ext cx="3347864" cy="2340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" b="0" i="0" u="none" strike="noStrike" cap="none" normalizeH="0" baseline="-30000" smtClean="0">
                <a:ln>
                  <a:noFill/>
                </a:ln>
                <a:solidFill>
                  <a:srgbClr val="444444"/>
                </a:solidFill>
                <a:effectLst/>
                <a:latin typeface="Helvetica Neue"/>
                <a:cs typeface="Arial" pitchFamily="34" charset="0"/>
              </a:rPr>
              <a:t>2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Helvetica Neue"/>
                <a:cs typeface="Arial" pitchFamily="34" charset="0"/>
              </a:rPr>
              <a:t> в 4 раза больше массы груза.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Helvetica Neue"/>
                <a:cs typeface="Arial" pitchFamily="34" charset="0"/>
              </a:rPr>
              <a:t>  </a:t>
            </a:r>
            <a:r>
              <a:rPr kumimoji="0" lang="ru-RU" sz="90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Helvetica Neue"/>
                <a:cs typeface="Arial" pitchFamily="34" charset="0"/>
              </a:rPr>
              <a:t> 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Helvetica Neue"/>
                <a:cs typeface="Arial" pitchFamily="34" charset="0"/>
              </a:rPr>
              <a:t>                                                         </a:t>
            </a:r>
          </a:p>
        </p:txBody>
      </p:sp>
      <p:pic>
        <p:nvPicPr>
          <p:cNvPr id="3074" name="Picture 2" descr="http://www.alsak.ru/images/stories/magazine/kvant/2007/chernouc-07-1/image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24744"/>
            <a:ext cx="7200800" cy="50338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35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РЕШЕНИЕ ЗАДАЧ  НА ЗАКОНЫ СОХРАНЕНИЯ</vt:lpstr>
      <vt:lpstr>Задача 1.</vt:lpstr>
      <vt:lpstr>Задача 2.</vt:lpstr>
      <vt:lpstr>Задача 3.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  НА ЗАКОНЫ СОХРАНЕНИЯ</dc:title>
  <dc:creator>Нина</dc:creator>
  <cp:lastModifiedBy>Нина</cp:lastModifiedBy>
  <cp:revision>5</cp:revision>
  <dcterms:created xsi:type="dcterms:W3CDTF">2018-12-13T18:15:17Z</dcterms:created>
  <dcterms:modified xsi:type="dcterms:W3CDTF">2018-12-13T18:58:37Z</dcterms:modified>
</cp:coreProperties>
</file>