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40" r:id="rId2"/>
    <p:sldId id="342" r:id="rId3"/>
    <p:sldId id="389" r:id="rId4"/>
    <p:sldId id="373" r:id="rId5"/>
    <p:sldId id="378" r:id="rId6"/>
    <p:sldId id="397" r:id="rId7"/>
    <p:sldId id="398" r:id="rId8"/>
    <p:sldId id="399" r:id="rId9"/>
    <p:sldId id="401" r:id="rId10"/>
    <p:sldId id="423" r:id="rId11"/>
    <p:sldId id="417" r:id="rId12"/>
    <p:sldId id="418" r:id="rId13"/>
    <p:sldId id="419" r:id="rId14"/>
    <p:sldId id="420" r:id="rId15"/>
    <p:sldId id="421" r:id="rId16"/>
    <p:sldId id="422" r:id="rId17"/>
    <p:sldId id="416" r:id="rId18"/>
    <p:sldId id="427" r:id="rId19"/>
    <p:sldId id="372" r:id="rId20"/>
    <p:sldId id="391" r:id="rId21"/>
    <p:sldId id="393" r:id="rId22"/>
    <p:sldId id="404" r:id="rId23"/>
    <p:sldId id="405" r:id="rId24"/>
    <p:sldId id="406" r:id="rId25"/>
    <p:sldId id="375" r:id="rId26"/>
    <p:sldId id="376" r:id="rId27"/>
    <p:sldId id="424" r:id="rId28"/>
    <p:sldId id="403" r:id="rId29"/>
    <p:sldId id="426" r:id="rId30"/>
    <p:sldId id="402" r:id="rId31"/>
    <p:sldId id="425" r:id="rId32"/>
    <p:sldId id="39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0800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189BF-2E9C-4EC0-B7D3-81517E9B14BC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349B-C7C8-4E53-94FC-66E86E05B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222AF-85A1-4A94-AEFD-750E35DCD6EE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CF2F6-09A2-436E-B687-D81BA8005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 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17786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№1.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Высота конуса равна 4,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а радиус основания равен 3 см.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Найдите образующую конуса.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5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admin\Desktop\вид кону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2316163" cy="2319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786050" y="1600200"/>
            <a:ext cx="5900750" cy="36289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№2.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Высота конуса равна 1,5, а длина образующей – 2,5. Найдите диаметр основания конуса.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900" b="1" dirty="0" smtClean="0">
                <a:solidFill>
                  <a:srgbClr val="C00000"/>
                </a:solidFill>
              </a:rPr>
              <a:t>4</a:t>
            </a:r>
            <a:endParaRPr kumimoji="0" lang="ru-RU" sz="39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C:\Users\admin\Desktop\вид кону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2316163" cy="2319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42938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№3.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Площадь осевого сечения цилиндра равна 10 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Найдите площадь боковой поверхности цилиндра, деленную на </a:t>
            </a:r>
            <a:r>
              <a:rPr lang="el-GR" sz="3600" b="1" dirty="0" smtClean="0">
                <a:solidFill>
                  <a:srgbClr val="C00000"/>
                </a:solidFill>
              </a:rPr>
              <a:t>π</a:t>
            </a:r>
            <a:r>
              <a:rPr lang="ru-RU" sz="3600" b="1" dirty="0" smtClean="0">
                <a:solidFill>
                  <a:srgbClr val="C00000"/>
                </a:solidFill>
              </a:rPr>
              <a:t>. 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58370" name="Picture 2" descr="https://math-ege.sdamgia.ru/get_file?id=30564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1996523" cy="1928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17786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№4.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Длина окружности основания цилиндра равна 2.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Площадь боковой поверхности равна7.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Найдите высоту цилиндра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3,5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59394" name="Picture 2" descr="https://math-ege.sdamgia.ru/get_file?id=30580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198969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1778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№5.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Объем конуса равен 8.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Через середину высоты параллельно основанию конуса проведено сечение. Найдите объем меньшего конуса.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60418" name="Picture 2" descr="https://math-ege.sdamgia.ru/get_file?id=29801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484784"/>
            <a:ext cx="2376264" cy="2151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196752"/>
            <a:ext cx="653790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№6.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В цилиндрическом сосуде уровень жидкости достигает 18 см.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Жидкость перелили во второй цилиндрический сосуд, диаметр которого в  3 раза больше первого. Ответ выразите в см.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61442" name="Picture 2" descr="https://math-ege.sdamgia.ru/get_file?id=30561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1080120" cy="3467075"/>
          </a:xfrm>
          <a:prstGeom prst="rect">
            <a:avLst/>
          </a:prstGeom>
          <a:noFill/>
        </p:spPr>
      </p:pic>
      <p:pic>
        <p:nvPicPr>
          <p:cNvPr id="5" name="Picture 2" descr="https://math-ege.sdamgia.ru/get_file?id=30561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941168"/>
            <a:ext cx="3168352" cy="1099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Взаимопроверка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1)  5</a:t>
            </a:r>
          </a:p>
          <a:p>
            <a:r>
              <a:rPr lang="ru-RU" dirty="0" smtClean="0"/>
              <a:t>2)  4</a:t>
            </a:r>
          </a:p>
          <a:p>
            <a:r>
              <a:rPr lang="ru-RU" dirty="0" smtClean="0"/>
              <a:t>3) 10</a:t>
            </a:r>
          </a:p>
          <a:p>
            <a:r>
              <a:rPr lang="ru-RU" dirty="0" smtClean="0"/>
              <a:t>4) 3,5</a:t>
            </a:r>
          </a:p>
          <a:p>
            <a:r>
              <a:rPr lang="ru-RU" dirty="0" smtClean="0"/>
              <a:t>5)1</a:t>
            </a:r>
          </a:p>
          <a:p>
            <a:r>
              <a:rPr lang="ru-RU" dirty="0" smtClean="0"/>
              <a:t>6)2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«5»-без ошибок  «4»-1-2 ошибки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Найдите площадь боковой поверхности правильной треугольной призмы, вписанной в цилиндр, радиус основания которого равен         , а высота равна 6.</a:t>
            </a:r>
          </a:p>
          <a:p>
            <a:endParaRPr lang="ru-RU" dirty="0"/>
          </a:p>
        </p:txBody>
      </p:sp>
      <p:pic>
        <p:nvPicPr>
          <p:cNvPr id="1025" name="Рисунок 815" descr="https://ege.sdamgia.ru/get_file?id=15729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05064"/>
            <a:ext cx="3240360" cy="2478875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Рисунок 816" descr="https://ege.sdamgia.ru/formula/d6/d603dc4be540198d5bbc1c549e732e2d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140968"/>
            <a:ext cx="648072" cy="476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22.10.18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Тема:   СФЕРА И ШАР</a:t>
            </a:r>
          </a:p>
          <a:p>
            <a:r>
              <a:rPr lang="ru-RU" dirty="0" smtClean="0"/>
              <a:t>Цель: повторить …</a:t>
            </a:r>
          </a:p>
          <a:p>
            <a:pPr>
              <a:buNone/>
            </a:pPr>
            <a:r>
              <a:rPr lang="ru-RU" dirty="0" smtClean="0"/>
              <a:t>              научиться 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Сним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410450" cy="40005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Повторение-Сечения</a:t>
            </a:r>
            <a:r>
              <a:rPr lang="ru-RU" dirty="0" smtClean="0"/>
              <a:t> цилиндра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Сфера и шар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3970784" cy="25488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Определение сферы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Центр сферы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Радиус сферы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Диаметр сферы</a:t>
            </a:r>
          </a:p>
          <a:p>
            <a:pPr>
              <a:buNone/>
            </a:pPr>
            <a:endParaRPr lang="ru-RU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196752"/>
            <a:ext cx="5617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Работа по учебнику - Стр. 140- п. 64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88024" y="2636912"/>
            <a:ext cx="3970784" cy="2548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Определение шара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Центр шара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Радиус шара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Диаметр шара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83568" y="5157192"/>
            <a:ext cx="806489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Изображение сферы и шара на плоскости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ru-RU" dirty="0" smtClean="0"/>
              <a:t>Касательная плоскость к сфере - п.67 стр. 143</a:t>
            </a:r>
          </a:p>
          <a:p>
            <a:r>
              <a:rPr lang="ru-RU" dirty="0" smtClean="0"/>
              <a:t>Площадь сферы – п. 68</a:t>
            </a:r>
          </a:p>
          <a:p>
            <a:r>
              <a:rPr lang="ru-RU" dirty="0" smtClean="0"/>
              <a:t>Сечения сферы и плоскости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638" t="18133" r="20481" b="15045"/>
          <a:stretch>
            <a:fillRect/>
          </a:stretch>
        </p:blipFill>
        <p:spPr bwMode="auto">
          <a:xfrm>
            <a:off x="828889" y="0"/>
            <a:ext cx="831511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 l="28143" t="18329" r="22601" b="12766"/>
          <a:stretch>
            <a:fillRect/>
          </a:stretch>
        </p:blipFill>
        <p:spPr bwMode="auto">
          <a:xfrm>
            <a:off x="1403648" y="476672"/>
            <a:ext cx="7415795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3429000"/>
            <a:ext cx="1080120" cy="23042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2780928"/>
            <a:ext cx="3168352" cy="3312368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 l="30992" t="19313" r="17538" b="18672"/>
          <a:stretch>
            <a:fillRect/>
          </a:stretch>
        </p:blipFill>
        <p:spPr bwMode="auto">
          <a:xfrm>
            <a:off x="971600" y="476672"/>
            <a:ext cx="81724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3356992"/>
            <a:ext cx="576064" cy="223224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№573-а)</a:t>
            </a:r>
          </a:p>
          <a:p>
            <a:r>
              <a:rPr lang="ru-RU" sz="4400" dirty="0" smtClean="0"/>
              <a:t>1 группа-581, 582, 583,584, 585,  </a:t>
            </a:r>
          </a:p>
          <a:p>
            <a:pPr>
              <a:buNone/>
            </a:pPr>
            <a:r>
              <a:rPr lang="ru-RU" sz="4400" dirty="0" smtClean="0"/>
              <a:t>                                                      589</a:t>
            </a:r>
          </a:p>
          <a:p>
            <a:r>
              <a:rPr lang="ru-RU" sz="4400" dirty="0" smtClean="0"/>
              <a:t>2 группа – 574 а), 580, 585, 587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Дистанционно работа  11 – к 23 октября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88640"/>
            <a:ext cx="712879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 часть №14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 цилиндре образующая перпендикулярна плоскости основания. На окружности одного из оснований цилиндра выбраны точки </a:t>
            </a:r>
            <a:r>
              <a:rPr lang="ru-RU" sz="2800" b="1" i="1" dirty="0" smtClean="0">
                <a:solidFill>
                  <a:srgbClr val="C00000"/>
                </a:solidFill>
              </a:rPr>
              <a:t>A</a:t>
            </a:r>
            <a:r>
              <a:rPr lang="ru-RU" sz="2800" b="1" dirty="0" smtClean="0">
                <a:solidFill>
                  <a:srgbClr val="C00000"/>
                </a:solidFill>
              </a:rPr>
              <a:t>, </a:t>
            </a:r>
            <a:r>
              <a:rPr lang="ru-RU" sz="2800" b="1" i="1" dirty="0" smtClean="0">
                <a:solidFill>
                  <a:srgbClr val="C00000"/>
                </a:solidFill>
              </a:rPr>
              <a:t>B</a:t>
            </a:r>
            <a:r>
              <a:rPr lang="ru-RU" sz="2800" b="1" dirty="0" smtClean="0">
                <a:solidFill>
                  <a:srgbClr val="C00000"/>
                </a:solidFill>
              </a:rPr>
              <a:t> и </a:t>
            </a:r>
            <a:r>
              <a:rPr lang="ru-RU" sz="2800" b="1" i="1" dirty="0" smtClean="0">
                <a:solidFill>
                  <a:srgbClr val="C00000"/>
                </a:solidFill>
              </a:rPr>
              <a:t>C</a:t>
            </a:r>
            <a:r>
              <a:rPr lang="ru-RU" sz="2800" b="1" dirty="0" smtClean="0">
                <a:solidFill>
                  <a:srgbClr val="C00000"/>
                </a:solidFill>
              </a:rPr>
              <a:t>, а на окружности другого основания — точка</a:t>
            </a:r>
            <a:r>
              <a:rPr lang="ru-RU" sz="2800" b="1" i="1" dirty="0" smtClean="0">
                <a:solidFill>
                  <a:srgbClr val="C00000"/>
                </a:solidFill>
              </a:rPr>
              <a:t> C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, причём </a:t>
            </a:r>
            <a:r>
              <a:rPr lang="ru-RU" sz="2800" b="1" i="1" dirty="0" smtClean="0">
                <a:solidFill>
                  <a:srgbClr val="C00000"/>
                </a:solidFill>
              </a:rPr>
              <a:t>CC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— образующая цилиндра, а </a:t>
            </a:r>
            <a:r>
              <a:rPr lang="ru-RU" sz="2800" b="1" i="1" dirty="0" smtClean="0">
                <a:solidFill>
                  <a:srgbClr val="C00000"/>
                </a:solidFill>
              </a:rPr>
              <a:t>AC</a:t>
            </a:r>
            <a:r>
              <a:rPr lang="ru-RU" sz="2800" b="1" dirty="0" smtClean="0">
                <a:solidFill>
                  <a:srgbClr val="C00000"/>
                </a:solidFill>
              </a:rPr>
              <a:t> — диаметр основания.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Известно, что                      ,                                   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а) Докажите, что угол между прямыми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   АС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 и ВС прямыми 45 градусам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б) Найдите объём цилиндра.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800" b="1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https://ege.sdamgia.ru/formula/d3/d373bf7b6bfe3d00a6f0b8a525337af4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717032"/>
            <a:ext cx="1572445" cy="313184"/>
          </a:xfrm>
          <a:prstGeom prst="rect">
            <a:avLst/>
          </a:prstGeom>
          <a:noFill/>
        </p:spPr>
      </p:pic>
      <p:pic>
        <p:nvPicPr>
          <p:cNvPr id="1028" name="Picture 4" descr="https://ege.sdamgia.ru/formula/1c/1cc41f4e721e3a418db1ee6b7b86a30d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645024"/>
            <a:ext cx="2769083" cy="483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88641"/>
            <a:ext cx="84249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2 часть №14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В цилиндре образующая перпендикулярна плоскости основания.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На окружности одного из оснований цилиндра выбраны точки </a:t>
            </a:r>
            <a:r>
              <a:rPr lang="ru-RU" sz="2000" b="1" i="1" dirty="0" smtClean="0">
                <a:solidFill>
                  <a:srgbClr val="C00000"/>
                </a:solidFill>
              </a:rPr>
              <a:t>A</a:t>
            </a:r>
            <a:r>
              <a:rPr lang="ru-RU" sz="2000" b="1" dirty="0" smtClean="0">
                <a:solidFill>
                  <a:srgbClr val="C00000"/>
                </a:solidFill>
              </a:rPr>
              <a:t>, </a:t>
            </a:r>
            <a:r>
              <a:rPr lang="ru-RU" sz="2000" b="1" i="1" dirty="0" smtClean="0">
                <a:solidFill>
                  <a:srgbClr val="C00000"/>
                </a:solidFill>
              </a:rPr>
              <a:t>B</a:t>
            </a:r>
            <a:r>
              <a:rPr lang="ru-RU" sz="2000" b="1" dirty="0" smtClean="0">
                <a:solidFill>
                  <a:srgbClr val="C00000"/>
                </a:solidFill>
              </a:rPr>
              <a:t> и </a:t>
            </a:r>
            <a:r>
              <a:rPr lang="ru-RU" sz="2000" b="1" i="1" dirty="0" smtClean="0">
                <a:solidFill>
                  <a:srgbClr val="C00000"/>
                </a:solidFill>
              </a:rPr>
              <a:t>C</a:t>
            </a:r>
            <a:r>
              <a:rPr lang="ru-RU" sz="2000" b="1" dirty="0" smtClean="0">
                <a:solidFill>
                  <a:srgbClr val="C00000"/>
                </a:solidFill>
              </a:rPr>
              <a:t>, а на окружности другого основания — точка</a:t>
            </a:r>
            <a:r>
              <a:rPr lang="ru-RU" sz="2000" b="1" i="1" dirty="0" smtClean="0">
                <a:solidFill>
                  <a:srgbClr val="C00000"/>
                </a:solidFill>
              </a:rPr>
              <a:t> C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, причём </a:t>
            </a:r>
            <a:r>
              <a:rPr lang="ru-RU" sz="2000" b="1" i="1" dirty="0" smtClean="0">
                <a:solidFill>
                  <a:srgbClr val="C00000"/>
                </a:solidFill>
              </a:rPr>
              <a:t>CC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— образующая цилиндра, а </a:t>
            </a:r>
            <a:r>
              <a:rPr lang="ru-RU" sz="2000" b="1" i="1" dirty="0" smtClean="0">
                <a:solidFill>
                  <a:srgbClr val="C00000"/>
                </a:solidFill>
              </a:rPr>
              <a:t>AC</a:t>
            </a:r>
            <a:r>
              <a:rPr lang="ru-RU" sz="2000" b="1" dirty="0" smtClean="0">
                <a:solidFill>
                  <a:srgbClr val="C00000"/>
                </a:solidFill>
              </a:rPr>
              <a:t> — диаметр основания.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Известно, что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а) Докажите, что угол между прямыми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АС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 и ВС прямыми 45 градусам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б) Найдите объём цилиндра.</a:t>
            </a:r>
          </a:p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63490" name="AutoShape 2" descr="https://math-ege.sdamgia.ru/get_file?id=348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2" name="Picture 4" descr="https://math-ege.sdamgia.ru/get_file?id=34815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3884" y="2636912"/>
            <a:ext cx="3638596" cy="3947530"/>
          </a:xfrm>
          <a:prstGeom prst="rect">
            <a:avLst/>
          </a:prstGeom>
          <a:noFill/>
        </p:spPr>
      </p:pic>
      <p:pic>
        <p:nvPicPr>
          <p:cNvPr id="6" name="Picture 2" descr="https://ege.sdamgia.ru/formula/d3/d373bf7b6bfe3d00a6f0b8a525337af4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88840"/>
            <a:ext cx="1572445" cy="313184"/>
          </a:xfrm>
          <a:prstGeom prst="rect">
            <a:avLst/>
          </a:prstGeom>
          <a:noFill/>
        </p:spPr>
      </p:pic>
      <p:pic>
        <p:nvPicPr>
          <p:cNvPr id="7" name="Picture 4" descr="https://ege.sdamgia.ru/formula/1c/1cc41f4e721e3a418db1ee6b7b86a30d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916832"/>
            <a:ext cx="2769083" cy="483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Конические сечения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5072098" cy="928694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</a:rPr>
              <a:t>Аполлоний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</a:rPr>
              <a:t>Пергский</a:t>
            </a:r>
            <a:r>
              <a:rPr lang="ru-RU" sz="2000" b="1" dirty="0" smtClean="0">
                <a:latin typeface="Times New Roman" pitchFamily="18" charset="0"/>
              </a:rPr>
              <a:t> (260–170 гг. до н. э.) – ученик Евклида (III в. до н. э.)</a:t>
            </a:r>
          </a:p>
          <a:p>
            <a:endParaRPr lang="ru-RU" sz="2000" dirty="0"/>
          </a:p>
        </p:txBody>
      </p:sp>
      <p:pic>
        <p:nvPicPr>
          <p:cNvPr id="19458" name="Picture 2" descr="C:\Users\admin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1288" y="0"/>
            <a:ext cx="1616688" cy="1916832"/>
          </a:xfrm>
          <a:prstGeom prst="rect">
            <a:avLst/>
          </a:prstGeom>
          <a:noFill/>
        </p:spPr>
      </p:pic>
      <p:pic>
        <p:nvPicPr>
          <p:cNvPr id="19459" name="Picture 3" descr="C:\Users\admin\Desktop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288" y="2060848"/>
            <a:ext cx="7191712" cy="4489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88640"/>
            <a:ext cx="712879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 часть №14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 цилиндре образующая перпендикулярна плоскости основания.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На окружности одного из оснований цилиндра выбраны точки </a:t>
            </a:r>
            <a:r>
              <a:rPr lang="ru-RU" sz="2800" b="1" i="1" dirty="0" smtClean="0">
                <a:solidFill>
                  <a:srgbClr val="C00000"/>
                </a:solidFill>
              </a:rPr>
              <a:t>А</a:t>
            </a:r>
            <a:r>
              <a:rPr lang="ru-RU" sz="2800" b="1" dirty="0" smtClean="0">
                <a:solidFill>
                  <a:srgbClr val="C00000"/>
                </a:solidFill>
              </a:rPr>
              <a:t> и </a:t>
            </a:r>
            <a:r>
              <a:rPr lang="ru-RU" sz="2800" b="1" i="1" dirty="0" smtClean="0">
                <a:solidFill>
                  <a:srgbClr val="C00000"/>
                </a:solidFill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а на окружности другого основания — точки </a:t>
            </a:r>
            <a:r>
              <a:rPr lang="ru-RU" sz="2800" b="1" i="1" dirty="0" smtClean="0">
                <a:solidFill>
                  <a:srgbClr val="C00000"/>
                </a:solidFill>
              </a:rPr>
              <a:t>В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и </a:t>
            </a:r>
            <a:r>
              <a:rPr lang="ru-RU" sz="2800" b="1" i="1" dirty="0" smtClean="0">
                <a:solidFill>
                  <a:srgbClr val="C00000"/>
                </a:solidFill>
              </a:rPr>
              <a:t>С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, причем </a:t>
            </a:r>
            <a:r>
              <a:rPr lang="ru-RU" sz="2800" b="1" i="1" dirty="0" smtClean="0">
                <a:solidFill>
                  <a:srgbClr val="C00000"/>
                </a:solidFill>
              </a:rPr>
              <a:t>ВВ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— образующая цилиндра, а отрезок </a:t>
            </a:r>
            <a:r>
              <a:rPr lang="ru-RU" sz="2800" b="1" i="1" dirty="0" smtClean="0">
                <a:solidFill>
                  <a:srgbClr val="C00000"/>
                </a:solidFill>
              </a:rPr>
              <a:t>АС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пересекает ось цилиндра.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а) Докажите, что угол </a:t>
            </a:r>
            <a:r>
              <a:rPr lang="ru-RU" sz="2800" b="1" i="1" dirty="0" smtClean="0">
                <a:solidFill>
                  <a:srgbClr val="C00000"/>
                </a:solidFill>
              </a:rPr>
              <a:t>АВС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прямой.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б) Найдите расстояние от точки </a:t>
            </a:r>
            <a:r>
              <a:rPr lang="ru-RU" sz="2800" b="1" i="1" dirty="0" smtClean="0">
                <a:solidFill>
                  <a:srgbClr val="C00000"/>
                </a:solidFill>
              </a:rPr>
              <a:t>B</a:t>
            </a:r>
            <a:r>
              <a:rPr lang="ru-RU" sz="2800" b="1" dirty="0" smtClean="0">
                <a:solidFill>
                  <a:srgbClr val="C00000"/>
                </a:solidFill>
              </a:rPr>
              <a:t> до прямой </a:t>
            </a:r>
            <a:r>
              <a:rPr lang="ru-RU" sz="2800" b="1" i="1" dirty="0" smtClean="0">
                <a:solidFill>
                  <a:srgbClr val="C00000"/>
                </a:solidFill>
              </a:rPr>
              <a:t>AC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,если </a:t>
            </a:r>
            <a:r>
              <a:rPr lang="ru-RU" sz="2800" b="1" i="1" dirty="0" smtClean="0">
                <a:solidFill>
                  <a:srgbClr val="C00000"/>
                </a:solidFill>
              </a:rPr>
              <a:t>AB</a:t>
            </a:r>
            <a:r>
              <a:rPr lang="ru-RU" sz="2800" b="1" dirty="0" smtClean="0">
                <a:solidFill>
                  <a:srgbClr val="C00000"/>
                </a:solidFill>
              </a:rPr>
              <a:t> = 15, </a:t>
            </a:r>
            <a:r>
              <a:rPr lang="ru-RU" sz="2800" b="1" i="1" dirty="0" smtClean="0">
                <a:solidFill>
                  <a:srgbClr val="C00000"/>
                </a:solidFill>
              </a:rPr>
              <a:t>BB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= 16, </a:t>
            </a:r>
            <a:r>
              <a:rPr lang="ru-RU" sz="2800" b="1" i="1" dirty="0" smtClean="0">
                <a:solidFill>
                  <a:srgbClr val="C00000"/>
                </a:solidFill>
              </a:rPr>
              <a:t>B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i="1" dirty="0" smtClean="0">
                <a:solidFill>
                  <a:srgbClr val="C00000"/>
                </a:solidFill>
              </a:rPr>
              <a:t>C</a:t>
            </a:r>
            <a:r>
              <a:rPr lang="ru-RU" sz="28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b="1" dirty="0" smtClean="0">
                <a:solidFill>
                  <a:srgbClr val="C00000"/>
                </a:solidFill>
              </a:rPr>
              <a:t> = 12.</a:t>
            </a:r>
          </a:p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88641"/>
            <a:ext cx="842493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2 часть №14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В цилиндре образующая перпендикулярна плоскости основания.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На окружности одного из оснований цилиндра выбраны точки 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dirty="0" smtClean="0">
                <a:solidFill>
                  <a:srgbClr val="C00000"/>
                </a:solidFill>
              </a:rPr>
              <a:t> и </a:t>
            </a:r>
            <a:r>
              <a:rPr lang="ru-RU" sz="2000" b="1" i="1" dirty="0" smtClean="0">
                <a:solidFill>
                  <a:srgbClr val="C00000"/>
                </a:solidFill>
              </a:rPr>
              <a:t>В</a:t>
            </a:r>
            <a:r>
              <a:rPr lang="ru-RU" sz="2000" b="1" dirty="0" smtClean="0">
                <a:solidFill>
                  <a:srgbClr val="C00000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 на окружности другого основания — точки </a:t>
            </a:r>
            <a:r>
              <a:rPr lang="ru-RU" sz="2000" b="1" i="1" dirty="0" smtClean="0">
                <a:solidFill>
                  <a:srgbClr val="C00000"/>
                </a:solidFill>
              </a:rPr>
              <a:t>В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и </a:t>
            </a:r>
            <a:r>
              <a:rPr lang="ru-RU" sz="2000" b="1" i="1" dirty="0" smtClean="0">
                <a:solidFill>
                  <a:srgbClr val="C00000"/>
                </a:solidFill>
              </a:rPr>
              <a:t>С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, причем </a:t>
            </a:r>
            <a:r>
              <a:rPr lang="ru-RU" sz="2000" b="1" i="1" dirty="0" smtClean="0">
                <a:solidFill>
                  <a:srgbClr val="C00000"/>
                </a:solidFill>
              </a:rPr>
              <a:t>ВВ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— образующая цилиндра, а отрезок </a:t>
            </a:r>
            <a:r>
              <a:rPr lang="ru-RU" sz="2000" b="1" i="1" dirty="0" smtClean="0">
                <a:solidFill>
                  <a:srgbClr val="C00000"/>
                </a:solidFill>
              </a:rPr>
              <a:t>АС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пересекает ось цилиндра.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а) Докажите, что угол </a:t>
            </a:r>
            <a:r>
              <a:rPr lang="ru-RU" sz="2000" b="1" i="1" dirty="0" smtClean="0">
                <a:solidFill>
                  <a:srgbClr val="C00000"/>
                </a:solidFill>
              </a:rPr>
              <a:t>АВС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прямой.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б) Найдите расстояние от точки </a:t>
            </a:r>
            <a:r>
              <a:rPr lang="ru-RU" sz="2000" b="1" i="1" dirty="0" smtClean="0">
                <a:solidFill>
                  <a:srgbClr val="C00000"/>
                </a:solidFill>
              </a:rPr>
              <a:t>B</a:t>
            </a:r>
            <a:r>
              <a:rPr lang="ru-RU" sz="2000" b="1" dirty="0" smtClean="0">
                <a:solidFill>
                  <a:srgbClr val="C00000"/>
                </a:solidFill>
              </a:rPr>
              <a:t> до прямой </a:t>
            </a:r>
            <a:r>
              <a:rPr lang="ru-RU" sz="2000" b="1" i="1" dirty="0" smtClean="0">
                <a:solidFill>
                  <a:srgbClr val="C00000"/>
                </a:solidFill>
              </a:rPr>
              <a:t>AC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,если </a:t>
            </a:r>
            <a:r>
              <a:rPr lang="ru-RU" sz="2000" b="1" i="1" dirty="0" smtClean="0">
                <a:solidFill>
                  <a:srgbClr val="C00000"/>
                </a:solidFill>
              </a:rPr>
              <a:t>AB</a:t>
            </a:r>
            <a:r>
              <a:rPr lang="ru-RU" sz="2000" b="1" dirty="0" smtClean="0">
                <a:solidFill>
                  <a:srgbClr val="C00000"/>
                </a:solidFill>
              </a:rPr>
              <a:t> = 15, </a:t>
            </a:r>
            <a:r>
              <a:rPr lang="ru-RU" sz="2000" b="1" i="1" dirty="0" smtClean="0">
                <a:solidFill>
                  <a:srgbClr val="C00000"/>
                </a:solidFill>
              </a:rPr>
              <a:t>BB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= 16, </a:t>
            </a:r>
            <a:r>
              <a:rPr lang="ru-RU" sz="2000" b="1" i="1" dirty="0" smtClean="0">
                <a:solidFill>
                  <a:srgbClr val="C00000"/>
                </a:solidFill>
              </a:rPr>
              <a:t>B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i="1" dirty="0" smtClean="0">
                <a:solidFill>
                  <a:srgbClr val="C00000"/>
                </a:solidFill>
              </a:rPr>
              <a:t>C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 = 12.</a:t>
            </a:r>
          </a:p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63490" name="AutoShape 2" descr="https://math-ege.sdamgia.ru/get_file?id=348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2" name="Picture 4" descr="https://math-ege.sdamgia.ru/get_file?id=34815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916832"/>
            <a:ext cx="3240360" cy="4667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17786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№1.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Высота конуса равна 4,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а радиус основания равен 3 см. 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Найдите образующую конуса.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admin\Desktop\вид кону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2316163" cy="2319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786050" y="1600200"/>
            <a:ext cx="5900750" cy="3628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№2.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Высота конуса равна 1,5, а длина образующей – 2,5. Найдите диаметр основания конуса.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C:\Users\admin\Desktop\вид конус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2316163" cy="2319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4293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№3.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Площадь осевого сечения цилиндра равна 10 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Найдите площадь боковой поверхности цилиндра, деленную на </a:t>
            </a:r>
            <a:r>
              <a:rPr lang="el-GR" sz="3600" b="1" dirty="0" smtClean="0">
                <a:solidFill>
                  <a:srgbClr val="C00000"/>
                </a:solidFill>
              </a:rPr>
              <a:t>π</a:t>
            </a:r>
            <a:r>
              <a:rPr lang="ru-RU" sz="3600" b="1" dirty="0" smtClean="0">
                <a:solidFill>
                  <a:srgbClr val="C00000"/>
                </a:solidFill>
              </a:rPr>
              <a:t>. 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58370" name="Picture 2" descr="https://math-ege.sdamgia.ru/get_file?id=30564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1996523" cy="1928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1778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№4.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Длина окружности основания цилиндра равна 2.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Площадь боковой поверхности равна7.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Найдите высоту цилиндра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59394" name="Picture 2" descr="https://math-ege.sdamgia.ru/get_file?id=30580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198969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1571612"/>
            <a:ext cx="617786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№5.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Объем конуса равен 8.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Через середину высоты параллельно основанию конуса проведено сечение. Найдите объем меньшего конуса.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60418" name="Picture 2" descr="https://math-ege.sdamgia.ru/get_file?id=29801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484784"/>
            <a:ext cx="2376264" cy="2151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196752"/>
            <a:ext cx="6537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№6.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В цилиндрическом сосуде уровень жидкости достигает 18 см.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Жидкость перелили во второй цилиндрический сосуд, диаметр которого в  3 раза больше первого. Ответ выразите в см.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</a:rPr>
              <a:t>Задача ЕГЭ</a:t>
            </a:r>
            <a:endParaRPr lang="ru-RU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61442" name="Picture 2" descr="https://math-ege.sdamgia.ru/get_file?id=30561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1080120" cy="3467075"/>
          </a:xfrm>
          <a:prstGeom prst="rect">
            <a:avLst/>
          </a:prstGeom>
          <a:noFill/>
        </p:spPr>
      </p:pic>
      <p:pic>
        <p:nvPicPr>
          <p:cNvPr id="5" name="Picture 2" descr="https://math-ege.sdamgia.ru/get_file?id=30561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941168"/>
            <a:ext cx="3168352" cy="1099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FFFF00"/>
      </a:dk1>
      <a:lt1>
        <a:srgbClr val="FFFF00"/>
      </a:lt1>
      <a:dk2>
        <a:srgbClr val="FFFF00"/>
      </a:dk2>
      <a:lt2>
        <a:srgbClr val="FFFF00"/>
      </a:lt2>
      <a:accent1>
        <a:srgbClr val="FFFF00"/>
      </a:accent1>
      <a:accent2>
        <a:srgbClr val="FFFF00"/>
      </a:accent2>
      <a:accent3>
        <a:srgbClr val="FFFF00"/>
      </a:accent3>
      <a:accent4>
        <a:srgbClr val="FFFFCB"/>
      </a:accent4>
      <a:accent5>
        <a:srgbClr val="FFFF00"/>
      </a:accent5>
      <a:accent6>
        <a:srgbClr val="FFFF00"/>
      </a:accent6>
      <a:hlink>
        <a:srgbClr val="FFFF00"/>
      </a:hlink>
      <a:folHlink>
        <a:srgbClr val="FFFF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969</TotalTime>
  <Words>427</Words>
  <Application>Microsoft Office PowerPoint</Application>
  <PresentationFormat>Экран (4:3)</PresentationFormat>
  <Paragraphs>119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11 математика</vt:lpstr>
      <vt:lpstr>Повторение-Сечения цилиндра</vt:lpstr>
      <vt:lpstr>Конические сечения</vt:lpstr>
      <vt:lpstr>Задача ЕГЭ</vt:lpstr>
      <vt:lpstr>Задача ЕГЭ</vt:lpstr>
      <vt:lpstr>Задача ЕГЭ</vt:lpstr>
      <vt:lpstr>Задача ЕГЭ</vt:lpstr>
      <vt:lpstr>Задача ЕГЭ</vt:lpstr>
      <vt:lpstr>Задача ЕГЭ</vt:lpstr>
      <vt:lpstr>Взаимопроверка</vt:lpstr>
      <vt:lpstr>Задача ЕГЭ</vt:lpstr>
      <vt:lpstr>Задача ЕГЭ</vt:lpstr>
      <vt:lpstr>Задача ЕГЭ</vt:lpstr>
      <vt:lpstr>Задача ЕГЭ</vt:lpstr>
      <vt:lpstr>Задача ЕГЭ</vt:lpstr>
      <vt:lpstr>Задача ЕГЭ</vt:lpstr>
      <vt:lpstr>Взаимопроверка </vt:lpstr>
      <vt:lpstr>Слайд 18</vt:lpstr>
      <vt:lpstr>Классная работа   22.10.18</vt:lpstr>
      <vt:lpstr>Сфера и шар</vt:lpstr>
      <vt:lpstr>Слайд 21</vt:lpstr>
      <vt:lpstr>Слайд 22</vt:lpstr>
      <vt:lpstr>Слайд 23</vt:lpstr>
      <vt:lpstr>Слайд 24</vt:lpstr>
      <vt:lpstr>Слайд 25</vt:lpstr>
      <vt:lpstr>Домашнее задание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167</cp:revision>
  <dcterms:created xsi:type="dcterms:W3CDTF">2018-09-12T19:05:02Z</dcterms:created>
  <dcterms:modified xsi:type="dcterms:W3CDTF">2018-10-21T20:03:43Z</dcterms:modified>
</cp:coreProperties>
</file>