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8" r:id="rId2"/>
    <p:sldId id="278" r:id="rId3"/>
    <p:sldId id="257" r:id="rId4"/>
    <p:sldId id="269" r:id="rId5"/>
    <p:sldId id="270" r:id="rId6"/>
    <p:sldId id="271" r:id="rId7"/>
    <p:sldId id="262" r:id="rId8"/>
    <p:sldId id="306" r:id="rId9"/>
    <p:sldId id="309" r:id="rId10"/>
    <p:sldId id="310" r:id="rId11"/>
    <p:sldId id="311" r:id="rId12"/>
    <p:sldId id="312" r:id="rId13"/>
    <p:sldId id="264" r:id="rId14"/>
    <p:sldId id="265" r:id="rId15"/>
    <p:sldId id="266" r:id="rId16"/>
    <p:sldId id="305" r:id="rId17"/>
    <p:sldId id="304" r:id="rId18"/>
    <p:sldId id="303" r:id="rId19"/>
    <p:sldId id="276" r:id="rId20"/>
    <p:sldId id="279" r:id="rId21"/>
    <p:sldId id="277" r:id="rId22"/>
    <p:sldId id="259" r:id="rId23"/>
    <p:sldId id="280" r:id="rId24"/>
    <p:sldId id="281" r:id="rId25"/>
    <p:sldId id="282" r:id="rId26"/>
    <p:sldId id="285" r:id="rId27"/>
    <p:sldId id="287" r:id="rId28"/>
    <p:sldId id="288" r:id="rId29"/>
    <p:sldId id="289" r:id="rId30"/>
    <p:sldId id="290" r:id="rId31"/>
    <p:sldId id="294" r:id="rId32"/>
    <p:sldId id="295" r:id="rId33"/>
    <p:sldId id="291" r:id="rId34"/>
    <p:sldId id="292" r:id="rId35"/>
    <p:sldId id="267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4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/index.php?title=Waterloo_Maple_Inc.&amp;action=edit&amp;redlink=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916832"/>
            <a:ext cx="8568952" cy="226084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R="45720" algn="ctr">
              <a:lnSpc>
                <a:spcPct val="80000"/>
              </a:lnSpc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ru-RU" sz="4400" cap="all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Реализация графики на плоскости и в пространстве в системах </a:t>
            </a:r>
            <a:br>
              <a:rPr lang="ru-RU" sz="4400" cap="all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4400" cap="all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Maple</a:t>
            </a:r>
            <a:r>
              <a:rPr lang="ru-RU" sz="4400" cap="all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и </a:t>
            </a:r>
            <a:r>
              <a:rPr lang="en-US" sz="4400" cap="all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Maxima</a:t>
            </a:r>
            <a:endParaRPr lang="ru-RU" sz="4400" cap="all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88640"/>
            <a:ext cx="7854696" cy="175260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cap="all" dirty="0"/>
              <a:t>МИНИСТЕРСТВО ОБРАЗОВАНИЯ И НАУКИ РФ </a:t>
            </a:r>
            <a:endParaRPr lang="ru-RU" dirty="0"/>
          </a:p>
          <a:p>
            <a:pPr algn="ctr"/>
            <a:r>
              <a:rPr lang="ru-RU" cap="all" dirty="0"/>
              <a:t>ФЕДЕРАЛЬНОЕ ГОСУДАРСТВЕННОЕ БЮДЖЕТНОЕ </a:t>
            </a:r>
            <a:endParaRPr lang="ru-RU" dirty="0"/>
          </a:p>
          <a:p>
            <a:pPr algn="ctr"/>
            <a:r>
              <a:rPr lang="ru-RU" cap="all" dirty="0"/>
              <a:t>ОБРАЗОВАТЕЛЬНОЕ УЧРЕЖДЕНИЕ ВЫСШЕГО</a:t>
            </a:r>
            <a:endParaRPr lang="ru-RU" dirty="0"/>
          </a:p>
          <a:p>
            <a:pPr algn="ctr"/>
            <a:r>
              <a:rPr lang="ru-RU" cap="all" dirty="0"/>
              <a:t>ПРОФЕССИОНАЛЬНОГО педагогический институт </a:t>
            </a:r>
            <a:endParaRPr lang="ru-RU" dirty="0"/>
          </a:p>
          <a:p>
            <a:pPr algn="ctr"/>
            <a:r>
              <a:rPr lang="ru-RU" cap="all" dirty="0"/>
              <a:t>имени М.Е. </a:t>
            </a:r>
            <a:r>
              <a:rPr lang="ru-RU" cap="all" dirty="0" err="1"/>
              <a:t>евсевьева</a:t>
            </a:r>
            <a:r>
              <a:rPr lang="ru-RU" cap="all" dirty="0"/>
              <a:t>»</a:t>
            </a:r>
            <a:endParaRPr lang="ru-RU" dirty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475656" y="4797152"/>
            <a:ext cx="7400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/>
              <a:t>Выполнила: Христофорова А.В., студентка 2 курса магистратуры ,группы МДИМ-117</a:t>
            </a:r>
          </a:p>
          <a:p>
            <a:pPr algn="r"/>
            <a:r>
              <a:rPr lang="ru-RU" sz="2400" dirty="0" smtClean="0"/>
              <a:t> </a:t>
            </a:r>
          </a:p>
          <a:p>
            <a:pPr algn="r"/>
            <a:r>
              <a:rPr lang="ru-RU" sz="2400" dirty="0" smtClean="0"/>
              <a:t>Руководитель: канд. физ.-мат. н., доцент </a:t>
            </a:r>
          </a:p>
          <a:p>
            <a:pPr algn="r"/>
            <a:r>
              <a:rPr lang="ru-RU" sz="2400" dirty="0" smtClean="0"/>
              <a:t>Т. В. Кормилицына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7052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3671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/>
              <a:t>Графики функций, заданных </a:t>
            </a:r>
            <a:r>
              <a:rPr lang="ru-RU" sz="3200" b="1" dirty="0" err="1"/>
              <a:t>параметрически</a:t>
            </a:r>
            <a:r>
              <a:rPr lang="ru-RU" sz="3200" b="1" dirty="0"/>
              <a:t/>
            </a:r>
            <a:br>
              <a:rPr lang="ru-RU" sz="3200" b="1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462" y="548680"/>
            <a:ext cx="8892480" cy="3312368"/>
          </a:xfrm>
        </p:spPr>
        <p:txBody>
          <a:bodyPr>
            <a:normAutofit/>
          </a:bodyPr>
          <a:lstStyle/>
          <a:p>
            <a:pPr algn="just"/>
            <a:r>
              <a:rPr lang="ru-RU" sz="2400" dirty="0"/>
              <a:t>В ряде случаев для задания функциональных зависимостей используются заданные </a:t>
            </a:r>
            <a:r>
              <a:rPr lang="ru-RU" sz="2400" dirty="0" err="1"/>
              <a:t>параметрически</a:t>
            </a:r>
            <a:r>
              <a:rPr lang="ru-RU" sz="2400" dirty="0"/>
              <a:t> уравнения, например х = f</a:t>
            </a:r>
            <a:r>
              <a:rPr lang="ru-RU" sz="2400" baseline="-25000" dirty="0"/>
              <a:t>1</a:t>
            </a:r>
            <a:r>
              <a:rPr lang="ru-RU" sz="2400" dirty="0"/>
              <a:t>(t) и у =f</a:t>
            </a:r>
            <a:r>
              <a:rPr lang="ru-RU" sz="2400" baseline="-25000" dirty="0"/>
              <a:t>2</a:t>
            </a:r>
            <a:r>
              <a:rPr lang="ru-RU" sz="2400" dirty="0"/>
              <a:t>(t) при изменении переменной t в некоторых пределах. Точки(х, у) наносятся на график в декартовой системе координат и соединяются отрезками прямых. Для этого используется функция </a:t>
            </a:r>
            <a:r>
              <a:rPr lang="ru-RU" sz="2400" dirty="0" err="1"/>
              <a:t>plot</a:t>
            </a:r>
            <a:r>
              <a:rPr lang="ru-RU" sz="2400" dirty="0"/>
              <a:t> в следующей форме:</a:t>
            </a:r>
          </a:p>
        </p:txBody>
      </p:sp>
      <p:pic>
        <p:nvPicPr>
          <p:cNvPr id="12290" name="Picture 2" descr="http://lib.qrz.ru/files/images/soft/book13/glava_11/48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76"/>
          <a:stretch/>
        </p:blipFill>
        <p:spPr bwMode="auto">
          <a:xfrm>
            <a:off x="3070076" y="2897561"/>
            <a:ext cx="4896633" cy="3960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771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11430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/>
              <a:t>Графики функций в полярной системе координат</a:t>
            </a:r>
            <a:br>
              <a:rPr lang="ru-RU" sz="3200" b="1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64704"/>
            <a:ext cx="8964488" cy="5343872"/>
          </a:xfrm>
        </p:spPr>
        <p:txBody>
          <a:bodyPr>
            <a:normAutofit/>
          </a:bodyPr>
          <a:lstStyle/>
          <a:p>
            <a:pPr algn="just"/>
            <a:r>
              <a:rPr lang="ru-RU" sz="2400" dirty="0"/>
              <a:t>Графики в полярной системе координат представляют собой линии, которые описывают конец радиус- вектора  r(t) при изменении угла t в определенных пределах — от t до t . Построение таких графиков также производится функцией </a:t>
            </a:r>
            <a:r>
              <a:rPr lang="ru-RU" sz="2400" dirty="0" err="1"/>
              <a:t>plot</a:t>
            </a:r>
            <a:r>
              <a:rPr lang="ru-RU" sz="2400" dirty="0"/>
              <a:t>, которая для этого записывается в следующем виде:</a:t>
            </a:r>
          </a:p>
        </p:txBody>
      </p:sp>
      <p:pic>
        <p:nvPicPr>
          <p:cNvPr id="13314" name="Picture 2" descr="http://lib.qrz.ru/files/images/soft/book13/glava_11/18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724625"/>
            <a:ext cx="4618099" cy="41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704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/>
              <a:t>Построение трехмерных графиков</a:t>
            </a:r>
            <a:br>
              <a:rPr lang="ru-RU" sz="3600" b="1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52736"/>
            <a:ext cx="8932052" cy="4389120"/>
          </a:xfrm>
        </p:spPr>
        <p:txBody>
          <a:bodyPr/>
          <a:lstStyle/>
          <a:p>
            <a:pPr algn="just"/>
            <a:r>
              <a:rPr lang="ru-RU" dirty="0"/>
              <a:t>Трехмерными называют графики, отображающие функции двух переменных  z(</a:t>
            </a:r>
            <a:r>
              <a:rPr lang="ru-RU" dirty="0" err="1"/>
              <a:t>х,у</a:t>
            </a:r>
            <a:r>
              <a:rPr lang="ru-RU" dirty="0"/>
              <a:t>). Каждая точка </a:t>
            </a:r>
            <a:r>
              <a:rPr lang="ru-RU" dirty="0" err="1"/>
              <a:t>z</a:t>
            </a:r>
            <a:r>
              <a:rPr lang="ru-RU" baseline="-25000" dirty="0" err="1"/>
              <a:t>i</a:t>
            </a:r>
            <a:r>
              <a:rPr lang="ru-RU" dirty="0"/>
              <a:t> таких графиков является высотой (аппликатой) точки, лежащей в плоскости XY и представленной координатами (</a:t>
            </a:r>
            <a:r>
              <a:rPr lang="ru-RU" dirty="0" err="1"/>
              <a:t>х,у</a:t>
            </a:r>
            <a:r>
              <a:rPr lang="ru-RU" dirty="0"/>
              <a:t>). </a:t>
            </a:r>
            <a:endParaRPr lang="ru-RU" dirty="0" smtClean="0"/>
          </a:p>
          <a:p>
            <a:pPr marL="0" indent="0" algn="just">
              <a:buNone/>
            </a:pPr>
            <a:endParaRPr lang="ru-RU" dirty="0" smtClean="0"/>
          </a:p>
          <a:p>
            <a:pPr algn="just"/>
            <a:r>
              <a:rPr lang="ru-RU" dirty="0" smtClean="0"/>
              <a:t>Поскольку </a:t>
            </a:r>
            <a:r>
              <a:rPr lang="ru-RU" dirty="0"/>
              <a:t>экран монитора компьютера в первом приближении является плоским, то на деле трехмерные графики представляют собой специальные проекции объемных объектов.</a:t>
            </a:r>
          </a:p>
        </p:txBody>
      </p:sp>
    </p:spTree>
    <p:extLst>
      <p:ext uri="{BB962C8B-B14F-4D97-AF65-F5344CB8AC3E}">
        <p14:creationId xmlns:p14="http://schemas.microsoft.com/office/powerpoint/2010/main" val="412171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260648"/>
            <a:ext cx="8424936" cy="1080120"/>
          </a:xfrm>
        </p:spPr>
        <p:txBody>
          <a:bodyPr>
            <a:noAutofit/>
          </a:bodyPr>
          <a:lstStyle/>
          <a:p>
            <a:pPr algn="ctr">
              <a:buClr>
                <a:schemeClr val="accent3"/>
              </a:buClr>
              <a:buSzPct val="95000"/>
            </a:pPr>
            <a:r>
              <a:rPr lang="ru-RU" sz="3200" b="1" dirty="0"/>
              <a:t>Для изображения поверхностей в </a:t>
            </a:r>
            <a:r>
              <a:rPr lang="ru-RU" sz="3200" b="1" dirty="0" err="1"/>
              <a:t>Maple</a:t>
            </a:r>
            <a:r>
              <a:rPr lang="ru-RU" sz="3200" b="1" dirty="0"/>
              <a:t> используется команда </a:t>
            </a:r>
            <a:r>
              <a:rPr lang="ru-RU" sz="3200" b="1" dirty="0" smtClean="0"/>
              <a:t>plot3d</a:t>
            </a:r>
            <a:endParaRPr lang="ru-RU" sz="3200" b="1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628800"/>
            <a:ext cx="8568952" cy="1008112"/>
          </a:xfrm>
          <a:prstGeom prst="rect">
            <a:avLst/>
          </a:prstGeom>
        </p:spPr>
        <p:txBody>
          <a:bodyPr>
            <a:noAutofit/>
          </a:bodyPr>
          <a:lstStyle/>
          <a:p>
            <a:pPr algn="l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 же, как и команда 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plot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зависимости от синтаксиса 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plot3d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может изображать поверхности, заданные явно (в виде графика функции двух аргументов) 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параметрически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5764032"/>
            <a:ext cx="82811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2000" dirty="0"/>
          </a:p>
          <a:p>
            <a:r>
              <a:rPr lang="es-ES" sz="2000" dirty="0"/>
              <a:t>&gt; y:='y':plot3d(x^2+y^2, x=-2..2, y=-sqrt(4-x^2)..sqrt(4-x^2), grid=[20,20]);</a:t>
            </a:r>
            <a:endParaRPr lang="ru-RU" sz="2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72" t="10551" r="17369" b="25017"/>
          <a:stretch/>
        </p:blipFill>
        <p:spPr>
          <a:xfrm>
            <a:off x="4427984" y="2996952"/>
            <a:ext cx="4176732" cy="2537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493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График явно заданной функции</a:t>
            </a:r>
            <a:endParaRPr lang="ru-RU" sz="3200" b="1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96580"/>
            <a:ext cx="8590258" cy="5271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549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7" y="260648"/>
            <a:ext cx="8352928" cy="86409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Построение  </a:t>
            </a:r>
            <a:r>
              <a:rPr lang="ru-RU" sz="3200" b="1" dirty="0"/>
              <a:t>трехмерного графика, заданной в параметрической форме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9727" y="1484784"/>
            <a:ext cx="842493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параметрическом задании поверхности первый аргумент представляет собой список трех функций двух переменных.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два аргумента, как и в случае явного задания поверхности, определяют диапазон изменения переменных.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Разумеется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при параметрическом задании поверхности также можно использовать дополнительные опции команды 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plot3d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8566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651" y="32048"/>
            <a:ext cx="8690457" cy="117766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/>
              <a:t>Построение поверхностей</a:t>
            </a:r>
            <a:br>
              <a:rPr lang="ru-RU" sz="3600" b="1" dirty="0"/>
            </a:b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692696"/>
            <a:ext cx="84969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Пример простейшего построения </a:t>
            </a:r>
            <a:r>
              <a:rPr lang="ru-RU" sz="2400" dirty="0"/>
              <a:t>графиков трехмерной поверхности. По умолчанию в </a:t>
            </a:r>
            <a:r>
              <a:rPr lang="ru-RU" sz="2400" dirty="0" err="1"/>
              <a:t>Maple</a:t>
            </a:r>
            <a:r>
              <a:rPr lang="ru-RU" sz="2400" dirty="0"/>
              <a:t> 7 строится поверхность с функциональной окраской и стилем </a:t>
            </a:r>
            <a:r>
              <a:rPr lang="ru-RU" sz="2400" dirty="0" err="1" smtClean="0"/>
              <a:t>style</a:t>
            </a:r>
            <a:r>
              <a:rPr lang="ru-RU" sz="2400" dirty="0" smtClean="0"/>
              <a:t>=</a:t>
            </a:r>
            <a:r>
              <a:rPr lang="ru-RU" sz="2400" dirty="0" err="1" smtClean="0"/>
              <a:t>patch</a:t>
            </a:r>
            <a:r>
              <a:rPr lang="ru-RU" sz="2400" dirty="0"/>
              <a:t>.</a:t>
            </a:r>
          </a:p>
        </p:txBody>
      </p:sp>
      <p:pic>
        <p:nvPicPr>
          <p:cNvPr id="7170" name="Picture 2" descr="http://lib.qrz.ru/files/images/soft/book13/glava_11/2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1125" y="2045146"/>
            <a:ext cx="5377259" cy="4812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396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5036" y="341784"/>
            <a:ext cx="8305800" cy="11430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/>
              <a:t>Построение фигур в различных системах координат</a:t>
            </a:r>
            <a:br>
              <a:rPr lang="ru-RU" sz="3200" b="1" dirty="0"/>
            </a:br>
            <a:endParaRPr lang="ru-RU" sz="3200" dirty="0"/>
          </a:p>
        </p:txBody>
      </p:sp>
      <p:pic>
        <p:nvPicPr>
          <p:cNvPr id="6146" name="Picture 2" descr="http://lib.qrz.ru/files/images/soft/book13/glava_11/2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398767"/>
            <a:ext cx="4968552" cy="4447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1" y="908720"/>
            <a:ext cx="866410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dirty="0" smtClean="0"/>
              <a:t>Вид графика </a:t>
            </a:r>
            <a:r>
              <a:rPr lang="ru-RU" sz="2200" dirty="0"/>
              <a:t>трехмерной поверхности существенно зависит от выбора координатной системы. П</a:t>
            </a:r>
            <a:r>
              <a:rPr lang="ru-RU" sz="2200" dirty="0" smtClean="0"/>
              <a:t>ример </a:t>
            </a:r>
            <a:r>
              <a:rPr lang="ru-RU" sz="2200" dirty="0"/>
              <a:t>построения нелинейного конуса в цилиндрической системе координат. Для задания такой системы координат используется параметр </a:t>
            </a:r>
            <a:r>
              <a:rPr lang="ru-RU" sz="2200" dirty="0" err="1"/>
              <a:t>coords</a:t>
            </a:r>
            <a:r>
              <a:rPr lang="ru-RU" sz="2200" dirty="0"/>
              <a:t>=</a:t>
            </a:r>
            <a:r>
              <a:rPr lang="ru-RU" sz="2200" dirty="0" err="1"/>
              <a:t>cylindrical</a:t>
            </a:r>
            <a:r>
              <a:rPr lang="ru-RU" sz="2200" dirty="0" smtClean="0"/>
              <a:t>.</a:t>
            </a:r>
          </a:p>
          <a:p>
            <a:pPr algn="just"/>
            <a:r>
              <a:rPr lang="ru-RU" sz="2200" dirty="0"/>
              <a:t/>
            </a:r>
            <a:br>
              <a:rPr lang="ru-RU" sz="2200" dirty="0"/>
            </a:b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462474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/>
              <a:t>3d- графики </a:t>
            </a:r>
            <a:r>
              <a:rPr lang="ru-RU" sz="3200" b="1" dirty="0" err="1"/>
              <a:t>параметрически</a:t>
            </a:r>
            <a:r>
              <a:rPr lang="ru-RU" sz="3200" b="1" dirty="0"/>
              <a:t> заданных поверхностей</a:t>
            </a:r>
            <a:br>
              <a:rPr lang="ru-RU" sz="3200" b="1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916832"/>
            <a:ext cx="8229600" cy="4389120"/>
          </a:xfrm>
        </p:spPr>
        <p:txBody>
          <a:bodyPr/>
          <a:lstStyle/>
          <a:p>
            <a:endParaRPr lang="ru-RU"/>
          </a:p>
        </p:txBody>
      </p:sp>
      <p:pic>
        <p:nvPicPr>
          <p:cNvPr id="5122" name="Picture 2" descr="http://lib.qrz.ru/files/images/soft/book13/glava_11/49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124744"/>
            <a:ext cx="6065919" cy="5723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6813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7467600" cy="86895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Общие сведения о </a:t>
            </a:r>
            <a:r>
              <a:rPr lang="en-US" b="1" dirty="0"/>
              <a:t>Maxima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5" name="Объект 2"/>
          <p:cNvSpPr>
            <a:spLocks noGrp="1"/>
          </p:cNvSpPr>
          <p:nvPr>
            <p:ph sz="quarter" idx="1"/>
          </p:nvPr>
        </p:nvSpPr>
        <p:spPr>
          <a:xfrm>
            <a:off x="251520" y="1600200"/>
            <a:ext cx="8568952" cy="4925144"/>
          </a:xfrm>
        </p:spPr>
        <p:txBody>
          <a:bodyPr>
            <a:normAutofit/>
          </a:bodyPr>
          <a:lstStyle/>
          <a:p>
            <a:r>
              <a:rPr lang="ru-RU" sz="2800" dirty="0" err="1"/>
              <a:t>Maxima</a:t>
            </a:r>
            <a:r>
              <a:rPr lang="ru-RU" sz="2800" dirty="0"/>
              <a:t> – система для работы с символьными и численными выражениями, включающая дифференцирование, интегрирование, разложение в ряд, преобразование Лапласа, обыкновенные дифференциальные уравнения, системы линейных уравнений, многочлены, множества, списки, векторы, матрицы и тензоры.</a:t>
            </a:r>
          </a:p>
        </p:txBody>
      </p:sp>
    </p:spTree>
    <p:extLst>
      <p:ext uri="{BB962C8B-B14F-4D97-AF65-F5344CB8AC3E}">
        <p14:creationId xmlns:p14="http://schemas.microsoft.com/office/powerpoint/2010/main" val="82144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651304" cy="6192688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/>
              <a:t>Для повышения эффективности программных продуктов предпочтительнее иметь в распоряжении пользователя – мощные встроенные функции или алгоритмы получения геометрических образов. Такими возможностями обладают, в том числе программы класса </a:t>
            </a:r>
            <a:r>
              <a:rPr lang="en-US" dirty="0"/>
              <a:t>CAD</a:t>
            </a:r>
            <a:r>
              <a:rPr lang="ru-RU" dirty="0"/>
              <a:t> систем, так и практически все системы компьютерной </a:t>
            </a:r>
            <a:r>
              <a:rPr lang="ru-RU"/>
              <a:t>математики</a:t>
            </a:r>
            <a:r>
              <a:rPr lang="ru-RU" smtClean="0"/>
              <a:t>.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2D и 3</a:t>
            </a:r>
            <a:r>
              <a:rPr lang="en-US" dirty="0"/>
              <a:t>D</a:t>
            </a:r>
            <a:r>
              <a:rPr lang="ru-RU" dirty="0"/>
              <a:t> графика в настоящий момент используются в области «яркой» графики, высоко информационных сред (графиков, диаграмм, геоинформационных систем, систем проектирования и т. д.), новых возможностей в искусстве и инсталляциях, а также для работы с человеческими чувствами и впечатлениями.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5698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400" b="1" dirty="0"/>
              <a:t>Основными преимуществами программы </a:t>
            </a:r>
            <a:r>
              <a:rPr lang="en-US" sz="3400" b="1" dirty="0" smtClean="0"/>
              <a:t>Maxima </a:t>
            </a:r>
            <a:r>
              <a:rPr lang="ru-RU" sz="3400" b="1" dirty="0" smtClean="0"/>
              <a:t>являются</a:t>
            </a:r>
            <a:r>
              <a:rPr lang="ru-RU" sz="3400" b="1" dirty="0"/>
              <a:t>:</a:t>
            </a:r>
            <a:br>
              <a:rPr lang="ru-RU" sz="3400" b="1" dirty="0"/>
            </a:br>
            <a:endParaRPr lang="ru-RU" sz="3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80728"/>
            <a:ext cx="9036496" cy="56886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/>
              <a:t>1.Возможность </a:t>
            </a:r>
            <a:r>
              <a:rPr lang="ru-RU" sz="2000" dirty="0"/>
              <a:t>свободного использования (</a:t>
            </a:r>
            <a:r>
              <a:rPr lang="ru-RU" sz="2000" i="1" dirty="0" err="1"/>
              <a:t>Maxima</a:t>
            </a:r>
            <a:r>
              <a:rPr lang="ru-RU" sz="2000" i="1" dirty="0"/>
              <a:t> </a:t>
            </a:r>
            <a:r>
              <a:rPr lang="ru-RU" sz="2000" dirty="0"/>
              <a:t>относится к классу свободных программ и распространяется на основе лицензии GNU). </a:t>
            </a:r>
            <a:r>
              <a:rPr lang="ru-RU" sz="2000" dirty="0" smtClean="0"/>
              <a:t>Эта </a:t>
            </a:r>
            <a:r>
              <a:rPr lang="ru-RU" sz="2000" dirty="0"/>
              <a:t>лицензия предоставляет пользователям компьютерных </a:t>
            </a:r>
            <a:r>
              <a:rPr lang="ru-RU" sz="2000" dirty="0" smtClean="0"/>
              <a:t>программ:</a:t>
            </a:r>
          </a:p>
          <a:p>
            <a:pPr marL="0" indent="0">
              <a:buNone/>
            </a:pPr>
            <a:r>
              <a:rPr lang="ru-RU" sz="2000" dirty="0" smtClean="0"/>
              <a:t>1</a:t>
            </a:r>
            <a:r>
              <a:rPr lang="ru-RU" sz="2000" dirty="0"/>
              <a:t>) свободу запуска программы, с любой целью;</a:t>
            </a:r>
          </a:p>
          <a:p>
            <a:pPr marL="0" indent="0">
              <a:buNone/>
            </a:pPr>
            <a:r>
              <a:rPr lang="ru-RU" sz="2000" dirty="0"/>
              <a:t>2) свободу изучения того, как программа работает, и её модификации;</a:t>
            </a:r>
          </a:p>
          <a:p>
            <a:pPr marL="0" indent="0">
              <a:buNone/>
            </a:pPr>
            <a:r>
              <a:rPr lang="ru-RU" sz="2000" dirty="0"/>
              <a:t>3) свободу распространения копий;</a:t>
            </a:r>
          </a:p>
          <a:p>
            <a:pPr marL="0" indent="0">
              <a:buNone/>
            </a:pPr>
            <a:r>
              <a:rPr lang="ru-RU" sz="2000" dirty="0"/>
              <a:t>4) свободу улучшения программы, и выпуска улучшений в публичный доступ.</a:t>
            </a:r>
          </a:p>
          <a:p>
            <a:pPr marL="0" indent="0">
              <a:buNone/>
            </a:pPr>
            <a:r>
              <a:rPr lang="ru-RU" sz="2000" dirty="0"/>
              <a:t>2. Возможность функционирования под управлением различных ОС (в частности Linux и Windows).</a:t>
            </a:r>
          </a:p>
          <a:p>
            <a:pPr marL="0" indent="0">
              <a:buNone/>
            </a:pPr>
            <a:r>
              <a:rPr lang="ru-RU" sz="2000" dirty="0"/>
              <a:t>3. Небольшой размер программы (дистрибутив занимает порядка 23 мегабайт, в установленном виде со всеми расширениями потребуется около 80 мегабайт).</a:t>
            </a:r>
          </a:p>
          <a:p>
            <a:pPr marL="0" indent="0">
              <a:buNone/>
            </a:pPr>
            <a:r>
              <a:rPr lang="ru-RU" sz="2000" dirty="0"/>
              <a:t>4. </a:t>
            </a:r>
            <a:r>
              <a:rPr lang="ru-RU" sz="2000" dirty="0" err="1"/>
              <a:t>Maxima</a:t>
            </a:r>
            <a:r>
              <a:rPr lang="ru-RU" sz="2000" dirty="0"/>
              <a:t> имеет удобный графический интерфейс (</a:t>
            </a:r>
            <a:r>
              <a:rPr lang="ru-RU" sz="2000" dirty="0" err="1"/>
              <a:t>wxMaxima</a:t>
            </a:r>
            <a:r>
              <a:rPr lang="ru-RU" sz="2000" dirty="0"/>
              <a:t>) на русском языке, а также есть возможность работать в режиме командной строки.</a:t>
            </a:r>
          </a:p>
          <a:p>
            <a:pPr marL="0" indent="0">
              <a:buNone/>
            </a:pPr>
            <a:r>
              <a:rPr lang="ru-RU" sz="2000" dirty="0"/>
              <a:t>5. </a:t>
            </a:r>
            <a:r>
              <a:rPr lang="ru-RU" sz="2000" dirty="0" err="1"/>
              <a:t>Maxima</a:t>
            </a:r>
            <a:r>
              <a:rPr lang="ru-RU" sz="2000" dirty="0"/>
              <a:t> дает возможность решать широкий класс задач 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17842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467600" cy="128215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/>
              <a:t>Построение графиков в </a:t>
            </a:r>
            <a:r>
              <a:rPr lang="en-US" sz="4000" b="1" dirty="0"/>
              <a:t>Maxima</a:t>
            </a:r>
            <a:r>
              <a:rPr lang="ru-RU" sz="4000" b="1" dirty="0"/>
              <a:t/>
            </a:r>
            <a:br>
              <a:rPr lang="ru-RU" sz="4000" b="1" dirty="0"/>
            </a:br>
            <a:endParaRPr lang="ru-RU" sz="4000" dirty="0"/>
          </a:p>
        </p:txBody>
      </p:sp>
      <p:sp>
        <p:nvSpPr>
          <p:cNvPr id="5" name="Объект 2"/>
          <p:cNvSpPr>
            <a:spLocks noGrp="1"/>
          </p:cNvSpPr>
          <p:nvPr>
            <p:ph sz="quarter" idx="1"/>
          </p:nvPr>
        </p:nvSpPr>
        <p:spPr>
          <a:xfrm>
            <a:off x="251520" y="1268760"/>
            <a:ext cx="8568952" cy="5205192"/>
          </a:xfrm>
        </p:spPr>
        <p:txBody>
          <a:bodyPr>
            <a:normAutofit fontScale="92500"/>
          </a:bodyPr>
          <a:lstStyle/>
          <a:p>
            <a:pPr algn="just"/>
            <a:r>
              <a:rPr lang="ru-RU" sz="2800" dirty="0"/>
              <a:t>В математике удобно полученное решение выводить в графическом виде. Система компьютерной математики </a:t>
            </a:r>
            <a:r>
              <a:rPr lang="ru-RU" sz="2800" dirty="0" err="1"/>
              <a:t>Maxima</a:t>
            </a:r>
            <a:r>
              <a:rPr lang="ru-RU" sz="2800" dirty="0"/>
              <a:t> может строить графики двумерных и трехмерных функций, заданных в явном виде, </a:t>
            </a:r>
            <a:r>
              <a:rPr lang="ru-RU" sz="2800" dirty="0" smtClean="0"/>
              <a:t>в параметрическом </a:t>
            </a:r>
            <a:r>
              <a:rPr lang="ru-RU" sz="2800" dirty="0"/>
              <a:t>виде, в виде таблицы</a:t>
            </a:r>
            <a:r>
              <a:rPr lang="ru-RU" sz="2800" dirty="0" smtClean="0"/>
              <a:t>.</a:t>
            </a:r>
          </a:p>
          <a:p>
            <a:pPr algn="just"/>
            <a:endParaRPr lang="ru-RU" sz="2800" dirty="0"/>
          </a:p>
          <a:p>
            <a:pPr algn="just"/>
            <a:r>
              <a:rPr lang="ru-RU" sz="2800" dirty="0" smtClean="0"/>
              <a:t>Для </a:t>
            </a:r>
            <a:r>
              <a:rPr lang="ru-RU" sz="2800" dirty="0"/>
              <a:t>построения двумерного графика можно использовать либо диалоговое окно пункта «</a:t>
            </a:r>
            <a:r>
              <a:rPr lang="ru-RU" sz="2800" dirty="0" err="1"/>
              <a:t>Plot</a:t>
            </a:r>
            <a:r>
              <a:rPr lang="ru-RU" sz="2800" dirty="0"/>
              <a:t> 2d…» из вкладки «Графики», либо команду «plot2d(f(x),[</a:t>
            </a:r>
            <a:r>
              <a:rPr lang="ru-RU" sz="2800" dirty="0" err="1"/>
              <a:t>x,a,b</a:t>
            </a:r>
            <a:r>
              <a:rPr lang="ru-RU" sz="2800" dirty="0"/>
              <a:t>]);», где f(x) – функция, график которой необходимо построить, x – переменная, а – левая граница, b – правая граница.</a:t>
            </a:r>
            <a:endParaRPr lang="ru-RU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5096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115212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/>
              <a:t>Построение двумерных и трехмерных </a:t>
            </a:r>
            <a:r>
              <a:rPr lang="ru-RU" sz="4000" b="1" dirty="0" smtClean="0"/>
              <a:t>графиков в системе </a:t>
            </a:r>
            <a:r>
              <a:rPr lang="en-US" sz="4000" b="1" dirty="0" smtClean="0"/>
              <a:t>Maxima</a:t>
            </a:r>
            <a:endParaRPr lang="ru-RU" sz="40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838687" y="1988840"/>
            <a:ext cx="3275856" cy="648072"/>
          </a:xfrm>
        </p:spPr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plot2d(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выражение, [символ, начало, конец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0" y="4869160"/>
            <a:ext cx="4248472" cy="864096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plot3d(выражение, [переменная1, начало, конец], [переменная2, начало, конец])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581" y="1700808"/>
            <a:ext cx="5863233" cy="2800283"/>
          </a:xfrm>
          <a:prstGeom prst="rect">
            <a:avLst/>
          </a:prstGeo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0471" y="3933057"/>
            <a:ext cx="5343530" cy="289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78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/>
              <a:t>Программирование графиков функций, заданных в явном </a:t>
            </a:r>
            <a:r>
              <a:rPr lang="ru-RU" sz="3200" b="1" dirty="0" smtClean="0"/>
              <a:t>виде</a:t>
            </a:r>
            <a:endParaRPr lang="ru-RU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1606802"/>
                <a:ext cx="8712968" cy="5278582"/>
              </a:xfrm>
            </p:spPr>
            <p:txBody>
              <a:bodyPr>
                <a:normAutofit/>
              </a:bodyPr>
              <a:lstStyle/>
              <a:p>
                <a:r>
                  <a:rPr lang="ru-RU" dirty="0" smtClean="0"/>
                  <a:t>Для </a:t>
                </a:r>
                <a:r>
                  <a:rPr lang="ru-RU" dirty="0"/>
                  <a:t>построения двумерных графиков используются функция: 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𝑝𝑙𝑜𝑡</m:t>
                    </m:r>
                    <m:r>
                      <a:rPr lang="ru-RU" i="1">
                        <a:latin typeface="Cambria Math"/>
                      </a:rPr>
                      <m:t>2</m:t>
                    </m:r>
                    <m:r>
                      <a:rPr lang="en-US" i="1">
                        <a:latin typeface="Cambria Math"/>
                      </a:rPr>
                      <m:t>𝑑</m:t>
                    </m:r>
                    <m:r>
                      <a:rPr lang="ru-RU" i="1">
                        <a:latin typeface="Cambria Math"/>
                      </a:rPr>
                      <m:t>([</m:t>
                    </m:r>
                    <m:r>
                      <a:rPr lang="en-US" i="1">
                        <a:latin typeface="Cambria Math"/>
                      </a:rPr>
                      <m:t>𝑦</m:t>
                    </m:r>
                    <m:r>
                      <a:rPr lang="ru-RU" i="1">
                        <a:latin typeface="Cambria Math"/>
                      </a:rPr>
                      <m:t>1, </m:t>
                    </m:r>
                    <m:r>
                      <a:rPr lang="en-US" i="1">
                        <a:latin typeface="Cambria Math"/>
                      </a:rPr>
                      <m:t>𝑦</m:t>
                    </m:r>
                    <m:r>
                      <a:rPr lang="ru-RU" i="1">
                        <a:latin typeface="Cambria Math"/>
                      </a:rPr>
                      <m:t>2], [</m:t>
                    </m:r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ru-RU" i="1">
                        <a:latin typeface="Cambria Math"/>
                      </a:rPr>
                      <m:t>, </m:t>
                    </m:r>
                    <m:r>
                      <a:rPr lang="en-US" i="1">
                        <a:latin typeface="Cambria Math"/>
                      </a:rPr>
                      <m:t>𝑎</m:t>
                    </m:r>
                    <m:r>
                      <a:rPr lang="ru-RU" i="1">
                        <a:latin typeface="Cambria Math"/>
                      </a:rPr>
                      <m:t> , </m:t>
                    </m:r>
                    <m:r>
                      <a:rPr lang="en-US" i="1">
                        <a:latin typeface="Cambria Math"/>
                      </a:rPr>
                      <m:t>𝑏</m:t>
                    </m:r>
                    <m:r>
                      <a:rPr lang="ru-RU" i="1">
                        <a:latin typeface="Cambria Math"/>
                      </a:rPr>
                      <m:t>],[</m:t>
                    </m:r>
                    <m:r>
                      <a:rPr lang="en-US" i="1">
                        <a:latin typeface="Cambria Math"/>
                      </a:rPr>
                      <m:t>𝑦</m:t>
                    </m:r>
                    <m:r>
                      <a:rPr lang="ru-RU" i="1">
                        <a:latin typeface="Cambria Math"/>
                      </a:rPr>
                      <m:t>, </m:t>
                    </m:r>
                    <m:r>
                      <a:rPr lang="en-US" i="1">
                        <a:latin typeface="Cambria Math"/>
                      </a:rPr>
                      <m:t>𝑐</m:t>
                    </m:r>
                    <m:r>
                      <a:rPr lang="ru-RU" i="1">
                        <a:latin typeface="Cambria Math"/>
                      </a:rPr>
                      <m:t>, </m:t>
                    </m:r>
                    <m:r>
                      <a:rPr lang="en-US" i="1">
                        <a:latin typeface="Cambria Math"/>
                      </a:rPr>
                      <m:t>𝑑</m:t>
                    </m:r>
                    <m:r>
                      <a:rPr lang="ru-RU" i="1">
                        <a:latin typeface="Cambria Math"/>
                      </a:rPr>
                      <m:t>])</m:t>
                    </m:r>
                  </m:oMath>
                </a14:m>
                <a:r>
                  <a:rPr lang="ru-RU" dirty="0"/>
                  <a:t>.</a:t>
                </a:r>
              </a:p>
              <a:p>
                <a:r>
                  <a:rPr lang="ru-RU" dirty="0"/>
                  <a:t>Первый аргумент – список функций, второй и третий – ограничения </a:t>
                </a:r>
                <a:r>
                  <a:rPr lang="ru-RU" dirty="0" err="1"/>
                  <a:t>поосям</a:t>
                </a:r>
                <a:r>
                  <a:rPr lang="ru-RU" dirty="0"/>
                  <a:t> координат. Третий аргумент является необязательным. Если </a:t>
                </a:r>
                <a:r>
                  <a:rPr lang="ru-RU" dirty="0" err="1"/>
                  <a:t>егоне</a:t>
                </a:r>
                <a:r>
                  <a:rPr lang="ru-RU" dirty="0"/>
                  <a:t> указать – он будет подобран автоматически.</a:t>
                </a:r>
              </a:p>
              <a:p>
                <a:r>
                  <a:rPr lang="ru-RU" dirty="0"/>
                  <a:t>Чтобы не вводить длинный вызов функции </a:t>
                </a:r>
                <a:r>
                  <a:rPr lang="ru-RU" i="1" dirty="0"/>
                  <a:t>plot2d </a:t>
                </a:r>
                <a:r>
                  <a:rPr lang="ru-RU" dirty="0"/>
                  <a:t>со всеми её параметрами, заполним вспомогательные формы для построения графика.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606802"/>
                <a:ext cx="8712968" cy="5278582"/>
              </a:xfrm>
              <a:blipFill rotWithShape="1">
                <a:blip r:embed="rId2"/>
                <a:stretch>
                  <a:fillRect l="-839" t="-92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48368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395536" y="260648"/>
                <a:ext cx="8229600" cy="1143000"/>
              </a:xfrm>
            </p:spPr>
            <p:txBody>
              <a:bodyPr>
                <a:normAutofit fontScale="90000"/>
              </a:bodyPr>
              <a:lstStyle/>
              <a:p>
                <a:r>
                  <a:rPr lang="ru-RU" sz="3200" b="1" i="1" dirty="0"/>
                  <a:t>Пример </a:t>
                </a:r>
                <a:r>
                  <a:rPr lang="ru-RU" sz="3200" b="1" i="1" dirty="0" smtClean="0"/>
                  <a:t>: </a:t>
                </a:r>
                <a:r>
                  <a:rPr lang="ru-RU" sz="3200" b="1" dirty="0" smtClean="0"/>
                  <a:t>Построить </a:t>
                </a:r>
                <a:r>
                  <a:rPr lang="ru-RU" sz="3200" b="1" dirty="0"/>
                  <a:t>графики функций, заданных в явном виде на отрезке </a:t>
                </a:r>
                <a14:m>
                  <m:oMath xmlns:m="http://schemas.openxmlformats.org/officeDocument/2006/math">
                    <m:r>
                      <a:rPr lang="ru-RU" sz="3200" b="1" i="1">
                        <a:latin typeface="Cambria Math"/>
                      </a:rPr>
                      <m:t>[−</m:t>
                    </m:r>
                    <m:r>
                      <a:rPr lang="ru-RU" sz="3200" b="1" i="1">
                        <a:latin typeface="Cambria Math"/>
                      </a:rPr>
                      <m:t>𝟒</m:t>
                    </m:r>
                    <m:r>
                      <a:rPr lang="ru-RU" sz="3200" b="1" i="1">
                        <a:latin typeface="Cambria Math"/>
                      </a:rPr>
                      <m:t> </m:t>
                    </m:r>
                    <m:r>
                      <a:rPr lang="ru-RU" sz="3200" b="1" i="1">
                        <a:latin typeface="Cambria Math"/>
                      </a:rPr>
                      <m:t>𝝅</m:t>
                    </m:r>
                    <m:r>
                      <a:rPr lang="ru-RU" sz="3200" b="1" i="1">
                        <a:latin typeface="Cambria Math"/>
                      </a:rPr>
                      <m:t>;</m:t>
                    </m:r>
                    <m:r>
                      <a:rPr lang="ru-RU" sz="3200" b="1" i="1">
                        <a:latin typeface="Cambria Math"/>
                      </a:rPr>
                      <m:t>𝟒</m:t>
                    </m:r>
                    <m:r>
                      <a:rPr lang="ru-RU" sz="3200" b="1" i="1">
                        <a:latin typeface="Cambria Math"/>
                      </a:rPr>
                      <m:t>𝝅</m:t>
                    </m:r>
                    <m:r>
                      <a:rPr lang="ru-RU" sz="3200" b="1" i="1">
                        <a:latin typeface="Cambria Math"/>
                      </a:rPr>
                      <m:t>].</m:t>
                    </m:r>
                  </m:oMath>
                </a14:m>
                <a:endParaRPr lang="ru-RU" sz="3200" b="1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95536" y="260648"/>
                <a:ext cx="8229600" cy="1143000"/>
              </a:xfrm>
              <a:blipFill rotWithShape="1">
                <a:blip r:embed="rId2"/>
                <a:stretch>
                  <a:fillRect l="-2741" r="-2444" b="-1978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8242" y="1916832"/>
            <a:ext cx="6696744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7345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/>
              <a:t>Программирование графиков функций, заданных в параметрическом </a:t>
            </a:r>
            <a:r>
              <a:rPr lang="ru-RU" sz="3200" b="1" dirty="0" smtClean="0"/>
              <a:t>виде</a:t>
            </a:r>
            <a:endParaRPr lang="ru-RU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1556792"/>
                <a:ext cx="8712968" cy="4767808"/>
              </a:xfrm>
            </p:spPr>
            <p:txBody>
              <a:bodyPr>
                <a:normAutofit/>
              </a:bodyPr>
              <a:lstStyle/>
              <a:p>
                <a:r>
                  <a:rPr lang="ru-RU" dirty="0" smtClean="0"/>
                  <a:t>Для </a:t>
                </a:r>
                <a:r>
                  <a:rPr lang="ru-RU" dirty="0"/>
                  <a:t>построения графика </a:t>
                </a:r>
                <a:r>
                  <a:rPr lang="ru-RU" dirty="0" err="1"/>
                  <a:t>параметрически</a:t>
                </a:r>
                <a:r>
                  <a:rPr lang="ru-RU" dirty="0"/>
                  <a:t> заданной функции используется команда:</a:t>
                </a:r>
              </a:p>
              <a:p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𝑝𝑙𝑜𝑡</m:t>
                    </m:r>
                    <m:r>
                      <a:rPr lang="ru-RU" i="1">
                        <a:latin typeface="Cambria Math"/>
                      </a:rPr>
                      <m:t>2</m:t>
                    </m:r>
                    <m:r>
                      <a:rPr lang="ru-RU" i="1">
                        <a:latin typeface="Cambria Math"/>
                      </a:rPr>
                      <m:t>𝑑</m:t>
                    </m:r>
                    <m:r>
                      <a:rPr lang="ru-RU" i="1">
                        <a:latin typeface="Cambria Math"/>
                      </a:rPr>
                      <m:t>([</m:t>
                    </m:r>
                    <m:r>
                      <a:rPr lang="ru-RU" i="1">
                        <a:latin typeface="Cambria Math"/>
                      </a:rPr>
                      <m:t>𝑝𝑎𝑟𝑎𝑚𝑒𝑡𝑟𝑖𝑐</m:t>
                    </m:r>
                    <m:r>
                      <a:rPr lang="ru-RU" i="1">
                        <a:latin typeface="Cambria Math"/>
                      </a:rPr>
                      <m:t>, </m:t>
                    </m:r>
                    <m:r>
                      <a:rPr lang="ru-RU" i="1">
                        <a:latin typeface="Cambria Math"/>
                      </a:rPr>
                      <m:t>𝑥</m:t>
                    </m:r>
                    <m:r>
                      <a:rPr lang="ru-RU" i="1">
                        <a:latin typeface="Cambria Math"/>
                      </a:rPr>
                      <m:t>−выражение,</m:t>
                    </m:r>
                  </m:oMath>
                </a14:m>
                <a:endParaRPr lang="ru-RU" dirty="0"/>
              </a:p>
              <a:p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𝑦</m:t>
                    </m:r>
                    <m:r>
                      <a:rPr lang="ru-RU" i="1">
                        <a:latin typeface="Cambria Math"/>
                      </a:rPr>
                      <m:t>−выражение, [</m:t>
                    </m:r>
                    <m:r>
                      <a:rPr lang="ru-RU" i="1">
                        <a:latin typeface="Cambria Math"/>
                      </a:rPr>
                      <m:t>𝑡</m:t>
                    </m:r>
                    <m:r>
                      <a:rPr lang="ru-RU" i="1">
                        <a:latin typeface="Cambria Math"/>
                      </a:rPr>
                      <m:t>, </m:t>
                    </m:r>
                    <m:r>
                      <a:rPr lang="ru-RU" i="1">
                        <a:latin typeface="Cambria Math"/>
                      </a:rPr>
                      <m:t>𝑡</m:t>
                    </m:r>
                    <m:r>
                      <a:rPr lang="ru-RU" i="1">
                        <a:latin typeface="Cambria Math"/>
                      </a:rPr>
                      <m:t>1, </m:t>
                    </m:r>
                    <m:r>
                      <a:rPr lang="ru-RU" i="1">
                        <a:latin typeface="Cambria Math"/>
                      </a:rPr>
                      <m:t>𝑡</m:t>
                    </m:r>
                    <m:r>
                      <a:rPr lang="ru-RU" i="1">
                        <a:latin typeface="Cambria Math"/>
                      </a:rPr>
                      <m:t>2], [</m:t>
                    </m:r>
                    <m:r>
                      <a:rPr lang="ru-RU" i="1">
                        <a:latin typeface="Cambria Math"/>
                      </a:rPr>
                      <m:t>𝑛𝑡𝑖𝑐𝑘𝑠</m:t>
                    </m:r>
                    <m:r>
                      <a:rPr lang="ru-RU" i="1">
                        <a:latin typeface="Cambria Math"/>
                      </a:rPr>
                      <m:t>,количество]]);</m:t>
                    </m:r>
                  </m:oMath>
                </a14:m>
                <a:endParaRPr lang="ru-RU" dirty="0"/>
              </a:p>
              <a:p>
                <a:r>
                  <a:rPr lang="ru-RU" dirty="0"/>
                  <a:t>где </a:t>
                </a:r>
                <a:r>
                  <a:rPr lang="ru-RU" i="1" dirty="0"/>
                  <a:t>x </a:t>
                </a:r>
                <a:r>
                  <a:rPr lang="ru-RU" dirty="0"/>
                  <a:t>– </a:t>
                </a:r>
                <a:r>
                  <a:rPr lang="ru-RU" i="1" dirty="0"/>
                  <a:t>выражение </a:t>
                </a:r>
                <a:r>
                  <a:rPr lang="ru-RU" dirty="0"/>
                  <a:t>и </a:t>
                </a:r>
                <a:r>
                  <a:rPr lang="ru-RU" i="1" dirty="0"/>
                  <a:t>y </a:t>
                </a:r>
                <a:r>
                  <a:rPr lang="ru-RU" dirty="0"/>
                  <a:t>– </a:t>
                </a:r>
                <a:r>
                  <a:rPr lang="ru-RU" i="1" dirty="0"/>
                  <a:t>выражение </a:t>
                </a:r>
                <a:r>
                  <a:rPr lang="ru-RU" dirty="0"/>
                  <a:t>задают зависимость вида </a:t>
                </a:r>
                <a:r>
                  <a:rPr lang="ru-RU" i="1" dirty="0"/>
                  <a:t>x=x</a:t>
                </a:r>
                <a:r>
                  <a:rPr lang="ru-RU" dirty="0"/>
                  <a:t>(</a:t>
                </a:r>
                <a:r>
                  <a:rPr lang="ru-RU" i="1" dirty="0"/>
                  <a:t>t</a:t>
                </a:r>
                <a:r>
                  <a:rPr lang="ru-RU" dirty="0"/>
                  <a:t>), </a:t>
                </a:r>
                <a:r>
                  <a:rPr lang="ru-RU" i="1" dirty="0"/>
                  <a:t>y=y</a:t>
                </a:r>
                <a:r>
                  <a:rPr lang="ru-RU" dirty="0"/>
                  <a:t>(</a:t>
                </a:r>
                <a:r>
                  <a:rPr lang="ru-RU" i="1" dirty="0"/>
                  <a:t>t</a:t>
                </a:r>
                <a:r>
                  <a:rPr lang="ru-RU" dirty="0"/>
                  <a:t>), где </a:t>
                </a:r>
                <a:r>
                  <a:rPr lang="ru-RU" i="1" dirty="0"/>
                  <a:t>t </a:t>
                </a:r>
                <a:r>
                  <a:rPr lang="ru-RU" dirty="0"/>
                  <a:t>– переменная параметризации; [</a:t>
                </a:r>
                <a:r>
                  <a:rPr lang="ru-RU" i="1" dirty="0"/>
                  <a:t>t</a:t>
                </a:r>
                <a:r>
                  <a:rPr lang="ru-RU" dirty="0"/>
                  <a:t>, </a:t>
                </a:r>
                <a:r>
                  <a:rPr lang="ru-RU" i="1" dirty="0"/>
                  <a:t>t</a:t>
                </a:r>
                <a:r>
                  <a:rPr lang="ru-RU" dirty="0"/>
                  <a:t>1, </a:t>
                </a:r>
                <a:r>
                  <a:rPr lang="ru-RU" i="1" dirty="0"/>
                  <a:t>t</a:t>
                </a:r>
                <a:r>
                  <a:rPr lang="ru-RU" dirty="0"/>
                  <a:t>2] задает отрезок, в пределах которого параметр </a:t>
                </a:r>
                <a:r>
                  <a:rPr lang="ru-RU" i="1" dirty="0"/>
                  <a:t>t </a:t>
                </a:r>
                <a:r>
                  <a:rPr lang="ru-RU" dirty="0"/>
                  <a:t>будет изменяться; </a:t>
                </a:r>
                <a:r>
                  <a:rPr lang="ru-RU" i="1" dirty="0" err="1"/>
                  <a:t>nticks</a:t>
                </a:r>
                <a:r>
                  <a:rPr lang="ru-RU" i="1" dirty="0"/>
                  <a:t> </a:t>
                </a:r>
                <a:r>
                  <a:rPr lang="ru-RU" dirty="0"/>
                  <a:t>задает количество кусочков, на которые будет разбит интервал изменения параметра при построении графика.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556792"/>
                <a:ext cx="8712968" cy="4767808"/>
              </a:xfrm>
              <a:blipFill rotWithShape="1">
                <a:blip r:embed="rId2"/>
                <a:stretch>
                  <a:fillRect l="-839" t="-1022" b="-15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3628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/>
              <a:t>Программирование дискретных функций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1196752"/>
                <a:ext cx="8363272" cy="5127848"/>
              </a:xfrm>
            </p:spPr>
            <p:txBody>
              <a:bodyPr>
                <a:noAutofit/>
              </a:bodyPr>
              <a:lstStyle/>
              <a:p>
                <a:pPr algn="just"/>
                <a:r>
                  <a:rPr lang="ru-RU" sz="2800" i="1" dirty="0" smtClean="0"/>
                  <a:t>Maxima </a:t>
                </a:r>
                <a:r>
                  <a:rPr lang="ru-RU" sz="2800" dirty="0"/>
                  <a:t>может рисовать графики функций, заданных таблично. Для этого ей нужны два списка: один – для значений абсцисс дискретных точек, второй – для значений ординат этих точек. Командная строка в этом случае выглядит так</a:t>
                </a:r>
                <a:r>
                  <a:rPr lang="ru-RU" sz="2800" dirty="0" smtClean="0"/>
                  <a:t>:</a:t>
                </a:r>
              </a:p>
              <a:p>
                <a:pPr algn="just"/>
                <a:endParaRPr lang="ru-RU" sz="2800" dirty="0"/>
              </a:p>
              <a:p>
                <a:pPr algn="just"/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𝑤𝑥𝑝𝑙𝑜𝑡</m:t>
                    </m:r>
                    <m:r>
                      <a:rPr lang="en-US" sz="2800" i="1">
                        <a:latin typeface="Cambria Math"/>
                      </a:rPr>
                      <m:t>2</m:t>
                    </m:r>
                    <m:r>
                      <a:rPr lang="en-US" sz="2800" i="1">
                        <a:latin typeface="Cambria Math"/>
                      </a:rPr>
                      <m:t>𝑑</m:t>
                    </m:r>
                    <m:r>
                      <a:rPr lang="en-US" sz="2800" i="1">
                        <a:latin typeface="Cambria Math"/>
                      </a:rPr>
                      <m:t>([[′</m:t>
                    </m:r>
                    <m:r>
                      <a:rPr lang="en-US" sz="2800" i="1">
                        <a:latin typeface="Cambria Math"/>
                      </a:rPr>
                      <m:t>𝑑𝑖𝑠𝑐𝑟𝑒𝑡𝑒</m:t>
                    </m:r>
                    <m:r>
                      <a:rPr lang="en-US" sz="2800" i="1">
                        <a:latin typeface="Cambria Math"/>
                      </a:rPr>
                      <m:t>, [</m:t>
                    </m:r>
                    <m:r>
                      <a:rPr lang="en-US" sz="2800" i="1">
                        <a:latin typeface="Cambria Math"/>
                      </a:rPr>
                      <m:t>𝑥</m:t>
                    </m:r>
                    <m:r>
                      <a:rPr lang="en-US" sz="2800" i="1">
                        <a:latin typeface="Cambria Math"/>
                      </a:rPr>
                      <m:t>1,</m:t>
                    </m:r>
                    <m:r>
                      <a:rPr lang="en-US" sz="2800" i="1">
                        <a:latin typeface="Cambria Math"/>
                      </a:rPr>
                      <m:t>𝑥</m:t>
                    </m:r>
                    <m:r>
                      <a:rPr lang="en-US" sz="2800" i="1">
                        <a:latin typeface="Cambria Math"/>
                      </a:rPr>
                      <m:t>2,</m:t>
                    </m:r>
                    <m:r>
                      <a:rPr lang="en-US" sz="2800" i="1">
                        <a:latin typeface="Cambria Math"/>
                      </a:rPr>
                      <m:t>𝑥</m:t>
                    </m:r>
                    <m:r>
                      <a:rPr lang="en-US" sz="2800" i="1">
                        <a:latin typeface="Cambria Math"/>
                      </a:rPr>
                      <m:t>3,</m:t>
                    </m:r>
                    <m:r>
                      <a:rPr lang="en-US" sz="2800" i="1">
                        <a:latin typeface="Cambria Math"/>
                      </a:rPr>
                      <m:t>𝑥</m:t>
                    </m:r>
                    <m:r>
                      <a:rPr lang="en-US" sz="2800" i="1">
                        <a:latin typeface="Cambria Math"/>
                      </a:rPr>
                      <m:t>4], [</m:t>
                    </m:r>
                    <m:r>
                      <a:rPr lang="en-US" sz="2800" i="1">
                        <a:latin typeface="Cambria Math"/>
                      </a:rPr>
                      <m:t>𝑦</m:t>
                    </m:r>
                    <m:r>
                      <a:rPr lang="en-US" sz="2800" i="1">
                        <a:latin typeface="Cambria Math"/>
                      </a:rPr>
                      <m:t>1,</m:t>
                    </m:r>
                    <m:r>
                      <a:rPr lang="en-US" sz="2800" i="1">
                        <a:latin typeface="Cambria Math"/>
                      </a:rPr>
                      <m:t>𝑦</m:t>
                    </m:r>
                    <m:r>
                      <a:rPr lang="en-US" sz="2800" i="1">
                        <a:latin typeface="Cambria Math"/>
                      </a:rPr>
                      <m:t>2,</m:t>
                    </m:r>
                    <m:r>
                      <a:rPr lang="en-US" sz="2800" i="1">
                        <a:latin typeface="Cambria Math"/>
                      </a:rPr>
                      <m:t>𝑦</m:t>
                    </m:r>
                    <m:r>
                      <a:rPr lang="en-US" sz="2800" i="1">
                        <a:latin typeface="Cambria Math"/>
                      </a:rPr>
                      <m:t>3,</m:t>
                    </m:r>
                    <m:r>
                      <a:rPr lang="en-US" sz="2800" i="1">
                        <a:latin typeface="Cambria Math"/>
                      </a:rPr>
                      <m:t>𝑦</m:t>
                    </m:r>
                    <m:r>
                      <a:rPr lang="en-US" sz="2800" i="1">
                        <a:latin typeface="Cambria Math"/>
                      </a:rPr>
                      <m:t>4]]], </m:t>
                    </m:r>
                  </m:oMath>
                </a14:m>
                <a:endParaRPr lang="ru-RU" sz="2800" i="1" dirty="0" smtClean="0"/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/>
                        </a:rPr>
                        <m:t>[</m:t>
                      </m:r>
                      <m:r>
                        <a:rPr lang="en-US" sz="2800" i="1">
                          <a:latin typeface="Cambria Math"/>
                        </a:rPr>
                        <m:t>𝑥</m:t>
                      </m:r>
                      <m:r>
                        <a:rPr lang="en-US" sz="2800" i="1">
                          <a:latin typeface="Cambria Math"/>
                        </a:rPr>
                        <m:t>,</m:t>
                      </m:r>
                      <m:r>
                        <a:rPr lang="en-US" sz="2800" i="1">
                          <a:latin typeface="Cambria Math"/>
                        </a:rPr>
                        <m:t>𝑎</m:t>
                      </m:r>
                      <m:r>
                        <a:rPr lang="en-US" sz="2800" i="1">
                          <a:latin typeface="Cambria Math"/>
                        </a:rPr>
                        <m:t>,</m:t>
                      </m:r>
                      <m:r>
                        <a:rPr lang="en-US" sz="2800" i="1">
                          <a:latin typeface="Cambria Math"/>
                        </a:rPr>
                        <m:t>𝑑</m:t>
                      </m:r>
                      <m:r>
                        <a:rPr lang="en-US" sz="2800" i="1">
                          <a:latin typeface="Cambria Math"/>
                        </a:rPr>
                        <m:t>], [</m:t>
                      </m:r>
                      <m:r>
                        <a:rPr lang="ru-RU" sz="2800" i="1">
                          <a:latin typeface="Cambria Math"/>
                        </a:rPr>
                        <m:t>𝑠𝑡𝑦𝑙𝑒</m:t>
                      </m:r>
                      <m:r>
                        <a:rPr lang="ru-RU" sz="2800" i="1">
                          <a:latin typeface="Cambria Math"/>
                        </a:rPr>
                        <m:t>,[</m:t>
                      </m:r>
                      <m:r>
                        <a:rPr lang="ru-RU" sz="2800" i="1">
                          <a:latin typeface="Cambria Math"/>
                        </a:rPr>
                        <m:t>𝑝𝑜𝑖𝑛𝑡𝑠</m:t>
                      </m:r>
                      <m:r>
                        <a:rPr lang="ru-RU" sz="2800" i="1">
                          <a:latin typeface="Cambria Math"/>
                        </a:rPr>
                        <m:t>,3,2,6]]);</m:t>
                      </m:r>
                    </m:oMath>
                  </m:oMathPara>
                </a14:m>
                <a:endParaRPr lang="ru-RU" sz="2800" dirty="0"/>
              </a:p>
              <a:p>
                <a:pPr algn="just"/>
                <a:endParaRPr lang="ru-RU" sz="28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1196752"/>
                <a:ext cx="8363272" cy="5127848"/>
              </a:xfrm>
              <a:blipFill rotWithShape="1">
                <a:blip r:embed="rId2"/>
                <a:stretch>
                  <a:fillRect l="-1020" t="-1069" r="-335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58854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/>
              <a:t>Программирование графики в полярной системе координат</a:t>
            </a:r>
            <a:endParaRPr lang="ru-RU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1628800"/>
                <a:ext cx="8640960" cy="5040560"/>
              </a:xfrm>
            </p:spPr>
            <p:txBody>
              <a:bodyPr>
                <a:normAutofit fontScale="92500"/>
              </a:bodyPr>
              <a:lstStyle/>
              <a:p>
                <a:r>
                  <a:rPr lang="ru-RU" dirty="0" smtClean="0"/>
                  <a:t>Если </a:t>
                </a:r>
                <a:r>
                  <a:rPr lang="ru-RU" dirty="0"/>
                  <a:t>использовать две окружности с одинаковыми радиусами и вращать одну вокруг другой, то получится </a:t>
                </a:r>
                <a:r>
                  <a:rPr lang="ru-RU" i="1" dirty="0"/>
                  <a:t>кардиоида. </a:t>
                </a:r>
                <a:r>
                  <a:rPr lang="ru-RU" dirty="0"/>
                  <a:t>По мнению математиков, получаемая кривая напоминающая сердце. В прямоугольной декартовой системе координат уравнение кардиоиды имеет сложный вид: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(</m:t>
                        </m:r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i="1">
                                <a:latin typeface="Cambria Math"/>
                              </a:rPr>
                              <m:t> </m:t>
                            </m:r>
                          </m:e>
                          <m:sup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ru-RU" i="1">
                            <a:latin typeface="Cambria Math"/>
                          </a:rPr>
                          <m:t>+ </m:t>
                        </m:r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𝑦</m:t>
                            </m:r>
                          </m:e>
                          <m:sup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ru-RU" i="1">
                            <a:latin typeface="Cambria Math"/>
                          </a:rPr>
                          <m:t> – </m:t>
                        </m:r>
                        <m:r>
                          <a:rPr lang="ru-RU" i="1">
                            <a:latin typeface="Cambria Math"/>
                          </a:rPr>
                          <m:t>𝑎𝑥</m:t>
                        </m:r>
                        <m:r>
                          <a:rPr lang="ru-RU" i="1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i="1">
                        <a:latin typeface="Cambria Math"/>
                      </a:rPr>
                      <m:t> = 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i="1">
                        <a:latin typeface="Cambria Math"/>
                      </a:rPr>
                      <m:t> (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i="1">
                        <a:latin typeface="Cambria Math"/>
                      </a:rPr>
                      <m:t>+ 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𝑦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i="1">
                        <a:latin typeface="Cambria Math"/>
                      </a:rPr>
                      <m:t>).</m:t>
                    </m:r>
                  </m:oMath>
                </a14:m>
                <a:endParaRPr lang="ru-RU" dirty="0"/>
              </a:p>
              <a:p>
                <a:r>
                  <a:rPr lang="ru-RU" dirty="0"/>
                  <a:t>В полярной системе координат уравнение кардиоиды имеет простой вид:</a:t>
                </a:r>
              </a:p>
              <a:p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𝜌</m:t>
                    </m:r>
                    <m:r>
                      <a:rPr lang="en-US" i="1">
                        <a:latin typeface="Cambria Math"/>
                      </a:rPr>
                      <m:t>= </m:t>
                    </m:r>
                    <m:r>
                      <a:rPr lang="en-US" i="1">
                        <a:latin typeface="Cambria Math"/>
                      </a:rPr>
                      <m:t>𝑎</m:t>
                    </m:r>
                    <m:r>
                      <a:rPr lang="en-US" i="1">
                        <a:latin typeface="Cambria Math"/>
                      </a:rPr>
                      <m:t> + </m:t>
                    </m:r>
                    <m:r>
                      <a:rPr lang="en-US" i="1">
                        <a:latin typeface="Cambria Math"/>
                      </a:rPr>
                      <m:t>𝑎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  <m:r>
                      <a:rPr lang="en-US" i="1">
                        <a:latin typeface="Cambria Math"/>
                      </a:rPr>
                      <m:t>𝑐𝑜𝑠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  <m:r>
                      <a:rPr lang="en-US" i="1">
                        <a:latin typeface="Cambria Math"/>
                      </a:rPr>
                      <m:t>𝑡</m:t>
                    </m:r>
                    <m:r>
                      <a:rPr lang="en-US" i="1">
                        <a:latin typeface="Cambria Math"/>
                      </a:rPr>
                      <m:t>,</m:t>
                    </m:r>
                  </m:oMath>
                </a14:m>
                <a:endParaRPr lang="ru-RU" dirty="0"/>
              </a:p>
              <a:p>
                <a:r>
                  <a:rPr lang="ru-RU" dirty="0"/>
                  <a:t>где </a:t>
                </a:r>
                <a:r>
                  <a:rPr lang="ru-RU" i="1" dirty="0"/>
                  <a:t>ρ </a:t>
                </a:r>
                <a:r>
                  <a:rPr lang="ru-RU" dirty="0"/>
                  <a:t>– расстояние от точки кривой до начала координат, </a:t>
                </a:r>
                <a:r>
                  <a:rPr lang="ru-RU" i="1" dirty="0"/>
                  <a:t>t</a:t>
                </a:r>
                <a:r>
                  <a:rPr lang="ru-RU" dirty="0"/>
                  <a:t>– </a:t>
                </a:r>
                <a:r>
                  <a:rPr lang="ru-RU" dirty="0" smtClean="0"/>
                  <a:t>полярный угол</a:t>
                </a:r>
                <a:r>
                  <a:rPr lang="ru-RU" dirty="0"/>
                  <a:t>, </a:t>
                </a:r>
                <a:r>
                  <a:rPr lang="ru-RU" i="1" dirty="0"/>
                  <a:t>a </a:t>
                </a:r>
                <a:r>
                  <a:rPr lang="ru-RU" dirty="0"/>
                  <a:t>– диаметр окружности.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628800"/>
                <a:ext cx="8640960" cy="5040560"/>
              </a:xfrm>
              <a:blipFill rotWithShape="1">
                <a:blip r:embed="rId2"/>
                <a:stretch>
                  <a:fillRect l="-705" t="-967" b="-48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5424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476672"/>
                <a:ext cx="9144000" cy="1368152"/>
              </a:xfrm>
            </p:spPr>
            <p:txBody>
              <a:bodyPr>
                <a:noAutofit/>
              </a:bodyPr>
              <a:lstStyle/>
              <a:p>
                <a:pPr algn="ctr"/>
                <a:r>
                  <a:rPr lang="ru-RU" sz="2800" b="1" dirty="0" smtClean="0"/>
                  <a:t>Пример : Построить </a:t>
                </a:r>
                <a:r>
                  <a:rPr lang="ru-RU" sz="2800" b="1" dirty="0"/>
                  <a:t>фигуру </a:t>
                </a:r>
                <a:r>
                  <a:rPr lang="ru-RU" sz="2800" b="1" dirty="0" err="1"/>
                  <a:t>Лиссажу</a:t>
                </a:r>
                <a:r>
                  <a:rPr lang="ru-RU" sz="2800" b="1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800" b="1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800" b="1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sz="2800" b="1" i="1">
                                <a:latin typeface="Cambria Math"/>
                              </a:rPr>
                              <m:t>𝒙</m:t>
                            </m:r>
                            <m:d>
                              <m:dPr>
                                <m:ctrlPr>
                                  <a:rPr lang="ru-RU" sz="2800" b="1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800" b="1" i="1">
                                    <a:latin typeface="Cambria Math"/>
                                  </a:rPr>
                                  <m:t>𝒕</m:t>
                                </m:r>
                              </m:e>
                            </m:d>
                            <m:r>
                              <a:rPr lang="ru-RU" sz="2800" b="1" i="1">
                                <a:latin typeface="Cambria Math"/>
                              </a:rPr>
                              <m:t>=</m:t>
                            </m:r>
                            <m:r>
                              <a:rPr lang="en-US" sz="2800" b="1" i="1">
                                <a:latin typeface="Cambria Math"/>
                              </a:rPr>
                              <m:t>𝐜𝐨𝐬</m:t>
                            </m:r>
                            <m:r>
                              <a:rPr lang="ru-RU" sz="2800" b="1" i="1">
                                <a:latin typeface="Cambria Math"/>
                              </a:rPr>
                              <m:t>(</m:t>
                            </m:r>
                            <m:r>
                              <a:rPr lang="en-US" sz="2800" b="1" i="1">
                                <a:latin typeface="Cambria Math"/>
                              </a:rPr>
                              <m:t>𝒕</m:t>
                            </m:r>
                            <m:r>
                              <a:rPr lang="ru-RU" sz="2800" b="1" i="1">
                                <a:latin typeface="Cambria Math"/>
                              </a:rPr>
                              <m:t>)</m:t>
                            </m:r>
                          </m:e>
                          <m:e>
                            <m:r>
                              <a:rPr lang="ru-RU" sz="2800" b="1" i="1">
                                <a:latin typeface="Cambria Math"/>
                              </a:rPr>
                              <m:t>𝐲</m:t>
                            </m:r>
                            <m:d>
                              <m:dPr>
                                <m:ctrlPr>
                                  <a:rPr lang="ru-RU" sz="2800" b="1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ru-RU" sz="2800" b="1" i="1">
                                    <a:latin typeface="Cambria Math"/>
                                  </a:rPr>
                                  <m:t>𝒕</m:t>
                                </m:r>
                              </m:e>
                            </m:d>
                            <m:r>
                              <a:rPr lang="ru-RU" sz="2800" b="1">
                                <a:latin typeface="Cambria Math"/>
                              </a:rPr>
                              <m:t>=</m:t>
                            </m:r>
                            <m:r>
                              <a:rPr lang="ru-RU" sz="2800" b="1" i="1">
                                <a:latin typeface="Cambria Math"/>
                              </a:rPr>
                              <m:t>𝐬𝐢𝐧</m:t>
                            </m:r>
                            <m:r>
                              <a:rPr lang="ru-RU" sz="2800" b="1" i="1">
                                <a:latin typeface="Cambria Math"/>
                              </a:rPr>
                              <m:t>(</m:t>
                            </m:r>
                            <m:r>
                              <a:rPr lang="ru-RU" sz="2800" b="1" i="1">
                                <a:latin typeface="Cambria Math"/>
                              </a:rPr>
                              <m:t>𝟐</m:t>
                            </m:r>
                            <m:r>
                              <a:rPr lang="ru-RU" sz="2800" b="1" i="1">
                                <a:latin typeface="Cambria Math"/>
                              </a:rPr>
                              <m:t>𝒕</m:t>
                            </m:r>
                            <m:r>
                              <a:rPr lang="ru-RU" sz="2800" b="1" i="1">
                                <a:latin typeface="Cambria Math"/>
                              </a:rPr>
                              <m:t>)</m:t>
                            </m:r>
                          </m:e>
                        </m:eqArr>
                      </m:e>
                    </m:d>
                    <m:r>
                      <a:rPr lang="ru-RU" sz="2800" b="1" i="1">
                        <a:latin typeface="Cambria Math"/>
                      </a:rPr>
                      <m:t>   [</m:t>
                    </m:r>
                    <m:r>
                      <a:rPr lang="ru-RU" sz="2800" b="1" i="1">
                        <a:latin typeface="Cambria Math"/>
                      </a:rPr>
                      <m:t>𝟎</m:t>
                    </m:r>
                    <m:r>
                      <a:rPr lang="ru-RU" sz="2800" b="1" i="1">
                        <a:latin typeface="Cambria Math"/>
                      </a:rPr>
                      <m:t>,</m:t>
                    </m:r>
                    <m:r>
                      <a:rPr lang="ru-RU" sz="2800" b="1" i="1">
                        <a:latin typeface="Cambria Math"/>
                      </a:rPr>
                      <m:t>𝟐</m:t>
                    </m:r>
                    <m:r>
                      <a:rPr lang="ru-RU" sz="2800" b="1" i="1">
                        <a:latin typeface="Cambria Math"/>
                      </a:rPr>
                      <m:t>𝝅</m:t>
                    </m:r>
                    <m:r>
                      <a:rPr lang="ru-RU" sz="2800" b="1" i="1">
                        <a:latin typeface="Cambria Math"/>
                      </a:rPr>
                      <m:t>]</m:t>
                    </m:r>
                  </m:oMath>
                </a14:m>
                <a:r>
                  <a:rPr lang="ru-RU" sz="2800" b="1" dirty="0"/>
                  <a:t/>
                </a:r>
                <a:br>
                  <a:rPr lang="ru-RU" sz="2800" b="1" dirty="0"/>
                </a:br>
                <a:endParaRPr lang="ru-RU" sz="2800" b="1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476672"/>
                <a:ext cx="9144000" cy="1368152"/>
              </a:xfrm>
              <a:blipFill rotWithShape="1">
                <a:blip r:embed="rId2"/>
                <a:stretch>
                  <a:fillRect t="-32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/>
          <p:nvPr/>
        </p:nvPicPr>
        <p:blipFill>
          <a:blip r:embed="rId3"/>
          <a:srcRect l="24693" t="35677" r="18546" b="14443"/>
          <a:stretch>
            <a:fillRect/>
          </a:stretch>
        </p:blipFill>
        <p:spPr bwMode="auto">
          <a:xfrm>
            <a:off x="1257641" y="1634902"/>
            <a:ext cx="6840760" cy="5223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6872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/>
              <a:t>Программирование построения трёхмерных графиков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0465" y="2132856"/>
            <a:ext cx="8229600" cy="3024358"/>
          </a:xfrm>
        </p:spPr>
        <p:txBody>
          <a:bodyPr/>
          <a:lstStyle/>
          <a:p>
            <a:r>
              <a:rPr lang="ru-RU" dirty="0" smtClean="0"/>
              <a:t>Основная </a:t>
            </a:r>
            <a:r>
              <a:rPr lang="ru-RU" dirty="0"/>
              <a:t>команда для построения трёхмерных графиков – </a:t>
            </a:r>
            <a:r>
              <a:rPr lang="ru-RU" i="1" dirty="0"/>
              <a:t>plot3d</a:t>
            </a:r>
            <a:r>
              <a:rPr lang="ru-RU" i="1" dirty="0" smtClean="0"/>
              <a:t>.</a:t>
            </a:r>
          </a:p>
          <a:p>
            <a:endParaRPr lang="ru-RU" i="1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511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123728" y="188640"/>
            <a:ext cx="5153744" cy="701040"/>
          </a:xfrm>
        </p:spPr>
        <p:txBody>
          <a:bodyPr>
            <a:noAutofit/>
          </a:bodyPr>
          <a:lstStyle/>
          <a:p>
            <a:pPr algn="ctr"/>
            <a:r>
              <a:rPr lang="en-US" sz="4500" b="1" dirty="0"/>
              <a:t>Maxima </a:t>
            </a:r>
            <a:r>
              <a:rPr lang="ru-RU" sz="4500" b="1" dirty="0"/>
              <a:t>и </a:t>
            </a:r>
            <a:r>
              <a:rPr lang="en-US" sz="4500" b="1" dirty="0"/>
              <a:t>Maple</a:t>
            </a:r>
            <a:endParaRPr lang="ru-RU" sz="45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323528" y="1196752"/>
            <a:ext cx="4023360" cy="704088"/>
          </a:xfrm>
        </p:spPr>
        <p:txBody>
          <a:bodyPr>
            <a:normAutofit/>
          </a:bodyPr>
          <a:lstStyle/>
          <a:p>
            <a:pPr algn="ctr">
              <a:spcBef>
                <a:spcPct val="0"/>
              </a:spcBef>
            </a:pPr>
            <a:r>
              <a:rPr lang="ru-RU" sz="4500" dirty="0" err="1">
                <a:latin typeface="+mj-lt"/>
                <a:ea typeface="+mj-ea"/>
                <a:cs typeface="+mj-cs"/>
              </a:rPr>
              <a:t>Maxima</a:t>
            </a:r>
            <a:endParaRPr lang="ru-RU" sz="4500" dirty="0">
              <a:latin typeface="+mj-lt"/>
              <a:ea typeface="+mj-ea"/>
              <a:cs typeface="+mj-cs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860032" y="1124744"/>
            <a:ext cx="4023360" cy="704088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>
              <a:spcBef>
                <a:spcPct val="0"/>
              </a:spcBef>
            </a:pPr>
            <a:r>
              <a:rPr lang="ru-RU" sz="4500" dirty="0" err="1">
                <a:latin typeface="+mj-lt"/>
                <a:ea typeface="+mj-ea"/>
                <a:cs typeface="+mj-cs"/>
              </a:rPr>
              <a:t>Maple</a:t>
            </a:r>
            <a:endParaRPr lang="ru-RU" sz="4500" dirty="0">
              <a:latin typeface="+mj-lt"/>
              <a:ea typeface="+mj-ea"/>
              <a:cs typeface="+mj-cs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2"/>
          </p:nvPr>
        </p:nvSpPr>
        <p:spPr>
          <a:xfrm>
            <a:off x="0" y="1988840"/>
            <a:ext cx="4572000" cy="3849960"/>
          </a:xfrm>
          <a:prstGeom prst="rect">
            <a:avLst/>
          </a:prstGeom>
        </p:spPr>
        <p:txBody>
          <a:bodyPr>
            <a:noAutofit/>
          </a:bodyPr>
          <a:lstStyle/>
          <a:p>
            <a:pPr algn="l"/>
            <a:r>
              <a:rPr lang="ru-RU" sz="2100" dirty="0" err="1" smtClean="0"/>
              <a:t>Maxima</a:t>
            </a:r>
            <a:r>
              <a:rPr lang="ru-RU" sz="2100" dirty="0"/>
              <a:t> — система для работы с символьными и численными выражениями, включающая дифференцирование, интегрирование, разложение в ряд, преобразование Лапласа, обыкновенные дифференциальные уравнения, системы линейных уравнений, многочлены, множества, списки, векторы, матрицы ,</a:t>
            </a:r>
            <a:r>
              <a:rPr lang="ru-RU" sz="2100" dirty="0" smtClean="0"/>
              <a:t> </a:t>
            </a:r>
            <a:r>
              <a:rPr lang="ru-RU" sz="2100" dirty="0"/>
              <a:t>позволяет строить графики функций и статистических данных в двух и трех измерениях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4"/>
          </p:nvPr>
        </p:nvSpPr>
        <p:spPr>
          <a:xfrm>
            <a:off x="4499992" y="2060848"/>
            <a:ext cx="4464496" cy="3853008"/>
          </a:xfrm>
          <a:prstGeom prst="rect">
            <a:avLst/>
          </a:prstGeom>
        </p:spPr>
        <p:txBody>
          <a:bodyPr>
            <a:noAutofit/>
          </a:bodyPr>
          <a:lstStyle/>
          <a:p>
            <a:pPr algn="l"/>
            <a:r>
              <a:rPr lang="ru-RU" sz="2100" dirty="0" err="1"/>
              <a:t>Maple</a:t>
            </a:r>
            <a:r>
              <a:rPr lang="ru-RU" sz="2100" dirty="0"/>
              <a:t> — программный пакет, система компьютерной </a:t>
            </a:r>
            <a:r>
              <a:rPr lang="ru-RU" sz="2100" dirty="0" smtClean="0"/>
              <a:t>алгебры, которая  </a:t>
            </a:r>
            <a:r>
              <a:rPr lang="ru-RU" sz="2100" dirty="0"/>
              <a:t>предназначена для символьных вычислений, хотя имеет ряд средств и для численного решения дифференциальных уравнений и нахождения интегралов. Обладает развитыми графическими средствами. Имеет собственный язык программирования, напоминающий </a:t>
            </a:r>
            <a:r>
              <a:rPr lang="ru-RU" sz="2100" dirty="0" smtClean="0"/>
              <a:t>Паскаль</a:t>
            </a:r>
            <a:endParaRPr lang="ru-RU" sz="2100" dirty="0"/>
          </a:p>
        </p:txBody>
      </p:sp>
    </p:spTree>
    <p:extLst>
      <p:ext uri="{BB962C8B-B14F-4D97-AF65-F5344CB8AC3E}">
        <p14:creationId xmlns:p14="http://schemas.microsoft.com/office/powerpoint/2010/main" val="77998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467544" y="980728"/>
                <a:ext cx="8229600" cy="1143000"/>
              </a:xfrm>
            </p:spPr>
            <p:txBody>
              <a:bodyPr>
                <a:noAutofit/>
              </a:bodyPr>
              <a:lstStyle/>
              <a:p>
                <a:pPr/>
                <a:r>
                  <a:rPr lang="ru-RU" sz="2800" b="1" i="1" dirty="0"/>
                  <a:t>Пример </a:t>
                </a:r>
                <a:r>
                  <a:rPr lang="ru-RU" sz="2800" b="1" i="1" dirty="0" smtClean="0"/>
                  <a:t>: </a:t>
                </a:r>
                <a:r>
                  <a:rPr lang="ru-RU" sz="2800" b="1" dirty="0" smtClean="0"/>
                  <a:t>Построение </a:t>
                </a:r>
                <a:r>
                  <a:rPr lang="ru-RU" sz="2800" b="1" dirty="0" err="1"/>
                  <a:t>поверхсности</a:t>
                </a:r>
                <a:r>
                  <a:rPr lang="ru-RU" sz="2800" b="1" dirty="0"/>
                  <a:t> функции, заданной в явном виде:</a:t>
                </a:r>
                <a:br>
                  <a:rPr lang="ru-RU" sz="2800" b="1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8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2800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ru-RU" sz="28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ru-RU" sz="2800" b="1" i="1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ru-RU" sz="28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2800" b="1" i="1">
                              <a:latin typeface="Cambria Math"/>
                            </a:rPr>
                            <m:t>𝒚</m:t>
                          </m:r>
                        </m:e>
                        <m:sup>
                          <m:r>
                            <a:rPr lang="ru-RU" sz="28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ru-RU" sz="2800" b="1" i="1">
                          <a:latin typeface="Cambria Math"/>
                        </a:rPr>
                        <m:t>, </m:t>
                      </m:r>
                      <m:r>
                        <a:rPr lang="ru-RU" sz="2800" b="1" i="1">
                          <a:latin typeface="Cambria Math"/>
                        </a:rPr>
                        <m:t>𝒙</m:t>
                      </m:r>
                      <m:r>
                        <a:rPr lang="ru-RU" sz="2800" b="1" i="1">
                          <a:latin typeface="Cambria Math"/>
                        </a:rPr>
                        <m:t>𝝐</m:t>
                      </m:r>
                      <m:d>
                        <m:dPr>
                          <m:begChr m:val="["/>
                          <m:endChr m:val="]"/>
                          <m:ctrlPr>
                            <a:rPr lang="ru-RU" sz="2800" b="1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sz="2800" b="1" i="1">
                              <a:latin typeface="Cambria Math"/>
                            </a:rPr>
                            <m:t>−</m:t>
                          </m:r>
                          <m:r>
                            <a:rPr lang="ru-RU" sz="2800" b="1" i="1">
                              <a:latin typeface="Cambria Math"/>
                            </a:rPr>
                            <m:t>𝟑</m:t>
                          </m:r>
                          <m:r>
                            <a:rPr lang="ru-RU" sz="2800" b="1" i="1">
                              <a:latin typeface="Cambria Math"/>
                            </a:rPr>
                            <m:t>,</m:t>
                          </m:r>
                          <m:r>
                            <a:rPr lang="ru-RU" sz="2800" b="1" i="1">
                              <a:latin typeface="Cambria Math"/>
                            </a:rPr>
                            <m:t>𝟑</m:t>
                          </m:r>
                        </m:e>
                      </m:d>
                      <m:r>
                        <a:rPr lang="ru-RU" sz="2800" b="1" i="1">
                          <a:latin typeface="Cambria Math"/>
                        </a:rPr>
                        <m:t>, </m:t>
                      </m:r>
                      <m:r>
                        <a:rPr lang="ru-RU" sz="2800" b="1" i="1">
                          <a:latin typeface="Cambria Math"/>
                        </a:rPr>
                        <m:t>𝒚</m:t>
                      </m:r>
                      <m:r>
                        <a:rPr lang="ru-RU" sz="2800" b="1" i="1">
                          <a:latin typeface="Cambria Math"/>
                        </a:rPr>
                        <m:t>𝝐</m:t>
                      </m:r>
                      <m:r>
                        <a:rPr lang="ru-RU" sz="2800" b="1" i="1">
                          <a:latin typeface="Cambria Math"/>
                        </a:rPr>
                        <m:t>[−</m:t>
                      </m:r>
                      <m:r>
                        <a:rPr lang="ru-RU" sz="2800" b="1" i="1">
                          <a:latin typeface="Cambria Math"/>
                        </a:rPr>
                        <m:t>𝟑</m:t>
                      </m:r>
                      <m:r>
                        <a:rPr lang="ru-RU" sz="2800" b="1" i="1">
                          <a:latin typeface="Cambria Math"/>
                        </a:rPr>
                        <m:t>,</m:t>
                      </m:r>
                      <m:r>
                        <a:rPr lang="ru-RU" sz="2800" b="1" i="1">
                          <a:latin typeface="Cambria Math"/>
                        </a:rPr>
                        <m:t>𝟑</m:t>
                      </m:r>
                      <m:r>
                        <a:rPr lang="ru-RU" sz="2800" b="1" i="1">
                          <a:latin typeface="Cambria Math"/>
                        </a:rPr>
                        <m:t>]</m:t>
                      </m:r>
                    </m:oMath>
                  </m:oMathPara>
                </a14:m>
                <a:r>
                  <a:rPr lang="ru-RU" sz="2800" b="1" dirty="0"/>
                  <a:t/>
                </a:r>
                <a:br>
                  <a:rPr lang="ru-RU" sz="2800" b="1" dirty="0"/>
                </a:br>
                <a:endParaRPr lang="ru-RU" sz="2800" b="1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67544" y="980728"/>
                <a:ext cx="8229600" cy="1143000"/>
              </a:xfrm>
              <a:blipFill rotWithShape="1">
                <a:blip r:embed="rId2"/>
                <a:stretch>
                  <a:fillRect l="-2667" t="-593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/>
          <p:nvPr/>
        </p:nvPicPr>
        <p:blipFill>
          <a:blip r:embed="rId3"/>
          <a:srcRect l="3688" t="12024" r="45298" b="36821"/>
          <a:stretch>
            <a:fillRect/>
          </a:stretch>
        </p:blipFill>
        <p:spPr bwMode="auto">
          <a:xfrm>
            <a:off x="1043608" y="1770437"/>
            <a:ext cx="6705589" cy="5053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7780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6840" y="382139"/>
            <a:ext cx="7513092" cy="6155139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/>
              <a:t>В ходе выполнения </a:t>
            </a:r>
            <a:r>
              <a:rPr lang="ru-RU" sz="2800" dirty="0" smtClean="0"/>
              <a:t>реферата использовались </a:t>
            </a:r>
            <a:r>
              <a:rPr lang="ru-RU" sz="2800" dirty="0"/>
              <a:t>пакеты расширений</a:t>
            </a:r>
            <a:r>
              <a:rPr lang="ru-RU" sz="2800" dirty="0" smtClean="0"/>
              <a:t>:</a:t>
            </a:r>
          </a:p>
          <a:p>
            <a:pPr marL="0" indent="0">
              <a:buNone/>
            </a:pPr>
            <a:endParaRPr lang="ru-RU" sz="2800" dirty="0"/>
          </a:p>
          <a:p>
            <a:r>
              <a:rPr lang="ru-RU" sz="2800" b="1" i="1" dirty="0" smtClean="0"/>
              <a:t>– </a:t>
            </a:r>
            <a:r>
              <a:rPr lang="en-US" sz="2800" b="1" i="1" dirty="0"/>
              <a:t>Fractals</a:t>
            </a:r>
            <a:endParaRPr lang="ru-RU" sz="2800" b="1" dirty="0"/>
          </a:p>
          <a:p>
            <a:r>
              <a:rPr lang="ru-RU" sz="2800" b="1" i="1" dirty="0"/>
              <a:t>– </a:t>
            </a:r>
            <a:r>
              <a:rPr lang="en-US" sz="2800" b="1" i="1" dirty="0"/>
              <a:t>Dynamics</a:t>
            </a:r>
            <a:endParaRPr lang="ru-RU" sz="2800" b="1" dirty="0"/>
          </a:p>
          <a:p>
            <a:r>
              <a:rPr lang="ru-RU" sz="2800" b="1" i="1" dirty="0"/>
              <a:t>– </a:t>
            </a:r>
            <a:r>
              <a:rPr lang="en-US" sz="2800" b="1" i="1" dirty="0"/>
              <a:t>Draw</a:t>
            </a:r>
            <a:endParaRPr lang="ru-RU" sz="2800" b="1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02257" y="4408228"/>
            <a:ext cx="3756548" cy="121465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2825088" y="4652984"/>
                <a:ext cx="2747327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000" b="0" i="1">
                          <a:latin typeface="Cambria Math" panose="02040503050406030204" pitchFamily="18" charset="0"/>
                        </a:rPr>
                        <m:t>𝑙𝑜𝑎𝑑</m:t>
                      </m:r>
                      <m:r>
                        <a:rPr lang="ru-RU" sz="4000" b="0" i="0">
                          <a:latin typeface="Cambria Math" panose="02040503050406030204" pitchFamily="18" charset="0"/>
                        </a:rPr>
                        <m:t>(имя пакета)$</m:t>
                      </m:r>
                    </m:oMath>
                  </m:oMathPara>
                </a14:m>
                <a:endParaRPr lang="ru-RU" sz="4000" dirty="0">
                  <a:latin typeface="+mj-lt"/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6784" y="4652984"/>
                <a:ext cx="3663102" cy="707886"/>
              </a:xfrm>
              <a:prstGeom prst="rect">
                <a:avLst/>
              </a:prstGeom>
              <a:blipFill rotWithShape="0">
                <a:blip r:embed="rId2"/>
                <a:stretch>
                  <a:fillRect r="-1846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2540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028" y="272956"/>
            <a:ext cx="8772452" cy="113982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/>
              <a:t>Пример : Построение графика с помощью пакета расширений </a:t>
            </a:r>
            <a:r>
              <a:rPr lang="en-US" sz="2800" b="1" dirty="0"/>
              <a:t>fractals </a:t>
            </a:r>
            <a:r>
              <a:rPr lang="ru-RU" sz="2800" b="1" dirty="0"/>
              <a:t>заданная в параметрическом виде</a:t>
            </a:r>
            <a:br>
              <a:rPr lang="ru-RU" sz="2800" b="1" dirty="0"/>
            </a:br>
            <a:endParaRPr lang="ru-RU" sz="2800" b="1" dirty="0"/>
          </a:p>
        </p:txBody>
      </p:sp>
      <p:pic>
        <p:nvPicPr>
          <p:cNvPr id="4" name="Рисунок 3" descr="C:\Users\Анастасия\Desktop\1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" t="6275" r="52533" b="16429"/>
          <a:stretch/>
        </p:blipFill>
        <p:spPr bwMode="auto">
          <a:xfrm>
            <a:off x="1420588" y="980728"/>
            <a:ext cx="6175748" cy="587727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0302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179512" y="1625352"/>
                <a:ext cx="8964488" cy="1143000"/>
              </a:xfrm>
            </p:spPr>
            <p:txBody>
              <a:bodyPr>
                <a:noAutofit/>
              </a:bodyPr>
              <a:lstStyle/>
              <a:p>
                <a:pPr/>
                <a:r>
                  <a:rPr lang="ru-RU" sz="2400" b="1" i="1" dirty="0" smtClean="0"/>
                  <a:t>Пример:</a:t>
                </a:r>
                <a:r>
                  <a:rPr lang="ru-RU" sz="2400" b="1" dirty="0" smtClean="0"/>
                  <a:t> </a:t>
                </a:r>
                <a:r>
                  <a:rPr lang="ru-RU" sz="2400" b="1" dirty="0"/>
                  <a:t>Построим параболоид вращения</a:t>
                </a:r>
                <a:r>
                  <a:rPr lang="ru-RU" sz="2400" b="1" dirty="0" smtClean="0"/>
                  <a:t/>
                </a:r>
                <a:br>
                  <a:rPr lang="ru-RU" sz="2400" b="1" dirty="0" smtClean="0"/>
                </a:br>
                <a14:m>
                  <m:oMath xmlns:m="http://schemas.openxmlformats.org/officeDocument/2006/math">
                    <m:r>
                      <a:rPr lang="ru-RU" sz="2400" b="1" i="1">
                        <a:latin typeface="Cambria Math"/>
                      </a:rPr>
                      <m:t>𝒛</m:t>
                    </m:r>
                    <m:r>
                      <a:rPr lang="ru-RU" sz="2400" b="1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400" b="1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b="1" i="1"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ru-RU" sz="2400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ru-RU" sz="2400" b="1" i="1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ru-RU" sz="2400" b="1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b="1" i="1">
                            <a:latin typeface="Cambria Math"/>
                          </a:rPr>
                          <m:t>𝒚</m:t>
                        </m:r>
                      </m:e>
                      <m:sup>
                        <m:r>
                          <a:rPr lang="ru-RU" sz="2400" b="1" i="1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2400" b="1" dirty="0"/>
                  <a:t>. В параметрическом виде уравнение параболоида имеет вид:</a:t>
                </a:r>
                <a:br>
                  <a:rPr lang="ru-RU" sz="2400" b="1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sz="2400" b="1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sz="2400" b="1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ru-RU" sz="2400" b="1" i="1">
                                  <a:latin typeface="Cambria Math"/>
                                </a:rPr>
                                <m:t>𝒙</m:t>
                              </m:r>
                              <m:r>
                                <a:rPr lang="ru-RU" sz="2400" b="1" i="1">
                                  <a:latin typeface="Cambria Math"/>
                                </a:rPr>
                                <m:t>=</m:t>
                              </m:r>
                              <m:r>
                                <a:rPr lang="ru-RU" sz="2400" b="1" i="1">
                                  <a:latin typeface="Cambria Math"/>
                                </a:rPr>
                                <m:t>𝒔</m:t>
                              </m:r>
                              <m:r>
                                <a:rPr lang="ru-RU" sz="2400" b="1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ru-RU" sz="2400" b="1" i="1">
                                  <a:latin typeface="Cambria Math"/>
                                </a:rPr>
                                <m:t>𝒄𝒐𝒔</m:t>
                              </m:r>
                              <m:r>
                                <a:rPr lang="ru-RU" sz="2400" b="1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ru-RU" sz="2400" b="1" i="1">
                                  <a:latin typeface="Cambria Math"/>
                                </a:rPr>
                                <m:t>𝒕</m:t>
                              </m:r>
                            </m:e>
                            <m:e>
                              <m:r>
                                <a:rPr lang="ru-RU" sz="2400" b="1" i="1">
                                  <a:latin typeface="Cambria Math"/>
                                </a:rPr>
                                <m:t>𝒚</m:t>
                              </m:r>
                              <m:r>
                                <a:rPr lang="ru-RU" sz="2400" b="1" i="1">
                                  <a:latin typeface="Cambria Math"/>
                                </a:rPr>
                                <m:t>=</m:t>
                              </m:r>
                              <m:r>
                                <a:rPr lang="ru-RU" sz="2400" b="1" i="1">
                                  <a:latin typeface="Cambria Math"/>
                                </a:rPr>
                                <m:t>𝒔</m:t>
                              </m:r>
                              <m:func>
                                <m:funcPr>
                                  <m:ctrlPr>
                                    <a:rPr lang="ru-RU" sz="2400" b="1" i="1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a:rPr lang="ru-RU" sz="2400" b="1" i="1">
                                      <a:latin typeface="Cambria Math"/>
                                    </a:rPr>
                                    <m:t>𝒔𝒊𝒏</m:t>
                                  </m:r>
                                </m:fName>
                                <m:e>
                                  <m:r>
                                    <a:rPr lang="ru-RU" sz="2400" b="1" i="1">
                                      <a:latin typeface="Cambria Math"/>
                                    </a:rPr>
                                    <m:t>𝒕</m:t>
                                  </m:r>
                                </m:e>
                              </m:func>
                            </m:e>
                            <m:e>
                              <m:r>
                                <a:rPr lang="ru-RU" sz="2400" b="1" i="1">
                                  <a:latin typeface="Cambria Math"/>
                                </a:rPr>
                                <m:t>𝒛</m:t>
                              </m:r>
                              <m:r>
                                <a:rPr lang="ru-RU" sz="2400" b="1" i="1">
                                  <a:latin typeface="Cambria Math"/>
                                </a:rPr>
                                <m:t>=</m:t>
                              </m:r>
                              <m:sSup>
                                <m:sSupPr>
                                  <m:ctrlPr>
                                    <a:rPr lang="ru-RU" sz="2400" b="1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ru-RU" sz="2400" b="1" i="1">
                                      <a:latin typeface="Cambria Math"/>
                                    </a:rPr>
                                    <m:t>𝒔</m:t>
                                  </m:r>
                                </m:e>
                                <m:sup>
                                  <m:r>
                                    <a:rPr lang="ru-RU" sz="2400" b="1" i="1"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</m:e>
                          </m:eqArr>
                          <m:r>
                            <a:rPr lang="ru-RU" sz="2400" b="1" i="1">
                              <a:latin typeface="Cambria Math"/>
                            </a:rPr>
                            <m:t> </m:t>
                          </m:r>
                          <m:r>
                            <a:rPr lang="ru-RU" sz="2400" b="1" i="1">
                              <a:latin typeface="Cambria Math"/>
                            </a:rPr>
                            <m:t>𝒕</m:t>
                          </m:r>
                          <m:r>
                            <a:rPr lang="ru-RU" sz="2400" b="1" i="1">
                              <a:latin typeface="Cambria Math"/>
                            </a:rPr>
                            <m:t>𝝐</m:t>
                          </m:r>
                          <m:r>
                            <a:rPr lang="ru-RU" sz="2400" b="1" i="1">
                              <a:latin typeface="Cambria Math"/>
                            </a:rPr>
                            <m:t>[</m:t>
                          </m:r>
                          <m:r>
                            <a:rPr lang="ru-RU" sz="2400" b="1" i="1">
                              <a:latin typeface="Cambria Math"/>
                            </a:rPr>
                            <m:t>𝟎</m:t>
                          </m:r>
                          <m:r>
                            <a:rPr lang="ru-RU" sz="2400" b="1" i="1">
                              <a:latin typeface="Cambria Math"/>
                            </a:rPr>
                            <m:t>,</m:t>
                          </m:r>
                          <m:r>
                            <a:rPr lang="ru-RU" sz="2400" b="1" i="1">
                              <a:latin typeface="Cambria Math"/>
                            </a:rPr>
                            <m:t>𝟐</m:t>
                          </m:r>
                          <m:r>
                            <a:rPr lang="ru-RU" sz="2400" b="1" i="1">
                              <a:latin typeface="Cambria Math"/>
                            </a:rPr>
                            <m:t>𝝅</m:t>
                          </m:r>
                          <m:r>
                            <a:rPr lang="ru-RU" sz="2400" b="1" i="1">
                              <a:latin typeface="Cambria Math"/>
                            </a:rPr>
                            <m:t>]</m:t>
                          </m:r>
                        </m:e>
                      </m:d>
                    </m:oMath>
                  </m:oMathPara>
                </a14:m>
                <a:r>
                  <a:rPr lang="ru-RU" sz="2400" b="1" dirty="0"/>
                  <a:t/>
                </a:r>
                <a:br>
                  <a:rPr lang="ru-RU" sz="2400" b="1" dirty="0"/>
                </a:br>
                <a:endParaRPr lang="ru-RU" sz="2400" b="1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79512" y="1625352"/>
                <a:ext cx="8964488" cy="1143000"/>
              </a:xfrm>
              <a:blipFill rotWithShape="1">
                <a:blip r:embed="rId2"/>
                <a:stretch>
                  <a:fillRect l="-2039" t="-12620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/>
          <p:nvPr/>
        </p:nvPicPr>
        <p:blipFill rotWithShape="1">
          <a:blip r:embed="rId3"/>
          <a:srcRect l="23961" t="10001" r="31870" b="12396"/>
          <a:stretch/>
        </p:blipFill>
        <p:spPr bwMode="auto">
          <a:xfrm>
            <a:off x="2051720" y="2666822"/>
            <a:ext cx="4464496" cy="422108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5084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i="1" dirty="0"/>
              <a:t>Пример </a:t>
            </a:r>
            <a:r>
              <a:rPr lang="ru-RU" sz="2800" b="1" i="1" dirty="0" smtClean="0"/>
              <a:t>:</a:t>
            </a:r>
            <a:r>
              <a:rPr lang="ru-RU" sz="2800" b="1" dirty="0" smtClean="0"/>
              <a:t> </a:t>
            </a:r>
            <a:r>
              <a:rPr lang="ru-RU" sz="2800" b="1" dirty="0"/>
              <a:t>Построение графика с помощью пакета расширений</a:t>
            </a:r>
            <a:r>
              <a:rPr lang="ru-RU" sz="2800" b="1" i="1" dirty="0"/>
              <a:t> </a:t>
            </a:r>
            <a:r>
              <a:rPr lang="en-US" sz="2800" b="1" i="1" dirty="0"/>
              <a:t>dynamics</a:t>
            </a:r>
            <a:r>
              <a:rPr lang="ru-RU" sz="2800" b="1" i="1" dirty="0"/>
              <a:t>.</a:t>
            </a:r>
            <a:r>
              <a:rPr lang="ru-RU" sz="2800" b="1" dirty="0"/>
              <a:t/>
            </a:r>
            <a:br>
              <a:rPr lang="ru-RU" sz="2800" b="1" dirty="0"/>
            </a:br>
            <a:endParaRPr lang="ru-RU" sz="2800" b="1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t="6945" r="9499" b="37492"/>
          <a:stretch/>
        </p:blipFill>
        <p:spPr bwMode="auto">
          <a:xfrm>
            <a:off x="0" y="1844824"/>
            <a:ext cx="9144000" cy="48245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34121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59024" y="3429000"/>
            <a:ext cx="8784976" cy="1008112"/>
          </a:xfrm>
        </p:spPr>
        <p:txBody>
          <a:bodyPr>
            <a:noAutofit/>
          </a:bodyPr>
          <a:lstStyle/>
          <a:p>
            <a:pPr algn="ctr"/>
            <a:r>
              <a:rPr lang="ru-RU" sz="8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r>
              <a:rPr lang="en-US" sz="8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!!!</a:t>
            </a:r>
            <a:endParaRPr lang="ru-RU" sz="80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699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28475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Общие сведения о системе </a:t>
            </a:r>
            <a:r>
              <a:rPr lang="en-US" b="1" dirty="0"/>
              <a:t>Maple</a:t>
            </a:r>
            <a:r>
              <a:rPr lang="ru-RU" b="1" dirty="0"/>
              <a:t/>
            </a:r>
            <a:br>
              <a:rPr lang="ru-RU" b="1" dirty="0"/>
            </a:br>
            <a:r>
              <a:rPr lang="ru-RU" dirty="0"/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496944" cy="4695800"/>
          </a:xfrm>
        </p:spPr>
        <p:txBody>
          <a:bodyPr>
            <a:normAutofit/>
          </a:bodyPr>
          <a:lstStyle/>
          <a:p>
            <a:r>
              <a:rPr lang="ru-RU" sz="3200" dirty="0" err="1"/>
              <a:t>Maple</a:t>
            </a:r>
            <a:r>
              <a:rPr lang="ru-RU" sz="3200" dirty="0"/>
              <a:t> – программный пакет, система компьютерной алгебры (точнее, система компьютерной математики). Является продуктом компании </a:t>
            </a:r>
            <a:r>
              <a:rPr lang="ru-RU" sz="3200" dirty="0" err="1">
                <a:hlinkClick r:id="rId2" tooltip="Waterloo Maple Inc. (страница отсутствует)"/>
              </a:rPr>
              <a:t>Waterloo</a:t>
            </a:r>
            <a:r>
              <a:rPr lang="ru-RU" sz="3200" dirty="0">
                <a:hlinkClick r:id="rId2" tooltip="Waterloo Maple Inc. (страница отсутствует)"/>
              </a:rPr>
              <a:t> </a:t>
            </a:r>
            <a:r>
              <a:rPr lang="ru-RU" sz="3200" dirty="0" err="1">
                <a:hlinkClick r:id="rId2" tooltip="Waterloo Maple Inc. (страница отсутствует)"/>
              </a:rPr>
              <a:t>Maple</a:t>
            </a:r>
            <a:r>
              <a:rPr lang="ru-RU" sz="3200" dirty="0">
                <a:hlinkClick r:id="rId2" tooltip="Waterloo Maple Inc. (страница отсутствует)"/>
              </a:rPr>
              <a:t> </a:t>
            </a:r>
            <a:r>
              <a:rPr lang="ru-RU" sz="3200" dirty="0" err="1">
                <a:hlinkClick r:id="rId2" tooltip="Waterloo Maple Inc. (страница отсутствует)"/>
              </a:rPr>
              <a:t>Inc</a:t>
            </a:r>
            <a:r>
              <a:rPr lang="ru-RU" sz="3200" dirty="0">
                <a:hlinkClick r:id="rId2" tooltip="Waterloo Maple Inc. (страница отсутствует)"/>
              </a:rPr>
              <a:t>.</a:t>
            </a:r>
            <a:r>
              <a:rPr lang="ru-RU" sz="3200" dirty="0"/>
              <a:t>, которая с 1984 года выпускает программные продукты, ориентированные на сложные математические вычисления, визуализацию данных и моделирование.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287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0" rIns="0" bIns="0" anchor="b">
            <a:normAutofit fontScale="8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/>
              <a:t>Интерфейс системы </a:t>
            </a:r>
            <a:r>
              <a:rPr lang="ru-RU" b="1" dirty="0" err="1" smtClean="0"/>
              <a:t>Maple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6" name="AutoShape 2" descr="http://bourabai.ru/cm/images/le1-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http://bourabai.ru/cm/images/le1-11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1052736"/>
            <a:ext cx="8509848" cy="5459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466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03962" y="22532"/>
            <a:ext cx="7827640" cy="1215008"/>
          </a:xfrm>
          <a:prstGeom prst="rect">
            <a:avLst/>
          </a:prstGeom>
        </p:spPr>
        <p:txBody>
          <a:bodyPr vert="horz" lIns="0" rIns="0" bIns="0" anchor="b">
            <a:normAutofit fontScale="67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/>
              <a:t>Двумерная графика в системе MAPLE V.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79512" y="1196752"/>
            <a:ext cx="8712968" cy="5277200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2800" dirty="0" smtClean="0"/>
              <a:t>Универсальные графические команды собраны в пакете </a:t>
            </a:r>
            <a:r>
              <a:rPr lang="ru-RU" sz="2800" dirty="0" err="1" smtClean="0"/>
              <a:t>plots</a:t>
            </a:r>
            <a:r>
              <a:rPr lang="ru-RU" sz="2800" dirty="0" smtClean="0"/>
              <a:t> (их можно подразделить команды двумерной и пространственной графики), а в </a:t>
            </a:r>
            <a:r>
              <a:rPr lang="ru-RU" sz="2800" dirty="0" err="1" smtClean="0"/>
              <a:t>подпакете</a:t>
            </a:r>
            <a:r>
              <a:rPr lang="ru-RU" sz="2800" dirty="0" smtClean="0"/>
              <a:t> </a:t>
            </a:r>
            <a:r>
              <a:rPr lang="ru-RU" sz="2800" dirty="0" err="1" smtClean="0"/>
              <a:t>statplots</a:t>
            </a:r>
            <a:r>
              <a:rPr lang="ru-RU" sz="2800" dirty="0" smtClean="0"/>
              <a:t> пакета </a:t>
            </a:r>
            <a:r>
              <a:rPr lang="ru-RU" sz="2800" dirty="0" err="1" smtClean="0"/>
              <a:t>stats</a:t>
            </a:r>
            <a:r>
              <a:rPr lang="ru-RU" sz="2800" dirty="0" smtClean="0"/>
              <a:t> находятся специальные команды отображения статистических данных.</a:t>
            </a:r>
          </a:p>
          <a:p>
            <a:pPr algn="just"/>
            <a:r>
              <a:rPr lang="ru-RU" sz="2800" dirty="0" err="1" smtClean="0"/>
              <a:t>plot</a:t>
            </a:r>
            <a:r>
              <a:rPr lang="ru-RU" sz="2800" dirty="0" smtClean="0"/>
              <a:t>() (предназначена для построения графиков функций одной переменной (двумерная графика);</a:t>
            </a:r>
          </a:p>
          <a:p>
            <a:pPr algn="just"/>
            <a:r>
              <a:rPr lang="ru-RU" sz="2800" dirty="0" smtClean="0"/>
              <a:t>plot3d()(строит трехмерные графические отображения поверхностей и пространственных кривых).</a:t>
            </a:r>
          </a:p>
          <a:p>
            <a:pPr algn="just"/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31837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0"/>
            <a:ext cx="8640960" cy="122950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/>
              <a:t>Графики функций и простейшие </a:t>
            </a:r>
            <a:r>
              <a:rPr lang="ru-RU" sz="3200" b="1" dirty="0" smtClean="0"/>
              <a:t>кривые в </a:t>
            </a:r>
            <a:r>
              <a:rPr lang="en-US" sz="3200" b="1" dirty="0" smtClean="0"/>
              <a:t>Maple</a:t>
            </a:r>
            <a:r>
              <a:rPr lang="ru-RU" sz="3200" b="1" dirty="0"/>
              <a:t/>
            </a:r>
            <a:br>
              <a:rPr lang="ru-RU" sz="3200" b="1" dirty="0"/>
            </a:br>
            <a:endParaRPr lang="ru-RU" sz="3200" b="1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7092" y="836712"/>
            <a:ext cx="9001911" cy="1408176"/>
          </a:xfrm>
          <a:prstGeom prst="rect">
            <a:avLst/>
          </a:prstGeom>
        </p:spPr>
        <p:txBody>
          <a:bodyPr>
            <a:noAutofit/>
          </a:bodyPr>
          <a:lstStyle/>
          <a:p>
            <a:pPr algn="just"/>
            <a:r>
              <a:rPr lang="ru-RU" sz="2400" dirty="0"/>
              <a:t>В состав </a:t>
            </a:r>
            <a:r>
              <a:rPr lang="ru-RU" sz="2400" dirty="0" err="1"/>
              <a:t>Maple</a:t>
            </a:r>
            <a:r>
              <a:rPr lang="ru-RU" sz="2400" dirty="0"/>
              <a:t> входят несколько специальных пакетов для работы с графикой. Однако для построения графиков функций и простейших кривых и поверхностей нет </a:t>
            </a:r>
            <a:r>
              <a:rPr lang="ru-RU" sz="2400" dirty="0" err="1" smtClean="0"/>
              <a:t>неободимости</a:t>
            </a:r>
            <a:r>
              <a:rPr lang="ru-RU" sz="2400" dirty="0" smtClean="0"/>
              <a:t> </a:t>
            </a:r>
            <a:r>
              <a:rPr lang="ru-RU" sz="2400" dirty="0"/>
              <a:t>подгружать эти пакеты. Достаточно использовать функцию </a:t>
            </a:r>
            <a:r>
              <a:rPr lang="ru-RU" sz="2400" b="1" dirty="0" err="1"/>
              <a:t>plot</a:t>
            </a:r>
            <a:r>
              <a:rPr lang="ru-RU" sz="2400" dirty="0"/>
              <a:t>, входящую в ядро </a:t>
            </a:r>
            <a:r>
              <a:rPr lang="ru-RU" sz="2400" dirty="0" err="1" smtClean="0"/>
              <a:t>Maple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836096"/>
            <a:ext cx="5688632" cy="3528392"/>
          </a:xfrm>
          <a:prstGeom prst="rect">
            <a:avLst/>
          </a:prstGeom>
        </p:spPr>
      </p:pic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5868144" y="4077072"/>
            <a:ext cx="259228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itchFamily="34" charset="-128"/>
                <a:cs typeface="Times New Roman" pitchFamily="18" charset="0"/>
              </a:rPr>
              <a:t>&gt; 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12160" y="3861048"/>
            <a:ext cx="26642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/>
              <a:t>&gt; y:=x^3-4*x^2+x</a:t>
            </a:r>
            <a:r>
              <a:rPr lang="es-ES" sz="2000" dirty="0" smtClean="0"/>
              <a:t>;</a:t>
            </a:r>
            <a:endParaRPr lang="es-ES" sz="2000" dirty="0"/>
          </a:p>
          <a:p>
            <a:endParaRPr lang="es-ES" sz="2000" dirty="0"/>
          </a:p>
          <a:p>
            <a:r>
              <a:rPr lang="es-ES" sz="2000" dirty="0"/>
              <a:t>&gt; plot(y, x=-1..4);</a:t>
            </a:r>
          </a:p>
          <a:p>
            <a:endParaRPr lang="es-E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323528" y="6381328"/>
            <a:ext cx="23512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/>
              <a:t>y := </a:t>
            </a:r>
            <a:r>
              <a:rPr lang="es-ES" sz="2000" dirty="0" smtClean="0"/>
              <a:t>x</a:t>
            </a:r>
            <a:r>
              <a:rPr lang="en-US" sz="2000" dirty="0" smtClean="0"/>
              <a:t>^</a:t>
            </a:r>
            <a:r>
              <a:rPr lang="es-ES" sz="2000" dirty="0" smtClean="0"/>
              <a:t>3 </a:t>
            </a:r>
            <a:r>
              <a:rPr lang="es-ES" sz="2000" dirty="0"/>
              <a:t>- 4 </a:t>
            </a:r>
            <a:r>
              <a:rPr lang="es-ES" sz="2000" dirty="0" smtClean="0"/>
              <a:t>x^2 </a:t>
            </a:r>
            <a:r>
              <a:rPr lang="es-ES" sz="2000" dirty="0"/>
              <a:t>+ x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676023" y="6381328"/>
            <a:ext cx="38972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/>
              <a:t>График явно заданной функции</a:t>
            </a:r>
          </a:p>
        </p:txBody>
      </p:sp>
    </p:spTree>
    <p:extLst>
      <p:ext uri="{BB962C8B-B14F-4D97-AF65-F5344CB8AC3E}">
        <p14:creationId xmlns:p14="http://schemas.microsoft.com/office/powerpoint/2010/main" val="180946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/>
              <a:t>Графики функций, построенные точками</a:t>
            </a:r>
            <a:br>
              <a:rPr lang="ru-RU" sz="3200" b="1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http://lib.qrz.ru/files/images/soft/book13/glava_11/1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029756"/>
            <a:ext cx="6157808" cy="5805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2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/>
              <a:t>Графики функций, заданных процедурами</a:t>
            </a:r>
            <a:br>
              <a:rPr lang="ru-RU" sz="3200" b="1" dirty="0"/>
            </a:br>
            <a:endParaRPr lang="ru-RU" sz="3200" dirty="0"/>
          </a:p>
        </p:txBody>
      </p:sp>
      <p:pic>
        <p:nvPicPr>
          <p:cNvPr id="11266" name="Picture 2" descr="http://lib.qrz.ru/files/images/soft/book13/glava_11/46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251503"/>
            <a:ext cx="5760640" cy="5619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904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94</TotalTime>
  <Words>1384</Words>
  <Application>Microsoft Office PowerPoint</Application>
  <PresentationFormat>Экран (4:3)</PresentationFormat>
  <Paragraphs>117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Поток</vt:lpstr>
      <vt:lpstr>Реализация графики на плоскости и в пространстве в системах  Maple  и  Maxima</vt:lpstr>
      <vt:lpstr>Презентация PowerPoint</vt:lpstr>
      <vt:lpstr>Maxima и Maple</vt:lpstr>
      <vt:lpstr>Общие сведения о системе Maple  </vt:lpstr>
      <vt:lpstr>Презентация PowerPoint</vt:lpstr>
      <vt:lpstr>Презентация PowerPoint</vt:lpstr>
      <vt:lpstr>Графики функций и простейшие кривые в Maple </vt:lpstr>
      <vt:lpstr>Графики функций, построенные точками </vt:lpstr>
      <vt:lpstr>Графики функций, заданных процедурами </vt:lpstr>
      <vt:lpstr>Графики функций, заданных параметрически </vt:lpstr>
      <vt:lpstr>Графики функций в полярной системе координат </vt:lpstr>
      <vt:lpstr>Построение трехмерных графиков </vt:lpstr>
      <vt:lpstr>Для изображения поверхностей в Maple используется команда plot3d</vt:lpstr>
      <vt:lpstr>График явно заданной функции</vt:lpstr>
      <vt:lpstr>Построение  трехмерного графика, заданной в параметрической форме</vt:lpstr>
      <vt:lpstr>Построение поверхностей </vt:lpstr>
      <vt:lpstr>Построение фигур в различных системах координат </vt:lpstr>
      <vt:lpstr>3d- графики параметрически заданных поверхностей </vt:lpstr>
      <vt:lpstr>Общие сведения о Maxima </vt:lpstr>
      <vt:lpstr>Основными преимуществами программы Maxima являются: </vt:lpstr>
      <vt:lpstr>Построение графиков в Maxima </vt:lpstr>
      <vt:lpstr>Построение двумерных и трехмерных графиков в системе Maxima</vt:lpstr>
      <vt:lpstr>Программирование графиков функций, заданных в явном виде</vt:lpstr>
      <vt:lpstr>Пример : Построить графики функций, заданных в явном виде на отрезке [-4 π;4π].</vt:lpstr>
      <vt:lpstr>Программирование графиков функций, заданных в параметрическом виде</vt:lpstr>
      <vt:lpstr>Программирование дискретных функций</vt:lpstr>
      <vt:lpstr>Программирование графики в полярной системе координат</vt:lpstr>
      <vt:lpstr>Пример : Построить фигуру Лиссажу {█(x(t)=cos(t)@y(t)=sin(2t))┤    [0,2π] </vt:lpstr>
      <vt:lpstr>Программирование построения трёхмерных графиков</vt:lpstr>
      <vt:lpstr>Пример : Построение поверхсности функции, заданной в явном виде: x^2-y^2, xϵ[-3,3], yϵ[-3,3] </vt:lpstr>
      <vt:lpstr>Презентация PowerPoint</vt:lpstr>
      <vt:lpstr>Пример : Построение графика с помощью пакета расширений fractals заданная в параметрическом виде </vt:lpstr>
      <vt:lpstr>Пример: Построим параболоид вращения z=x^2+y^2. В параметрическом виде уравнение параболоида имеет вид: {█(x=s cos t@y=s sin⁡t@z=s^2 ) tϵ[0,2π]┤ </vt:lpstr>
      <vt:lpstr>Пример : Построение графика с помощью пакета расширений dynamics. </vt:lpstr>
      <vt:lpstr>Спасибо за внимание!!!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Реализация графики на плоскости и в пространстве в системах  Maple  и  Maxima</dc:title>
  <dc:creator>Anastasia</dc:creator>
  <cp:lastModifiedBy>ххх</cp:lastModifiedBy>
  <cp:revision>30</cp:revision>
  <dcterms:created xsi:type="dcterms:W3CDTF">2018-11-04T19:24:43Z</dcterms:created>
  <dcterms:modified xsi:type="dcterms:W3CDTF">2018-12-24T16:14:25Z</dcterms:modified>
</cp:coreProperties>
</file>