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DA49090-997E-4299-BCDA-27D48BB60D6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D37F26C-6E96-47CB-A79B-DB84BBA37C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836912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chemeClr val="tx1"/>
                </a:solidFill>
              </a:rPr>
              <a:t>Элементы алгебры логики</a:t>
            </a:r>
            <a:br>
              <a:rPr lang="ru-RU" sz="6000" dirty="0">
                <a:solidFill>
                  <a:schemeClr val="tx1"/>
                </a:solidFill>
              </a:rPr>
            </a:b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013176"/>
            <a:ext cx="6400800" cy="14732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83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1.3.6. Логические элементы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6" t="41334" r="3874" b="23077"/>
          <a:stretch/>
        </p:blipFill>
        <p:spPr>
          <a:xfrm>
            <a:off x="836712" y="4005064"/>
            <a:ext cx="7459608" cy="21950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412776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Логический элемент И(</a:t>
            </a:r>
            <a:r>
              <a:rPr lang="ru-RU" sz="2400" dirty="0" err="1"/>
              <a:t>конъюктор</a:t>
            </a:r>
            <a:r>
              <a:rPr lang="ru-RU" sz="2400" dirty="0"/>
              <a:t>) реализует операцию логического умножения</a:t>
            </a:r>
          </a:p>
          <a:p>
            <a:r>
              <a:rPr lang="ru-RU" sz="2400" dirty="0"/>
              <a:t>Логический элемент ИЛИ(</a:t>
            </a:r>
            <a:r>
              <a:rPr lang="ru-RU" sz="2400" dirty="0" err="1"/>
              <a:t>дизъюнктор</a:t>
            </a:r>
            <a:r>
              <a:rPr lang="ru-RU" sz="2400" dirty="0"/>
              <a:t>) реализует операцию логического сложения</a:t>
            </a:r>
          </a:p>
          <a:p>
            <a:r>
              <a:rPr lang="ru-RU" sz="2400" dirty="0"/>
              <a:t>Логический элемент НЕ(инвертор) реализует операцию отрицания</a:t>
            </a:r>
          </a:p>
        </p:txBody>
      </p:sp>
    </p:spTree>
    <p:extLst>
      <p:ext uri="{BB962C8B-B14F-4D97-AF65-F5344CB8AC3E}">
        <p14:creationId xmlns:p14="http://schemas.microsoft.com/office/powerpoint/2010/main" val="24723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80920" cy="47525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1.Высказывание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2.Алгебра логики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3.Логические операции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4.Конъюнкция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5.Дизъюнкция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6.Инверсия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7.Свойтсва логических операций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8.Логические элементы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6417734" cy="892465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Введение</a:t>
            </a:r>
          </a:p>
        </p:txBody>
      </p:sp>
    </p:spTree>
    <p:extLst>
      <p:ext uri="{BB962C8B-B14F-4D97-AF65-F5344CB8AC3E}">
        <p14:creationId xmlns:p14="http://schemas.microsoft.com/office/powerpoint/2010/main" val="358504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424937" cy="558924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Высказывание-это предложение на любом языке, содержание которого можно однозначно определить как истинное или ложное.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А)В русском языке высказывания выражаются повествовательными предложениями .Но не всякое повествовательное предложение является высказыванием.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1.Предложение «Это предложение является ложным» не является высказыванием, т.к. относительно него нельзя сказать, истинно оно или ложно, без того чтобы не получить противоречие.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Б)Побудительные и вопросительные предложения высказываниями не являются.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1.«Запишите домашнее задание» , «Как пройти в библиотеку?» - не являются высказываниями.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В)Высказывания могут строиться с использованием знаков различных формальных языков- математики ,физики ,химии и т.п.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1.Не являются высказываниями числовые выражения, но из двух числовых выражений можно составить высказывание, соединив их знаками равенства или неравенства.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1)«3+5</a:t>
            </a:r>
            <a:r>
              <a:rPr lang="en-US" sz="1800" dirty="0">
                <a:solidFill>
                  <a:schemeClr val="tx1"/>
                </a:solidFill>
              </a:rPr>
              <a:t>=</a:t>
            </a:r>
            <a:r>
              <a:rPr lang="ru-RU" sz="1800" dirty="0">
                <a:solidFill>
                  <a:schemeClr val="tx1"/>
                </a:solidFill>
              </a:rPr>
              <a:t>2*4»(истинное высказывание)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2)«</a:t>
            </a:r>
            <a:r>
              <a:rPr lang="en-US" sz="1800" dirty="0">
                <a:solidFill>
                  <a:schemeClr val="tx1"/>
                </a:solidFill>
              </a:rPr>
              <a:t>II+VI≥VIII(</a:t>
            </a:r>
            <a:r>
              <a:rPr lang="ru-RU" sz="1800" dirty="0">
                <a:solidFill>
                  <a:schemeClr val="tx1"/>
                </a:solidFill>
              </a:rPr>
              <a:t>ложное высказывание)</a:t>
            </a: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42900" indent="-342900">
              <a:buAutoNum type="arabicParenR"/>
            </a:pPr>
            <a:endParaRPr lang="ru-R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1.3.1. Высказывание</a:t>
            </a:r>
          </a:p>
        </p:txBody>
      </p:sp>
    </p:spTree>
    <p:extLst>
      <p:ext uri="{BB962C8B-B14F-4D97-AF65-F5344CB8AC3E}">
        <p14:creationId xmlns:p14="http://schemas.microsoft.com/office/powerpoint/2010/main" val="119490331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19" y="1700808"/>
            <a:ext cx="8640961" cy="49685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Определяет правила записи, упрощения и преобразования высказываний и вычисления их значений.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В алгебре логики высказывания обозначают буквами и называют логическими переменными.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Если высказывание истинно, то значение соответствующей ему логической переменной обозначают единицей (А=1), а если ложно нулём (В=0).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0 и 1 , обозначающие значения логических переменных, называются логическими значениями.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Алгебра логики</a:t>
            </a:r>
          </a:p>
        </p:txBody>
      </p:sp>
    </p:spTree>
    <p:extLst>
      <p:ext uri="{BB962C8B-B14F-4D97-AF65-F5344CB8AC3E}">
        <p14:creationId xmlns:p14="http://schemas.microsoft.com/office/powerpoint/2010/main" val="122833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276872"/>
            <a:ext cx="8424935" cy="4581128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Высказывания бывают простые и сложные. Высказывание называется простым ,если никакая его часть сама не является высказыванием. Сложные высказывания строятся из простых с помощью логических операций.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/>
          <a:lstStyle/>
          <a:p>
            <a:r>
              <a:rPr lang="ru-RU" dirty="0"/>
              <a:t>1.3.2. Логические операции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066682"/>
              </p:ext>
            </p:extLst>
          </p:nvPr>
        </p:nvGraphicFramePr>
        <p:xfrm>
          <a:off x="1259632" y="3573016"/>
          <a:ext cx="684076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0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3922">
                <a:tc>
                  <a:txBody>
                    <a:bodyPr/>
                    <a:lstStyle/>
                    <a:p>
                      <a:r>
                        <a:rPr lang="ru-RU" dirty="0"/>
                        <a:t>Название логической операции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Логическая связка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4810">
                <a:tc>
                  <a:txBody>
                    <a:bodyPr/>
                    <a:lstStyle/>
                    <a:p>
                      <a:r>
                        <a:rPr lang="ru-RU" dirty="0"/>
                        <a:t>Инверсия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«не» ; «неверно, что»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10">
                <a:tc>
                  <a:txBody>
                    <a:bodyPr/>
                    <a:lstStyle/>
                    <a:p>
                      <a:r>
                        <a:rPr lang="ru-RU" dirty="0"/>
                        <a:t>Конъюнкция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«и» ; «а» ; «но» ; «хотя»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810">
                <a:tc>
                  <a:txBody>
                    <a:bodyPr/>
                    <a:lstStyle/>
                    <a:p>
                      <a:r>
                        <a:rPr lang="ru-RU" dirty="0"/>
                        <a:t>Дизъюнкция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«или»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56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7" cy="525658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Это логическая операция, ставящая в соответствие двум высказываниям новое высказывание, являющееся истинным тогда и только тогда, когда оба исходных высказывания истины.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Таблица истинности: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Для записи дизъюнкции </a:t>
            </a:r>
            <a:r>
              <a:rPr lang="ru-RU" dirty="0" err="1">
                <a:solidFill>
                  <a:schemeClr val="tx1"/>
                </a:solidFill>
              </a:rPr>
              <a:t>использу</a:t>
            </a:r>
            <a:r>
              <a:rPr lang="ru-RU" dirty="0">
                <a:solidFill>
                  <a:schemeClr val="tx1"/>
                </a:solidFill>
              </a:rPr>
              <a:t>-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ются</a:t>
            </a:r>
            <a:r>
              <a:rPr lang="ru-RU" dirty="0">
                <a:solidFill>
                  <a:schemeClr val="tx1"/>
                </a:solidFill>
              </a:rPr>
              <a:t> следующие знаки : И, ∧, •, &amp;.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Конъюнкция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3335"/>
              </p:ext>
            </p:extLst>
          </p:nvPr>
        </p:nvGraphicFramePr>
        <p:xfrm>
          <a:off x="4932040" y="2852936"/>
          <a:ext cx="3984105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8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8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3347">
                <a:tc>
                  <a:txBody>
                    <a:bodyPr/>
                    <a:lstStyle/>
                    <a:p>
                      <a:r>
                        <a:rPr lang="ru-RU" sz="4400" dirty="0"/>
                        <a:t>  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   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 А∧В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347"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347"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347"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3347"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236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7" cy="518457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Это логическая операция ,которая двум высказываниям ставит в соответствие новое высказывание, являющееся ложным тогда и только тогда ,когда оба исходных высказывания ложны.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Таблица истинности: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Для записи дизъюнкции </a:t>
            </a:r>
            <a:r>
              <a:rPr lang="ru-RU" dirty="0" err="1">
                <a:solidFill>
                  <a:schemeClr val="tx1"/>
                </a:solidFill>
              </a:rPr>
              <a:t>испо</a:t>
            </a:r>
            <a:r>
              <a:rPr lang="ru-RU" dirty="0">
                <a:solidFill>
                  <a:schemeClr val="tx1"/>
                </a:solidFill>
              </a:rPr>
              <a:t>-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льзуются</a:t>
            </a:r>
            <a:r>
              <a:rPr lang="ru-RU" dirty="0">
                <a:solidFill>
                  <a:schemeClr val="tx1"/>
                </a:solidFill>
              </a:rPr>
              <a:t> следующие знаки: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ИЛИ, ∨, </a:t>
            </a:r>
            <a:r>
              <a:rPr lang="en-US" dirty="0">
                <a:solidFill>
                  <a:schemeClr val="tx1"/>
                </a:solidFill>
              </a:rPr>
              <a:t>ǀ</a:t>
            </a:r>
            <a:r>
              <a:rPr lang="ru-RU" dirty="0">
                <a:solidFill>
                  <a:schemeClr val="tx1"/>
                </a:solidFill>
              </a:rPr>
              <a:t>, +.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Дизъюнкция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947027"/>
              </p:ext>
            </p:extLst>
          </p:nvPr>
        </p:nvGraphicFramePr>
        <p:xfrm>
          <a:off x="4860032" y="2852936"/>
          <a:ext cx="4032447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5590">
                <a:tc>
                  <a:txBody>
                    <a:bodyPr/>
                    <a:lstStyle/>
                    <a:p>
                      <a:r>
                        <a:rPr lang="ru-RU" sz="4400" dirty="0"/>
                        <a:t>  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   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 А∨В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590"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590"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590"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590"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18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8496943" cy="511256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Это логическая операция ,которая высказыванию ставит в соответствие новое высказывание ,значение которого противоположно исходному.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Таблица истинности: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Для записи инверсии </a:t>
            </a:r>
            <a:r>
              <a:rPr lang="ru-RU" dirty="0" err="1">
                <a:solidFill>
                  <a:schemeClr val="tx1"/>
                </a:solidFill>
              </a:rPr>
              <a:t>использу</a:t>
            </a:r>
            <a:r>
              <a:rPr lang="ru-RU" dirty="0">
                <a:solidFill>
                  <a:schemeClr val="tx1"/>
                </a:solidFill>
              </a:rPr>
              <a:t>-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ются</a:t>
            </a:r>
            <a:r>
              <a:rPr lang="ru-RU" dirty="0">
                <a:solidFill>
                  <a:schemeClr val="tx1"/>
                </a:solidFill>
              </a:rPr>
              <a:t> следующие </a:t>
            </a:r>
            <a:r>
              <a:rPr lang="ru-RU" dirty="0" err="1">
                <a:solidFill>
                  <a:schemeClr val="tx1"/>
                </a:solidFill>
              </a:rPr>
              <a:t>знаки:НЕ</a:t>
            </a:r>
            <a:r>
              <a:rPr lang="ru-RU" dirty="0">
                <a:solidFill>
                  <a:schemeClr val="tx1"/>
                </a:solidFill>
              </a:rPr>
              <a:t>, ¬.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Инверсия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855609"/>
              </p:ext>
            </p:extLst>
          </p:nvPr>
        </p:nvGraphicFramePr>
        <p:xfrm>
          <a:off x="5148064" y="2708920"/>
          <a:ext cx="2327920" cy="2608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9355">
                <a:tc>
                  <a:txBody>
                    <a:bodyPr/>
                    <a:lstStyle/>
                    <a:p>
                      <a:r>
                        <a:rPr lang="ru-RU" sz="4400" dirty="0"/>
                        <a:t> 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  А 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9355"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355">
                <a:tc>
                  <a:txBody>
                    <a:bodyPr/>
                    <a:lstStyle/>
                    <a:p>
                      <a:r>
                        <a:rPr lang="ru-RU" sz="4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89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19" y="1700808"/>
            <a:ext cx="4608513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1.Переместительный (коммутативный) закон: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для логического умножения: A&amp;B=B&amp;A;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для логического сложения: A∨B=B∨A.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 2.Сочетательный (ассоциативный) закон: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для логического умножения: (A&amp;B)&amp;C=A&amp;(B&amp;C);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для логического сложения: (A∨B)∨C=A∨(B∨C).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3.Распределительный (дистрибутивный) закон: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для логического умножения: A&amp;(B∨C)=(A&amp;B)∨(A&amp;C);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для логического сложения: A∨(B&amp;C)=(A∨B)&amp;(A∨C).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4.Закон двойного отрицания: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A--=A.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Свойства логических операций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313" y="3246438"/>
            <a:ext cx="43957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4008" y="1700808"/>
            <a:ext cx="4392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5.Закон исключённого третьего:</a:t>
            </a:r>
          </a:p>
          <a:p>
            <a:r>
              <a:rPr lang="ru-RU" dirty="0"/>
              <a:t>для логического умножения: A&amp;A¯¯¯=0;</a:t>
            </a:r>
          </a:p>
          <a:p>
            <a:r>
              <a:rPr lang="ru-RU" dirty="0"/>
              <a:t>для логического сложения: A∨A¯¯¯=1.</a:t>
            </a:r>
          </a:p>
          <a:p>
            <a:r>
              <a:rPr lang="ru-RU" dirty="0"/>
              <a:t>6.Закон повторения:</a:t>
            </a:r>
          </a:p>
          <a:p>
            <a:r>
              <a:rPr lang="ru-RU" dirty="0"/>
              <a:t>для логического умножения: A&amp;A=A;</a:t>
            </a:r>
          </a:p>
          <a:p>
            <a:r>
              <a:rPr lang="ru-RU" dirty="0"/>
              <a:t>для логического сложения: A∨A=A.</a:t>
            </a:r>
          </a:p>
          <a:p>
            <a:r>
              <a:rPr lang="ru-RU" dirty="0"/>
              <a:t>7. Законы операций с 0 и 1:</a:t>
            </a:r>
          </a:p>
          <a:p>
            <a:r>
              <a:rPr lang="ru-RU" dirty="0"/>
              <a:t>для логического умножения: A&amp;0=0; A&amp;1=A;</a:t>
            </a:r>
          </a:p>
          <a:p>
            <a:r>
              <a:rPr lang="ru-RU" dirty="0"/>
              <a:t>для логического сложения: A∨0=A; A∨1=1.</a:t>
            </a:r>
          </a:p>
          <a:p>
            <a:r>
              <a:rPr lang="ru-RU" dirty="0"/>
              <a:t>8.Законы общей инверсии:</a:t>
            </a:r>
          </a:p>
          <a:p>
            <a:r>
              <a:rPr lang="ru-RU" dirty="0"/>
              <a:t>для логического умножения: A&amp;B¯¯¯¯¯¯¯¯=A¯¯¯∨B¯¯¯;</a:t>
            </a:r>
          </a:p>
          <a:p>
            <a:r>
              <a:rPr lang="ru-RU" dirty="0"/>
              <a:t>для логического сложения: A∨B¯¯¯¯¯¯¯¯¯=A¯¯¯&amp;B¯¯¯.</a:t>
            </a:r>
          </a:p>
        </p:txBody>
      </p:sp>
    </p:spTree>
    <p:extLst>
      <p:ext uri="{BB962C8B-B14F-4D97-AF65-F5344CB8AC3E}">
        <p14:creationId xmlns:p14="http://schemas.microsoft.com/office/powerpoint/2010/main" val="335534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332</TotalTime>
  <Words>762</Words>
  <Application>Microsoft Office PowerPoint</Application>
  <PresentationFormat>Экран (4:3)</PresentationFormat>
  <Paragraphs>116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Candara</vt:lpstr>
      <vt:lpstr>Symbol</vt:lpstr>
      <vt:lpstr>Волна</vt:lpstr>
      <vt:lpstr>Элементы алгебры логики </vt:lpstr>
      <vt:lpstr>1.Высказывание 2.Алгебра логики 3.Логические операции 4.Конъюнкция 5.Дизъюнкция 6.Инверсия 7.Свойтсва логических операций 8.Логические элементы</vt:lpstr>
      <vt:lpstr>1.3.1. Высказывание</vt:lpstr>
      <vt:lpstr>Алгебра логики</vt:lpstr>
      <vt:lpstr>1.3.2. Логические операции</vt:lpstr>
      <vt:lpstr>Конъюнкция</vt:lpstr>
      <vt:lpstr>Дизъюнкция</vt:lpstr>
      <vt:lpstr>Инверсия</vt:lpstr>
      <vt:lpstr>Свойства логических операций</vt:lpstr>
      <vt:lpstr>1.3.6. Логические элементы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алгебры логики 1.3</dc:title>
  <dc:creator>Сергей</dc:creator>
  <cp:lastModifiedBy>vorobyovcn@dnevnik.ru</cp:lastModifiedBy>
  <cp:revision>17</cp:revision>
  <dcterms:created xsi:type="dcterms:W3CDTF">2018-10-23T15:13:11Z</dcterms:created>
  <dcterms:modified xsi:type="dcterms:W3CDTF">2018-12-23T23:23:00Z</dcterms:modified>
</cp:coreProperties>
</file>