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9"/>
  </p:notesMasterIdLst>
  <p:sldIdLst>
    <p:sldId id="257" r:id="rId2"/>
    <p:sldId id="261" r:id="rId3"/>
    <p:sldId id="260" r:id="rId4"/>
    <p:sldId id="262" r:id="rId5"/>
    <p:sldId id="263" r:id="rId6"/>
    <p:sldId id="265" r:id="rId7"/>
    <p:sldId id="266" r:id="rId8"/>
    <p:sldId id="267" r:id="rId9"/>
    <p:sldId id="268" r:id="rId10"/>
    <p:sldId id="269" r:id="rId11"/>
    <p:sldId id="270" r:id="rId12"/>
    <p:sldId id="272" r:id="rId13"/>
    <p:sldId id="273" r:id="rId14"/>
    <p:sldId id="274" r:id="rId15"/>
    <p:sldId id="276" r:id="rId16"/>
    <p:sldId id="277" r:id="rId17"/>
    <p:sldId id="278" r:id="rId18"/>
    <p:sldId id="280" r:id="rId19"/>
    <p:sldId id="279" r:id="rId20"/>
    <p:sldId id="281" r:id="rId21"/>
    <p:sldId id="282" r:id="rId22"/>
    <p:sldId id="283" r:id="rId23"/>
    <p:sldId id="284" r:id="rId24"/>
    <p:sldId id="285" r:id="rId25"/>
    <p:sldId id="286" r:id="rId26"/>
    <p:sldId id="287" r:id="rId27"/>
    <p:sldId id="288" r:id="rId2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65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2230774-CA3B-4627-A783-5783D182325D}" type="datetimeFigureOut">
              <a:rPr lang="ru-RU" smtClean="0"/>
              <a:pPr/>
              <a:t>30.01.2012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847550B-6F48-4EA9-B543-AD829DFB575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ru-RU" smtClean="0"/>
          </a:p>
        </p:txBody>
      </p:sp>
      <p:sp>
        <p:nvSpPr>
          <p:cNvPr id="2867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F6E0D403-198E-4EC3-9C0B-839317EC035E}" type="slidenum">
              <a:rPr lang="ru-RU" smtClean="0">
                <a:ea typeface="ＭＳ Ｐゴシック" pitchFamily="34" charset="-128"/>
              </a:rPr>
              <a:pPr/>
              <a:t>1</a:t>
            </a:fld>
            <a:endParaRPr lang="ru-RU" smtClean="0"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47550B-6F48-4EA9-B543-AD829DFB5755}" type="slidenum">
              <a:rPr lang="ru-RU" smtClean="0"/>
              <a:pPr/>
              <a:t>21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230B6E6-BAD5-440F-9B3C-289E10D766F8}" type="datetimeFigureOut">
              <a:rPr lang="ru-RU" smtClean="0"/>
              <a:pPr/>
              <a:t>30.01.2012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C72768D-9234-4232-81BE-75779A61D08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Прямоугольник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Прямоугольник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Прямоугольник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56" name="Прямоугольник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Прямоугольник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Прямоугольник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Прямоугольник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230B6E6-BAD5-440F-9B3C-289E10D766F8}" type="datetimeFigureOut">
              <a:rPr lang="ru-RU" smtClean="0"/>
              <a:pPr/>
              <a:t>30.01.2012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C72768D-9234-4232-81BE-75779A61D08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230B6E6-BAD5-440F-9B3C-289E10D766F8}" type="datetimeFigureOut">
              <a:rPr lang="ru-RU" smtClean="0"/>
              <a:pPr/>
              <a:t>30.01.2012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C72768D-9234-4232-81BE-75779A61D08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230B6E6-BAD5-440F-9B3C-289E10D766F8}" type="datetimeFigureOut">
              <a:rPr lang="ru-RU" smtClean="0"/>
              <a:pPr/>
              <a:t>30.01.2012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C72768D-9234-4232-81BE-75779A61D08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олилиния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Полилиния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Полилиния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Полилиния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Полилиния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Полилиния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Полилиния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Полилиния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Полилиния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Полилиния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Полилиния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Полилиния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Полилиния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Полилиния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230B6E6-BAD5-440F-9B3C-289E10D766F8}" type="datetimeFigureOut">
              <a:rPr lang="ru-RU" smtClean="0"/>
              <a:pPr/>
              <a:t>30.01.2012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C72768D-9234-4232-81BE-75779A61D08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Прямоугольник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Прямоугольник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230B6E6-BAD5-440F-9B3C-289E10D766F8}" type="datetimeFigureOut">
              <a:rPr lang="ru-RU" smtClean="0"/>
              <a:pPr/>
              <a:t>30.01.2012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C72768D-9234-4232-81BE-75779A61D08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Прямоугольник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230B6E6-BAD5-440F-9B3C-289E10D766F8}" type="datetimeFigureOut">
              <a:rPr lang="ru-RU" smtClean="0"/>
              <a:pPr/>
              <a:t>30.01.2012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C72768D-9234-4232-81BE-75779A61D08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Прямоугольник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Прямоугольник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Прямоугольник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Прямоугольник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230B6E6-BAD5-440F-9B3C-289E10D766F8}" type="datetimeFigureOut">
              <a:rPr lang="ru-RU" smtClean="0"/>
              <a:pPr/>
              <a:t>30.01.2012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C72768D-9234-4232-81BE-75779A61D08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230B6E6-BAD5-440F-9B3C-289E10D766F8}" type="datetimeFigureOut">
              <a:rPr lang="ru-RU" smtClean="0"/>
              <a:pPr/>
              <a:t>30.01.2012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C72768D-9234-4232-81BE-75779A61D08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230B6E6-BAD5-440F-9B3C-289E10D766F8}" type="datetimeFigureOut">
              <a:rPr lang="ru-RU" smtClean="0"/>
              <a:pPr/>
              <a:t>30.01.2012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C72768D-9234-4232-81BE-75779A61D08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Группа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Прямая соединительная линия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Прямая соединительная линия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Прямая соединительная линия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grpSp>
        <p:nvGrpSpPr>
          <p:cNvPr id="14" name="Группа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Прямая соединительная линия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Прямая соединительная линия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Группа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Прямая соединительная линия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Прямая соединительная линия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Прямая соединительная линия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2230B6E6-BAD5-440F-9B3C-289E10D766F8}" type="datetimeFigureOut">
              <a:rPr lang="ru-RU" smtClean="0"/>
              <a:pPr/>
              <a:t>30.01.2012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CC72768D-9234-4232-81BE-75779A61D08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Прямоугольник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2230B6E6-BAD5-440F-9B3C-289E10D766F8}" type="datetimeFigureOut">
              <a:rPr lang="ru-RU" smtClean="0"/>
              <a:pPr/>
              <a:t>30.01.2012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CC72768D-9234-4232-81BE-75779A61D08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285720" y="1000108"/>
            <a:ext cx="8572560" cy="1323439"/>
          </a:xfrm>
          <a:prstGeom prst="rect">
            <a:avLst/>
          </a:prstGeom>
          <a:noFill/>
          <a:effectLst>
            <a:glow rad="2286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01600" prst="riblet"/>
          </a:sp3d>
        </p:spPr>
        <p:txBody>
          <a:bodyPr>
            <a:spAutoFit/>
          </a:bodyPr>
          <a:lstStyle/>
          <a:p>
            <a:pPr algn="ctr" eaLnBrk="0" hangingPunct="0">
              <a:defRPr/>
            </a:pPr>
            <a:r>
              <a:rPr lang="ru-RU" sz="40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ea typeface="ＭＳ Ｐゴシック" pitchFamily="52" charset="-128"/>
              </a:rPr>
              <a:t>Интерактивная игра</a:t>
            </a:r>
          </a:p>
          <a:p>
            <a:pPr algn="ctr" eaLnBrk="0" hangingPunct="0">
              <a:defRPr/>
            </a:pPr>
            <a:r>
              <a:rPr lang="ru-RU" sz="4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ea typeface="ＭＳ Ｐゴシック" pitchFamily="52" charset="-128"/>
              </a:rPr>
              <a:t>«Проверь память и внимание!»</a:t>
            </a:r>
            <a:endParaRPr lang="ru-RU" sz="40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accent3">
                  <a:lumMod val="50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ea typeface="ＭＳ Ｐゴシック" pitchFamily="52" charset="-128"/>
            </a:endParaRPr>
          </a:p>
        </p:txBody>
      </p:sp>
      <p:sp>
        <p:nvSpPr>
          <p:cNvPr id="3075" name="TextBox 6"/>
          <p:cNvSpPr txBox="1">
            <a:spLocks noChangeArrowheads="1"/>
          </p:cNvSpPr>
          <p:nvPr/>
        </p:nvSpPr>
        <p:spPr bwMode="auto">
          <a:xfrm>
            <a:off x="928688" y="3000375"/>
            <a:ext cx="7286625" cy="1077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sz="3200" b="1" dirty="0">
                <a:latin typeface="Bookman Old Style" pitchFamily="18" charset="0"/>
              </a:rPr>
              <a:t>ТЕМА</a:t>
            </a:r>
          </a:p>
          <a:p>
            <a:pPr algn="ctr" eaLnBrk="0" hangingPunct="0"/>
            <a:r>
              <a:rPr lang="ru-RU" sz="3200" b="1" dirty="0" smtClean="0">
                <a:latin typeface="Bookman Old Style" pitchFamily="18" charset="0"/>
              </a:rPr>
              <a:t>«Живопись импрессионизма»</a:t>
            </a:r>
            <a:endParaRPr lang="ru-RU" sz="3200" b="1" dirty="0">
              <a:latin typeface="Bookman Old Style" pitchFamily="18" charset="0"/>
            </a:endParaRPr>
          </a:p>
        </p:txBody>
      </p:sp>
      <p:pic>
        <p:nvPicPr>
          <p:cNvPr id="3076" name="Рисунок 3" descr="J0105250.WM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857375" y="2643188"/>
            <a:ext cx="5357813" cy="357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1928813" y="4929188"/>
            <a:ext cx="5357812" cy="70788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pitchFamily="52" charset="-128"/>
              </a:rPr>
              <a:t>МБОУ «Экимчанская СОШ».</a:t>
            </a:r>
          </a:p>
          <a:p>
            <a:pPr algn="ctr">
              <a:defRPr/>
            </a:pP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pitchFamily="52" charset="-128"/>
              </a:rPr>
              <a:t>Учитель </a:t>
            </a:r>
            <a:r>
              <a:rPr lang="ru-RU" sz="2000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pitchFamily="52" charset="-128"/>
              </a:rPr>
              <a:t>МХК Платко Ю.Б. </a:t>
            </a:r>
            <a:endParaRPr lang="ru-RU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ＭＳ Ｐゴシック" pitchFamily="52" charset="-128"/>
            </a:endParaRPr>
          </a:p>
        </p:txBody>
      </p:sp>
      <p:pic>
        <p:nvPicPr>
          <p:cNvPr id="3078" name="Рисунок 7" descr="J0105250.WM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28813" y="4143375"/>
            <a:ext cx="5357812" cy="357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57158" y="285728"/>
            <a:ext cx="5000660" cy="6572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5182595" y="357166"/>
            <a:ext cx="3961405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Эдгар Дега. </a:t>
            </a:r>
          </a:p>
          <a:p>
            <a:pPr algn="ctr"/>
            <a:r>
              <a:rPr lang="ru-RU" sz="5400" b="1" cap="none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Абсент.</a:t>
            </a:r>
            <a:endParaRPr lang="ru-RU" sz="5400" b="1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7786710" y="4857760"/>
            <a:ext cx="862737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sz="9600" b="1" dirty="0" smtClean="0">
                <a:ln w="24500" cmpd="dbl">
                  <a:solidFill>
                    <a:srgbClr val="EA157A">
                      <a:shade val="85000"/>
                      <a:satMod val="155000"/>
                    </a:srgbClr>
                  </a:solidFill>
                  <a:prstDash val="solid"/>
                  <a:miter lim="800000"/>
                </a:ln>
                <a:gradFill>
                  <a:gsLst>
                    <a:gs pos="10000">
                      <a:srgbClr val="EA157A">
                        <a:tint val="10000"/>
                        <a:satMod val="155000"/>
                      </a:srgbClr>
                    </a:gs>
                    <a:gs pos="60000">
                      <a:srgbClr val="EA157A">
                        <a:tint val="30000"/>
                        <a:satMod val="155000"/>
                      </a:srgbClr>
                    </a:gs>
                    <a:gs pos="100000">
                      <a:srgbClr val="EA157A">
                        <a:tint val="73000"/>
                        <a:satMod val="155000"/>
                      </a:srgb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8</a:t>
            </a:r>
            <a:endParaRPr lang="ru-RU" sz="9600" b="1" dirty="0">
              <a:ln w="24500" cmpd="dbl">
                <a:solidFill>
                  <a:srgbClr val="EA157A">
                    <a:shade val="85000"/>
                    <a:satMod val="155000"/>
                  </a:srgbClr>
                </a:solidFill>
                <a:prstDash val="solid"/>
                <a:miter lim="800000"/>
              </a:ln>
              <a:gradFill>
                <a:gsLst>
                  <a:gs pos="10000">
                    <a:srgbClr val="EA157A">
                      <a:tint val="10000"/>
                      <a:satMod val="155000"/>
                    </a:srgbClr>
                  </a:gs>
                  <a:gs pos="60000">
                    <a:srgbClr val="EA157A">
                      <a:tint val="30000"/>
                      <a:satMod val="155000"/>
                    </a:srgbClr>
                  </a:gs>
                  <a:gs pos="100000">
                    <a:srgbClr val="EA157A">
                      <a:tint val="73000"/>
                      <a:satMod val="155000"/>
                    </a:srgb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14282" y="0"/>
            <a:ext cx="507209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3542017" y="0"/>
            <a:ext cx="5601983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Ван Гог. Автопортрет</a:t>
            </a:r>
          </a:p>
          <a:p>
            <a:pPr algn="ctr"/>
            <a:r>
              <a:rPr lang="ru-RU" sz="4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с отрезанным ухом.</a:t>
            </a:r>
            <a:endParaRPr lang="ru-RU" sz="4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7702579" y="5288340"/>
            <a:ext cx="869149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9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9</a:t>
            </a:r>
            <a:endParaRPr lang="ru-RU" sz="96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4" descr="Гоген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85918" y="0"/>
            <a:ext cx="5745176" cy="4383096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428596" y="4643446"/>
            <a:ext cx="3926331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Поль Гоген. </a:t>
            </a:r>
          </a:p>
          <a:p>
            <a:pPr algn="ctr"/>
            <a:r>
              <a:rPr lang="ru-RU" sz="54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Таитянки.</a:t>
            </a:r>
            <a:endParaRPr lang="ru-RU" sz="54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7286644" y="5000636"/>
            <a:ext cx="1428596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96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10</a:t>
            </a:r>
            <a:endParaRPr lang="ru-RU" sz="96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42910" y="214290"/>
            <a:ext cx="4413722" cy="62151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5036786" y="357166"/>
            <a:ext cx="4107214" cy="230832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Ван Гог. </a:t>
            </a:r>
          </a:p>
          <a:p>
            <a:pPr algn="ctr"/>
            <a:r>
              <a:rPr lang="ru-RU" sz="48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Прогулка </a:t>
            </a:r>
          </a:p>
          <a:p>
            <a:pPr algn="ctr"/>
            <a:r>
              <a:rPr lang="ru-RU" sz="48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заключённых.</a:t>
            </a:r>
            <a:endParaRPr lang="ru-RU" sz="48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7779138" y="5288340"/>
            <a:ext cx="1407758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96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11</a:t>
            </a:r>
            <a:endParaRPr lang="ru-RU" sz="96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е</a:t>
            </a:r>
            <a:endParaRPr lang="ru-RU" dirty="0"/>
          </a:p>
        </p:txBody>
      </p:sp>
      <p:pic>
        <p:nvPicPr>
          <p:cNvPr id="4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6286544" cy="5000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7358082" y="214290"/>
            <a:ext cx="1407758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96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12</a:t>
            </a:r>
            <a:endParaRPr lang="ru-RU" sz="96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00034" y="5286388"/>
            <a:ext cx="830086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Ван Гог. Едоки картофеля.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2-конечная звезда 3"/>
          <p:cNvSpPr/>
          <p:nvPr/>
        </p:nvSpPr>
        <p:spPr>
          <a:xfrm>
            <a:off x="1428728" y="214290"/>
            <a:ext cx="7572428" cy="6389906"/>
          </a:xfrm>
          <a:prstGeom prst="star12">
            <a:avLst/>
          </a:prstGeom>
          <a:solidFill>
            <a:schemeClr val="bg1">
              <a:lumMod val="90000"/>
            </a:schemeClr>
          </a:solidFill>
          <a:ln>
            <a:solidFill>
              <a:srgbClr val="590B27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eaLnBrk="0" hangingPunct="0">
              <a:defRPr/>
            </a:pPr>
            <a:r>
              <a:rPr lang="ru-RU" sz="36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ВОПРОСЫ </a:t>
            </a:r>
          </a:p>
          <a:p>
            <a:pPr algn="ctr" eaLnBrk="0" hangingPunct="0">
              <a:defRPr/>
            </a:pPr>
            <a:r>
              <a:rPr lang="ru-RU" sz="36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ДЛЯ </a:t>
            </a:r>
          </a:p>
          <a:p>
            <a:pPr algn="ctr" eaLnBrk="0" hangingPunct="0">
              <a:defRPr/>
            </a:pPr>
            <a:r>
              <a:rPr lang="ru-RU" sz="36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ПРОВЕРКИ</a:t>
            </a:r>
          </a:p>
          <a:p>
            <a:pPr algn="ctr" eaLnBrk="0" hangingPunct="0">
              <a:defRPr/>
            </a:pPr>
            <a:r>
              <a:rPr lang="ru-RU" sz="36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ВНИМАНИЯ </a:t>
            </a:r>
          </a:p>
          <a:p>
            <a:pPr algn="ctr" eaLnBrk="0" hangingPunct="0">
              <a:defRPr/>
            </a:pPr>
            <a:r>
              <a:rPr lang="ru-RU" sz="36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И </a:t>
            </a:r>
          </a:p>
          <a:p>
            <a:pPr algn="ctr" eaLnBrk="0" hangingPunct="0">
              <a:defRPr/>
            </a:pPr>
            <a:r>
              <a:rPr lang="ru-RU" sz="36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ПАМЯТИ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allAtOnce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Вопрос 1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Какого цвета цветок на голове одной из женщин на картине Эдуарда Мане        «Балкон»?</a:t>
            </a:r>
          </a:p>
          <a:p>
            <a:pPr>
              <a:buNone/>
            </a:pPr>
            <a:r>
              <a:rPr lang="ru-RU" dirty="0" smtClean="0"/>
              <a:t>Ответ: жёлтого.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628" y="1285860"/>
            <a:ext cx="3786214" cy="535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Вопрос 2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dirty="0" smtClean="0"/>
              <a:t>В какой руке </a:t>
            </a:r>
          </a:p>
          <a:p>
            <a:pPr>
              <a:buNone/>
            </a:pPr>
            <a:r>
              <a:rPr lang="ru-RU" dirty="0" smtClean="0"/>
              <a:t>держит  трость</a:t>
            </a:r>
          </a:p>
          <a:p>
            <a:pPr>
              <a:buNone/>
            </a:pPr>
            <a:r>
              <a:rPr lang="ru-RU" dirty="0" smtClean="0"/>
              <a:t> мужчина справа</a:t>
            </a:r>
          </a:p>
          <a:p>
            <a:pPr>
              <a:buNone/>
            </a:pPr>
            <a:r>
              <a:rPr lang="ru-RU" dirty="0" smtClean="0"/>
              <a:t> на картине  </a:t>
            </a:r>
          </a:p>
          <a:p>
            <a:pPr>
              <a:buNone/>
            </a:pPr>
            <a:r>
              <a:rPr lang="ru-RU" dirty="0" smtClean="0"/>
              <a:t>Э. Мане «Завтрак</a:t>
            </a:r>
          </a:p>
          <a:p>
            <a:pPr>
              <a:buNone/>
            </a:pPr>
            <a:r>
              <a:rPr lang="ru-RU" dirty="0" smtClean="0"/>
              <a:t> на траве»?</a:t>
            </a:r>
          </a:p>
          <a:p>
            <a:pPr>
              <a:buNone/>
            </a:pPr>
            <a:r>
              <a:rPr lang="ru-RU" dirty="0" smtClean="0"/>
              <a:t>Ответ: в левой.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454400" y="1857364"/>
            <a:ext cx="5689600" cy="424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8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0" dur="1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1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3" dur="1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4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6" dur="1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7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9" dur="1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0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7" dur="1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2" dur="1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Вопрос 3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Сколько человек наиболее чётко отражается в зеркале на картине Э. Мане «Бар в Фоли-Бержер»?</a:t>
            </a:r>
          </a:p>
          <a:p>
            <a:r>
              <a:rPr lang="ru-RU" dirty="0" smtClean="0"/>
              <a:t>Ответ: два.</a:t>
            </a:r>
            <a:endParaRPr lang="ru-RU" dirty="0"/>
          </a:p>
        </p:txBody>
      </p:sp>
      <p:pic>
        <p:nvPicPr>
          <p:cNvPr id="5" name="Picture 4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57158" y="1428736"/>
            <a:ext cx="4214842" cy="5429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Вопрос 4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dirty="0" smtClean="0"/>
              <a:t> Фигуры скольки  человек можно разглядеть  справа  </a:t>
            </a:r>
          </a:p>
          <a:p>
            <a:r>
              <a:rPr lang="ru-RU" dirty="0" smtClean="0"/>
              <a:t>на картине К. Моне «Бульвар Капуцинок в Масленицу»?</a:t>
            </a:r>
          </a:p>
          <a:p>
            <a:r>
              <a:rPr lang="ru-RU" dirty="0" smtClean="0"/>
              <a:t>Ответ: одного.</a:t>
            </a:r>
            <a:endParaRPr lang="ru-RU" dirty="0"/>
          </a:p>
        </p:txBody>
      </p:sp>
      <p:pic>
        <p:nvPicPr>
          <p:cNvPr id="5" name="Picture 4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1571612"/>
            <a:ext cx="4286248" cy="5000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8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0" dur="1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5" dur="1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0" dur="1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Правила игры: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857224" y="1857364"/>
            <a:ext cx="7786742" cy="41426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Bef>
                <a:spcPct val="20000"/>
              </a:spcBef>
              <a:buSzPct val="90000"/>
              <a:buFont typeface="Wingdings 2" pitchFamily="18" charset="2"/>
              <a:buNone/>
              <a:defRPr/>
            </a:pPr>
            <a:r>
              <a:rPr lang="ru-RU" sz="2800" b="1" kern="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ea typeface="ＭＳ Ｐゴシック"/>
                <a:cs typeface="ＭＳ Ｐゴシック"/>
              </a:rPr>
              <a:t>1.Посмотрите внимательно на изображения произведений искусства </a:t>
            </a:r>
            <a:r>
              <a:rPr lang="ru-RU" sz="2800" b="1" kern="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ea typeface="ＭＳ Ｐゴシック"/>
                <a:cs typeface="ＭＳ Ｐゴシック"/>
              </a:rPr>
              <a:t>импрессионизма (10</a:t>
            </a:r>
            <a:r>
              <a:rPr lang="ru-RU" sz="2800" b="1" kern="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ea typeface="ＭＳ Ｐゴシック"/>
                <a:cs typeface="ＭＳ Ｐゴシック"/>
              </a:rPr>
              <a:t>) и </a:t>
            </a:r>
            <a:r>
              <a:rPr lang="ru-RU" sz="2800" b="1" kern="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ea typeface="ＭＳ Ｐゴシック"/>
                <a:cs typeface="ＭＳ Ｐゴシック"/>
              </a:rPr>
              <a:t>постарайтесь </a:t>
            </a:r>
            <a:r>
              <a:rPr lang="ru-RU" sz="2800" b="1" kern="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ea typeface="ＭＳ Ｐゴシック"/>
                <a:cs typeface="ＭＳ Ｐゴシック"/>
              </a:rPr>
              <a:t>их запомнить.</a:t>
            </a:r>
          </a:p>
          <a:p>
            <a:pPr marL="342900" indent="-342900">
              <a:spcBef>
                <a:spcPct val="20000"/>
              </a:spcBef>
              <a:buSzPct val="90000"/>
              <a:buFont typeface="Wingdings 2" pitchFamily="18" charset="2"/>
              <a:buNone/>
              <a:defRPr/>
            </a:pPr>
            <a:r>
              <a:rPr lang="ru-RU" sz="2800" b="1" kern="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ea typeface="ＭＳ Ｐゴシック"/>
                <a:cs typeface="ＭＳ Ｐゴシック"/>
              </a:rPr>
              <a:t>2.К каждому изображению составлен вопрос, на который нужно дать ответ.</a:t>
            </a:r>
          </a:p>
          <a:p>
            <a:pPr marL="342900" indent="-342900">
              <a:spcBef>
                <a:spcPct val="20000"/>
              </a:spcBef>
              <a:buSzPct val="90000"/>
              <a:buFont typeface="Wingdings 2" pitchFamily="18" charset="2"/>
              <a:buNone/>
              <a:defRPr/>
            </a:pPr>
            <a:r>
              <a:rPr lang="ru-RU" sz="2800" b="1" kern="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ea typeface="ＭＳ Ｐゴシック"/>
                <a:cs typeface="ＭＳ Ｐゴシック"/>
              </a:rPr>
              <a:t>3.Чем на большее количество вопросов Вы ответите, тем больше у Вас развиты память и внимание!</a:t>
            </a:r>
            <a:r>
              <a:rPr lang="ru-RU" sz="2800" kern="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ea typeface="ＭＳ Ｐゴシック"/>
                <a:cs typeface="ＭＳ Ｐゴシック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Вопрос 5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dirty="0" smtClean="0"/>
              <a:t>Какой стог освещён солнцем на картине К. Моне «Стог сена в Живерни»?</a:t>
            </a:r>
          </a:p>
          <a:p>
            <a:r>
              <a:rPr lang="ru-RU" dirty="0" smtClean="0"/>
              <a:t>Ответ: </a:t>
            </a:r>
            <a:r>
              <a:rPr lang="ru-RU" dirty="0" smtClean="0"/>
              <a:t>дальний или меньший.</a:t>
            </a:r>
            <a:endParaRPr lang="ru-RU" dirty="0"/>
          </a:p>
        </p:txBody>
      </p:sp>
      <p:pic>
        <p:nvPicPr>
          <p:cNvPr id="5" name="Picture 4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00034" y="2428868"/>
            <a:ext cx="4038600" cy="32079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В</a:t>
            </a:r>
            <a:r>
              <a:rPr lang="ru-RU" sz="4400" dirty="0" smtClean="0"/>
              <a:t>опр</a:t>
            </a:r>
            <a:r>
              <a:rPr lang="ru-RU" sz="4800" dirty="0" smtClean="0"/>
              <a:t>о</a:t>
            </a:r>
            <a:r>
              <a:rPr lang="ru-RU" sz="5400" dirty="0" smtClean="0"/>
              <a:t>с 6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dirty="0" smtClean="0"/>
              <a:t>Какого цвета бантики на платье девушки на картине  Огюста Ренуара «Качели»?</a:t>
            </a:r>
          </a:p>
          <a:p>
            <a:r>
              <a:rPr lang="ru-RU" dirty="0" smtClean="0"/>
              <a:t>Ответ: синего.</a:t>
            </a:r>
            <a:endParaRPr lang="ru-RU" dirty="0"/>
          </a:p>
        </p:txBody>
      </p:sp>
      <p:pic>
        <p:nvPicPr>
          <p:cNvPr id="5" name="Picture 4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0" y="1285860"/>
            <a:ext cx="4000496" cy="52149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Вопрос 7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dirty="0" smtClean="0"/>
              <a:t>На какой руке носила браслет   актриса Жанна Самари?</a:t>
            </a:r>
          </a:p>
          <a:p>
            <a:r>
              <a:rPr lang="ru-RU" dirty="0" smtClean="0"/>
              <a:t>Ответ: на левой.</a:t>
            </a:r>
            <a:endParaRPr lang="ru-RU" dirty="0"/>
          </a:p>
        </p:txBody>
      </p:sp>
      <p:pic>
        <p:nvPicPr>
          <p:cNvPr id="5" name="Picture 4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1500174"/>
            <a:ext cx="3714744" cy="5000660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ru-RU" dirty="0" smtClean="0"/>
              <a:t>Вопрос 8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dirty="0" smtClean="0"/>
              <a:t>В какую сторону направлен взгляд мужчины на картине Э.Дега «Абсент»?</a:t>
            </a:r>
          </a:p>
          <a:p>
            <a:r>
              <a:rPr lang="ru-RU" dirty="0" smtClean="0"/>
              <a:t>Ответ: влево.</a:t>
            </a:r>
            <a:endParaRPr lang="ru-RU" dirty="0"/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5000660" cy="6572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ru-RU" dirty="0" smtClean="0"/>
              <a:t>Вопрос 9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    Какое ухо отрезал себе Винсент Ван Гог в приступе безумия?</a:t>
            </a:r>
          </a:p>
          <a:p>
            <a:pPr>
              <a:buNone/>
            </a:pPr>
            <a:r>
              <a:rPr lang="ru-RU" dirty="0" smtClean="0"/>
              <a:t>      Ответ: правое.</a:t>
            </a:r>
            <a:endParaRPr lang="ru-RU" dirty="0"/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507209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Вопрос 10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dirty="0" smtClean="0"/>
              <a:t>Сколько </a:t>
            </a:r>
          </a:p>
          <a:p>
            <a:pPr>
              <a:buNone/>
            </a:pPr>
            <a:r>
              <a:rPr lang="ru-RU" dirty="0" smtClean="0"/>
              <a:t> предметов расположено на переднем плане на </a:t>
            </a:r>
          </a:p>
          <a:p>
            <a:pPr>
              <a:buNone/>
            </a:pPr>
            <a:r>
              <a:rPr lang="ru-RU" dirty="0" smtClean="0"/>
              <a:t>Картине П.Гогена </a:t>
            </a:r>
          </a:p>
          <a:p>
            <a:pPr>
              <a:buNone/>
            </a:pPr>
            <a:r>
              <a:rPr lang="ru-RU" dirty="0" smtClean="0"/>
              <a:t>«Таитянки»?</a:t>
            </a:r>
          </a:p>
          <a:p>
            <a:pPr>
              <a:buNone/>
            </a:pPr>
            <a:r>
              <a:rPr lang="ru-RU" dirty="0" smtClean="0"/>
              <a:t>Ответ: три.</a:t>
            </a:r>
            <a:endParaRPr lang="ru-RU" dirty="0"/>
          </a:p>
        </p:txBody>
      </p:sp>
      <p:pic>
        <p:nvPicPr>
          <p:cNvPr id="7" name="Picture 4" descr="Гоген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857620" y="1500174"/>
            <a:ext cx="5072098" cy="407196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8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0" dur="1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1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3" dur="1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4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6" dur="1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1" dur="1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6" dur="1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Вопрос 11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dirty="0" smtClean="0"/>
              <a:t>Сколько окон можно разглядеть на стенах  тюрьмы за спинами заключённых на картине  Ван Гога «Прогулка заключённых»?</a:t>
            </a:r>
          </a:p>
          <a:p>
            <a:r>
              <a:rPr lang="ru-RU" dirty="0" smtClean="0"/>
              <a:t>Ответ: четыре.</a:t>
            </a:r>
            <a:endParaRPr lang="ru-RU" dirty="0"/>
          </a:p>
        </p:txBody>
      </p:sp>
      <p:pic>
        <p:nvPicPr>
          <p:cNvPr id="5" name="Picture 4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000628" y="1571612"/>
            <a:ext cx="3571900" cy="5000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Вопрос 12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dirty="0" smtClean="0"/>
              <a:t>Один из «Едоков картофеля» </a:t>
            </a:r>
          </a:p>
          <a:p>
            <a:pPr>
              <a:buNone/>
            </a:pPr>
            <a:r>
              <a:rPr lang="ru-RU" dirty="0" smtClean="0"/>
              <a:t>Ван Гога предлагает своей соседке картофелину, </a:t>
            </a:r>
          </a:p>
          <a:p>
            <a:pPr>
              <a:buNone/>
            </a:pPr>
            <a:r>
              <a:rPr lang="ru-RU" dirty="0" smtClean="0"/>
              <a:t>в какой руке он её держит?</a:t>
            </a:r>
          </a:p>
          <a:p>
            <a:pPr>
              <a:buNone/>
            </a:pPr>
            <a:r>
              <a:rPr lang="ru-RU" dirty="0" smtClean="0"/>
              <a:t>Ответ: в правой.</a:t>
            </a:r>
            <a:endParaRPr lang="ru-RU" dirty="0"/>
          </a:p>
        </p:txBody>
      </p:sp>
      <p:pic>
        <p:nvPicPr>
          <p:cNvPr id="5" name="Picture 4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786182" y="1500174"/>
            <a:ext cx="5357818" cy="48577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8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0" dur="1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1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3" dur="1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8" dur="1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3" dur="1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2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825" y="0"/>
            <a:ext cx="4584700" cy="6669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Прямоугольник 3"/>
          <p:cNvSpPr/>
          <p:nvPr/>
        </p:nvSpPr>
        <p:spPr>
          <a:xfrm>
            <a:off x="4214810" y="0"/>
            <a:ext cx="4929190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Эдуард Мане «Балкон»</a:t>
            </a:r>
            <a:endParaRPr lang="ru-RU" sz="40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sz="3200" b="1" spc="300" dirty="0" smtClean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  <a:p>
            <a:pPr>
              <a:buNone/>
            </a:pP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8311720" y="5072074"/>
            <a:ext cx="832280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96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1</a:t>
            </a:r>
            <a:endParaRPr lang="ru-RU" sz="96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Эдуард Мане «Завтрак на траве»</a:t>
            </a:r>
            <a:endParaRPr lang="ru-RU" dirty="0"/>
          </a:p>
        </p:txBody>
      </p:sp>
      <p:pic>
        <p:nvPicPr>
          <p:cNvPr id="4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955800" y="1949450"/>
            <a:ext cx="5689600" cy="424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8345383" y="5288340"/>
            <a:ext cx="798617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96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2</a:t>
            </a:r>
            <a:endParaRPr lang="ru-RU" sz="96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Эдуард Мане «Бар в Фоли-Бержер»</a:t>
            </a:r>
            <a:endParaRPr lang="ru-RU" dirty="0"/>
          </a:p>
        </p:txBody>
      </p:sp>
      <p:pic>
        <p:nvPicPr>
          <p:cNvPr id="4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955800" y="1962150"/>
            <a:ext cx="5689600" cy="421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8358207" y="5288340"/>
            <a:ext cx="785793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/>
            </a:scene3d>
            <a:sp3d contourW="19050" prstMaterial="clear">
              <a:bevelT w="50800" h="50800"/>
              <a:contourClr>
                <a:schemeClr val="accent5">
                  <a:tint val="70000"/>
                  <a:satMod val="180000"/>
                  <a:alpha val="70000"/>
                </a:schemeClr>
              </a:contourClr>
            </a:sp3d>
          </a:bodyPr>
          <a:lstStyle/>
          <a:p>
            <a:pPr algn="ctr"/>
            <a:r>
              <a:rPr lang="ru-RU" sz="9600" b="1" cap="none" spc="0" dirty="0" smtClean="0">
                <a:ln/>
                <a:solidFill>
                  <a:schemeClr val="accent5">
                    <a:tint val="50000"/>
                    <a:satMod val="180000"/>
                  </a:schemeClr>
                </a:solidFill>
                <a:effectLst/>
              </a:rPr>
              <a:t>3</a:t>
            </a:r>
            <a:endParaRPr lang="ru-RU" sz="9600" b="1" cap="none" spc="0" dirty="0">
              <a:ln/>
              <a:solidFill>
                <a:schemeClr val="accent5">
                  <a:tint val="50000"/>
                  <a:satMod val="180000"/>
                </a:schemeClr>
              </a:soli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297370" y="2967335"/>
            <a:ext cx="454925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>
                <a:ln/>
                <a:solidFill>
                  <a:schemeClr val="accent3"/>
                </a:solidFill>
                <a:effectLst/>
              </a:rPr>
              <a:t>Текст надписи</a:t>
            </a:r>
          </a:p>
        </p:txBody>
      </p:sp>
      <p:pic>
        <p:nvPicPr>
          <p:cNvPr id="9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714356"/>
            <a:ext cx="5429288" cy="57864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Прямоугольник 9"/>
          <p:cNvSpPr/>
          <p:nvPr/>
        </p:nvSpPr>
        <p:spPr>
          <a:xfrm>
            <a:off x="5429256" y="785794"/>
            <a:ext cx="3305905" cy="280076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Клод Моне. </a:t>
            </a:r>
          </a:p>
          <a:p>
            <a:pPr algn="ctr"/>
            <a:r>
              <a:rPr lang="ru-RU" sz="4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Бульвар </a:t>
            </a:r>
          </a:p>
          <a:p>
            <a:pPr algn="ctr"/>
            <a:r>
              <a:rPr lang="ru-RU" sz="4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Капуцинок </a:t>
            </a:r>
          </a:p>
          <a:p>
            <a:pPr algn="ctr"/>
            <a:r>
              <a:rPr lang="ru-RU" sz="4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 масленицу</a:t>
            </a:r>
            <a:endParaRPr lang="ru-RU" sz="4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7786710" y="5000636"/>
            <a:ext cx="833883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96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4</a:t>
            </a:r>
            <a:endParaRPr lang="ru-RU" sz="96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. Стог сен</a:t>
            </a:r>
            <a:endParaRPr lang="ru-RU" dirty="0"/>
          </a:p>
        </p:txBody>
      </p:sp>
      <p:pic>
        <p:nvPicPr>
          <p:cNvPr id="4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85720" y="0"/>
            <a:ext cx="5372100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357158" y="4272677"/>
            <a:ext cx="3928383" cy="258532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Клод Моне. </a:t>
            </a:r>
          </a:p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Стог сена в </a:t>
            </a:r>
          </a:p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Живерни.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7786710" y="5000636"/>
            <a:ext cx="793807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9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5</a:t>
            </a:r>
            <a:endParaRPr lang="ru-RU" sz="96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00034" y="1000108"/>
            <a:ext cx="4270846" cy="5500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4337877" y="214290"/>
            <a:ext cx="4806123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Огюст Ренуар. </a:t>
            </a:r>
          </a:p>
          <a:p>
            <a:pPr algn="ctr"/>
            <a:r>
              <a:rPr lang="ru-RU" sz="54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Качели.</a:t>
            </a:r>
            <a:endParaRPr lang="ru-RU" sz="54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8001024" y="5143512"/>
            <a:ext cx="862737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96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6</a:t>
            </a:r>
            <a:endParaRPr lang="ru-RU" sz="96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14282" y="214290"/>
            <a:ext cx="5026944" cy="6643710"/>
          </a:xfrm>
          <a:noFill/>
          <a:ln/>
        </p:spPr>
      </p:pic>
      <p:sp>
        <p:nvSpPr>
          <p:cNvPr id="5" name="Прямоугольник 4"/>
          <p:cNvSpPr/>
          <p:nvPr/>
        </p:nvSpPr>
        <p:spPr>
          <a:xfrm>
            <a:off x="4044334" y="285728"/>
            <a:ext cx="5099666" cy="258532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Огюст Ренуар. </a:t>
            </a:r>
          </a:p>
          <a:p>
            <a:pPr algn="ctr"/>
            <a:r>
              <a:rPr lang="ru-RU" sz="54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Портрет </a:t>
            </a:r>
          </a:p>
          <a:p>
            <a:pPr algn="ctr"/>
            <a:r>
              <a:rPr lang="ru-RU" sz="54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Жанны Самари.</a:t>
            </a:r>
            <a:endParaRPr lang="ru-RU" sz="54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8001024" y="5000636"/>
            <a:ext cx="792205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96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7</a:t>
            </a:r>
            <a:endParaRPr lang="ru-RU" sz="96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Метро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Метро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Метро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317</TotalTime>
  <Words>434</Words>
  <Application>Microsoft Office PowerPoint</Application>
  <PresentationFormat>Экран (4:3)</PresentationFormat>
  <Paragraphs>105</Paragraphs>
  <Slides>27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28" baseType="lpstr">
      <vt:lpstr>Метро</vt:lpstr>
      <vt:lpstr>Слайд 1</vt:lpstr>
      <vt:lpstr>Правила игры:</vt:lpstr>
      <vt:lpstr>Слайд 3</vt:lpstr>
      <vt:lpstr>Эдуард Мане «Завтрак на траве»</vt:lpstr>
      <vt:lpstr>Эдуард Мане «Бар в Фоли-Бержер»</vt:lpstr>
      <vt:lpstr>Слайд 6</vt:lpstr>
      <vt:lpstr>. Стог сен</vt:lpstr>
      <vt:lpstr>Слайд 8</vt:lpstr>
      <vt:lpstr>Слайд 9</vt:lpstr>
      <vt:lpstr>Слайд 10</vt:lpstr>
      <vt:lpstr>Слайд 11</vt:lpstr>
      <vt:lpstr>Слайд 12</vt:lpstr>
      <vt:lpstr>Слайд 13</vt:lpstr>
      <vt:lpstr>е</vt:lpstr>
      <vt:lpstr>Слайд 15</vt:lpstr>
      <vt:lpstr>Вопрос 1</vt:lpstr>
      <vt:lpstr>Вопрос 2</vt:lpstr>
      <vt:lpstr>Вопрос 3</vt:lpstr>
      <vt:lpstr>Вопрос 4</vt:lpstr>
      <vt:lpstr>Вопрос 5</vt:lpstr>
      <vt:lpstr>Вопрос 6</vt:lpstr>
      <vt:lpstr>Вопрос 7</vt:lpstr>
      <vt:lpstr>Вопрос 8</vt:lpstr>
      <vt:lpstr>Вопрос 9</vt:lpstr>
      <vt:lpstr>Вопрос 10</vt:lpstr>
      <vt:lpstr>Вопрос 11</vt:lpstr>
      <vt:lpstr>Вопрос 12</vt:lpstr>
    </vt:vector>
  </TitlesOfParts>
  <Company>Lenovo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Юлия</dc:creator>
  <cp:lastModifiedBy>Юлия</cp:lastModifiedBy>
  <cp:revision>5</cp:revision>
  <dcterms:created xsi:type="dcterms:W3CDTF">2012-01-16T05:45:24Z</dcterms:created>
  <dcterms:modified xsi:type="dcterms:W3CDTF">2012-01-30T02:54:31Z</dcterms:modified>
</cp:coreProperties>
</file>