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6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4" r:id="rId9"/>
    <p:sldId id="266" r:id="rId10"/>
    <p:sldId id="262" r:id="rId11"/>
    <p:sldId id="265" r:id="rId12"/>
    <p:sldId id="267" r:id="rId13"/>
    <p:sldId id="268" r:id="rId14"/>
    <p:sldId id="269" r:id="rId15"/>
  </p:sldIdLst>
  <p:sldSz cx="9144000" cy="6858000" type="screen4x3"/>
  <p:notesSz cx="6797675" cy="99266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14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51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69B25F-F488-4511-BA6E-794894BAC847}" type="datetimeFigureOut">
              <a:rPr lang="ru-RU" smtClean="0"/>
              <a:t>21.10.2017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4394BA5-DBC4-4B12-B92A-C5607AE8B3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282250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14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21.10.2017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2788" y="260648"/>
            <a:ext cx="8229600" cy="1143000"/>
          </a:xfrm>
        </p:spPr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Классная работа  21.10.17. 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Тема: Решение задач по кинематике </a:t>
            </a:r>
          </a:p>
          <a:p>
            <a:pPr marL="0" indent="0">
              <a:buNone/>
            </a:pP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smtClean="0">
                <a:solidFill>
                  <a:schemeClr val="bg1"/>
                </a:solidFill>
              </a:rPr>
              <a:t>             </a:t>
            </a:r>
            <a:r>
              <a:rPr lang="ru-RU" dirty="0" smtClean="0">
                <a:solidFill>
                  <a:schemeClr val="bg1"/>
                </a:solidFill>
              </a:rPr>
              <a:t>равноускоренного движения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Цель: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6632"/>
            <a:ext cx="8229600" cy="6009531"/>
          </a:xfrm>
        </p:spPr>
        <p:txBody>
          <a:bodyPr>
            <a:normAutofit fontScale="85000" lnSpcReduction="20000"/>
          </a:bodyPr>
          <a:lstStyle/>
          <a:p>
            <a:pPr marL="0" lvl="0" indent="0">
              <a:buNone/>
            </a:pPr>
            <a:r>
              <a:rPr lang="ru-RU" b="1" dirty="0" smtClean="0">
                <a:solidFill>
                  <a:schemeClr val="bg1"/>
                </a:solidFill>
              </a:rPr>
              <a:t>№1(1 </a:t>
            </a:r>
            <a:r>
              <a:rPr lang="ru-RU" b="1" dirty="0">
                <a:solidFill>
                  <a:schemeClr val="bg1"/>
                </a:solidFill>
              </a:rPr>
              <a:t>балл) </a:t>
            </a:r>
            <a:r>
              <a:rPr lang="ru-RU" dirty="0">
                <a:solidFill>
                  <a:schemeClr val="bg1"/>
                </a:solidFill>
              </a:rPr>
              <a:t>Перемещение – это</a:t>
            </a:r>
          </a:p>
          <a:p>
            <a:pPr marL="0" indent="0">
              <a:buNone/>
            </a:pPr>
            <a:r>
              <a:rPr lang="ru-RU" dirty="0">
                <a:solidFill>
                  <a:schemeClr val="bg1"/>
                </a:solidFill>
              </a:rPr>
              <a:t>А. путь</a:t>
            </a:r>
          </a:p>
          <a:p>
            <a:pPr marL="0" indent="0">
              <a:buNone/>
            </a:pPr>
            <a:r>
              <a:rPr lang="ru-RU" dirty="0">
                <a:solidFill>
                  <a:schemeClr val="bg1"/>
                </a:solidFill>
              </a:rPr>
              <a:t>Б. длина траектории</a:t>
            </a:r>
          </a:p>
          <a:p>
            <a:pPr marL="0" indent="0">
              <a:buNone/>
            </a:pPr>
            <a:r>
              <a:rPr lang="ru-RU" dirty="0">
                <a:solidFill>
                  <a:schemeClr val="bg1"/>
                </a:solidFill>
              </a:rPr>
              <a:t>В. Линия, которую тело описывает при своём движении</a:t>
            </a:r>
          </a:p>
          <a:p>
            <a:pPr marL="0" indent="0">
              <a:buNone/>
            </a:pPr>
            <a:r>
              <a:rPr lang="ru-RU" dirty="0">
                <a:solidFill>
                  <a:schemeClr val="bg1"/>
                </a:solidFill>
              </a:rPr>
              <a:t>Г. Вектор, вдоль которого движется тело</a:t>
            </a:r>
          </a:p>
          <a:p>
            <a:pPr marL="0" indent="0">
              <a:buNone/>
            </a:pPr>
            <a:r>
              <a:rPr lang="ru-RU" dirty="0">
                <a:solidFill>
                  <a:schemeClr val="bg1"/>
                </a:solidFill>
              </a:rPr>
              <a:t>Д. Вектор, соединяющий начальное положение тела с конечным </a:t>
            </a:r>
            <a:r>
              <a:rPr lang="ru-RU" dirty="0" smtClean="0">
                <a:solidFill>
                  <a:schemeClr val="bg1"/>
                </a:solidFill>
              </a:rPr>
              <a:t>    </a:t>
            </a:r>
            <a:r>
              <a:rPr lang="ru-RU" dirty="0">
                <a:solidFill>
                  <a:schemeClr val="bg1"/>
                </a:solidFill>
              </a:rPr>
              <a:t>положением </a:t>
            </a:r>
            <a:r>
              <a:rPr lang="ru-RU" dirty="0" smtClean="0">
                <a:solidFill>
                  <a:schemeClr val="bg1"/>
                </a:solidFill>
              </a:rPr>
              <a:t>тела</a:t>
            </a:r>
          </a:p>
          <a:p>
            <a:pPr marL="0" indent="0">
              <a:buNone/>
            </a:pPr>
            <a:endParaRPr lang="ru-RU" dirty="0">
              <a:solidFill>
                <a:schemeClr val="bg1"/>
              </a:solidFill>
            </a:endParaRPr>
          </a:p>
          <a:p>
            <a:pPr marL="0" lvl="0" indent="0">
              <a:buNone/>
            </a:pPr>
            <a:r>
              <a:rPr lang="ru-RU" b="1" dirty="0" smtClean="0">
                <a:solidFill>
                  <a:schemeClr val="bg1"/>
                </a:solidFill>
              </a:rPr>
              <a:t>№2. (1 </a:t>
            </a:r>
            <a:r>
              <a:rPr lang="ru-RU" b="1" dirty="0">
                <a:solidFill>
                  <a:schemeClr val="bg1"/>
                </a:solidFill>
              </a:rPr>
              <a:t>балл)</a:t>
            </a:r>
            <a:r>
              <a:rPr lang="ru-RU" dirty="0">
                <a:solidFill>
                  <a:schemeClr val="bg1"/>
                </a:solidFill>
              </a:rPr>
              <a:t> Уравнение зависимости скорости движущегося тела от времени имеет вид: </a:t>
            </a:r>
            <a:r>
              <a:rPr lang="en-US" i="1" dirty="0">
                <a:solidFill>
                  <a:schemeClr val="bg1"/>
                </a:solidFill>
              </a:rPr>
              <a:t>v</a:t>
            </a:r>
            <a:r>
              <a:rPr lang="ru-RU" i="1" dirty="0">
                <a:solidFill>
                  <a:schemeClr val="bg1"/>
                </a:solidFill>
              </a:rPr>
              <a:t>=</a:t>
            </a:r>
            <a:r>
              <a:rPr lang="en-US" i="1" dirty="0">
                <a:solidFill>
                  <a:schemeClr val="bg1"/>
                </a:solidFill>
              </a:rPr>
              <a:t>t</a:t>
            </a:r>
            <a:r>
              <a:rPr lang="ru-RU" i="1" dirty="0">
                <a:solidFill>
                  <a:schemeClr val="bg1"/>
                </a:solidFill>
              </a:rPr>
              <a:t>+4.</a:t>
            </a:r>
            <a:r>
              <a:rPr lang="ru-RU" dirty="0">
                <a:solidFill>
                  <a:schemeClr val="bg1"/>
                </a:solidFill>
              </a:rPr>
              <a:t>Чему равна: </a:t>
            </a:r>
          </a:p>
          <a:p>
            <a:r>
              <a:rPr lang="ru-RU" dirty="0">
                <a:solidFill>
                  <a:schemeClr val="bg1"/>
                </a:solidFill>
              </a:rPr>
              <a:t>а) начальной скорости </a:t>
            </a:r>
            <a:r>
              <a:rPr lang="en-US" i="1" dirty="0">
                <a:solidFill>
                  <a:schemeClr val="bg1"/>
                </a:solidFill>
              </a:rPr>
              <a:t>v</a:t>
            </a:r>
            <a:r>
              <a:rPr lang="ru-RU" i="1" baseline="-25000" dirty="0">
                <a:solidFill>
                  <a:schemeClr val="bg1"/>
                </a:solidFill>
              </a:rPr>
              <a:t>0</a:t>
            </a:r>
            <a:r>
              <a:rPr lang="ru-RU" dirty="0">
                <a:solidFill>
                  <a:schemeClr val="bg1"/>
                </a:solidFill>
              </a:rPr>
              <a:t>; </a:t>
            </a:r>
          </a:p>
          <a:p>
            <a:r>
              <a:rPr lang="ru-RU" dirty="0">
                <a:solidFill>
                  <a:schemeClr val="bg1"/>
                </a:solidFill>
              </a:rPr>
              <a:t>б) ускорения </a:t>
            </a:r>
            <a:r>
              <a:rPr lang="en-US" i="1" dirty="0">
                <a:solidFill>
                  <a:schemeClr val="bg1"/>
                </a:solidFill>
              </a:rPr>
              <a:t>a</a:t>
            </a:r>
            <a:r>
              <a:rPr lang="ru-RU" i="1" dirty="0">
                <a:solidFill>
                  <a:schemeClr val="bg1"/>
                </a:solidFill>
              </a:rPr>
              <a:t>.</a:t>
            </a:r>
            <a:endParaRPr lang="ru-RU" dirty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6632"/>
            <a:ext cx="8229600" cy="6009531"/>
          </a:xfrm>
        </p:spPr>
        <p:txBody>
          <a:bodyPr>
            <a:normAutofit/>
          </a:bodyPr>
          <a:lstStyle/>
          <a:p>
            <a:pPr marL="0" lvl="0" indent="0">
              <a:buNone/>
            </a:pPr>
            <a:r>
              <a:rPr lang="ru-RU" b="1" dirty="0" smtClean="0">
                <a:solidFill>
                  <a:schemeClr val="bg1"/>
                </a:solidFill>
              </a:rPr>
              <a:t>№3. (2 </a:t>
            </a:r>
            <a:r>
              <a:rPr lang="ru-RU" b="1" dirty="0">
                <a:solidFill>
                  <a:schemeClr val="bg1"/>
                </a:solidFill>
              </a:rPr>
              <a:t>балла)</a:t>
            </a:r>
            <a:r>
              <a:rPr lang="ru-RU" dirty="0">
                <a:solidFill>
                  <a:schemeClr val="bg1"/>
                </a:solidFill>
              </a:rPr>
              <a:t> Задайте уравнением зависимость скорости движущегося  тела от времени, если тело имея начальную скорость </a:t>
            </a:r>
            <a:r>
              <a:rPr lang="en-US" i="1" dirty="0">
                <a:solidFill>
                  <a:schemeClr val="bg1"/>
                </a:solidFill>
              </a:rPr>
              <a:t>v</a:t>
            </a:r>
            <a:r>
              <a:rPr lang="ru-RU" i="1" baseline="-25000" dirty="0">
                <a:solidFill>
                  <a:schemeClr val="bg1"/>
                </a:solidFill>
              </a:rPr>
              <a:t>0</a:t>
            </a:r>
            <a:r>
              <a:rPr lang="ru-RU" i="1" dirty="0">
                <a:solidFill>
                  <a:schemeClr val="bg1"/>
                </a:solidFill>
              </a:rPr>
              <a:t>=6 м/с и  </a:t>
            </a:r>
            <a:r>
              <a:rPr lang="ru-RU" dirty="0">
                <a:solidFill>
                  <a:schemeClr val="bg1"/>
                </a:solidFill>
              </a:rPr>
              <a:t>ускорение </a:t>
            </a:r>
            <a:r>
              <a:rPr lang="en-US" i="1" dirty="0">
                <a:solidFill>
                  <a:schemeClr val="bg1"/>
                </a:solidFill>
              </a:rPr>
              <a:t>a</a:t>
            </a:r>
            <a:r>
              <a:rPr lang="ru-RU" i="1" dirty="0">
                <a:solidFill>
                  <a:schemeClr val="bg1"/>
                </a:solidFill>
              </a:rPr>
              <a:t>=2 м/с</a:t>
            </a:r>
            <a:r>
              <a:rPr lang="ru-RU" i="1" baseline="30000" dirty="0">
                <a:solidFill>
                  <a:schemeClr val="bg1"/>
                </a:solidFill>
              </a:rPr>
              <a:t>2</a:t>
            </a:r>
            <a:r>
              <a:rPr lang="ru-RU" i="1" dirty="0">
                <a:solidFill>
                  <a:schemeClr val="bg1"/>
                </a:solidFill>
              </a:rPr>
              <a:t>, </a:t>
            </a:r>
            <a:r>
              <a:rPr lang="ru-RU" i="1" baseline="30000" dirty="0">
                <a:solidFill>
                  <a:schemeClr val="bg1"/>
                </a:solidFill>
              </a:rPr>
              <a:t> </a:t>
            </a:r>
            <a:r>
              <a:rPr lang="ru-RU" dirty="0">
                <a:solidFill>
                  <a:schemeClr val="bg1"/>
                </a:solidFill>
              </a:rPr>
              <a:t>движется с уменьшающейся скоростью.</a:t>
            </a:r>
          </a:p>
          <a:p>
            <a:endParaRPr lang="ru-RU" dirty="0">
              <a:solidFill>
                <a:schemeClr val="bg1"/>
              </a:solidFill>
            </a:endParaRPr>
          </a:p>
          <a:p>
            <a:pPr marL="0" lvl="0" indent="0">
              <a:buNone/>
            </a:pPr>
            <a:r>
              <a:rPr lang="ru-RU" b="1" dirty="0" smtClean="0">
                <a:solidFill>
                  <a:schemeClr val="bg1"/>
                </a:solidFill>
              </a:rPr>
              <a:t>№4. (2 </a:t>
            </a:r>
            <a:r>
              <a:rPr lang="ru-RU" b="1" dirty="0">
                <a:solidFill>
                  <a:schemeClr val="bg1"/>
                </a:solidFill>
              </a:rPr>
              <a:t>балл)</a:t>
            </a:r>
            <a:r>
              <a:rPr lang="ru-RU" dirty="0">
                <a:solidFill>
                  <a:schemeClr val="bg1"/>
                </a:solidFill>
              </a:rPr>
              <a:t> Автомобиль движется </a:t>
            </a:r>
            <a:r>
              <a:rPr lang="ru-RU" dirty="0" err="1">
                <a:solidFill>
                  <a:schemeClr val="bg1"/>
                </a:solidFill>
              </a:rPr>
              <a:t>равноускоренно</a:t>
            </a:r>
            <a:r>
              <a:rPr lang="ru-RU" dirty="0">
                <a:solidFill>
                  <a:schemeClr val="bg1"/>
                </a:solidFill>
              </a:rPr>
              <a:t> с ускорением  1,5 м/с</a:t>
            </a:r>
            <a:r>
              <a:rPr lang="ru-RU" baseline="30000" dirty="0">
                <a:solidFill>
                  <a:schemeClr val="bg1"/>
                </a:solidFill>
              </a:rPr>
              <a:t>2</a:t>
            </a:r>
            <a:r>
              <a:rPr lang="ru-RU" dirty="0">
                <a:solidFill>
                  <a:schemeClr val="bg1"/>
                </a:solidFill>
              </a:rPr>
              <a:t> без начальной скорости. За какое время он пройдёт путь , равный 0,3 км ?</a:t>
            </a:r>
          </a:p>
          <a:p>
            <a:pPr marL="0" indent="0">
              <a:buNone/>
            </a:pPr>
            <a:endParaRPr lang="ru-RU" dirty="0" smtClean="0">
              <a:solidFill>
                <a:schemeClr val="bg1"/>
              </a:solidFill>
            </a:endParaRPr>
          </a:p>
          <a:p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9125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6632"/>
            <a:ext cx="8229600" cy="6009531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endParaRPr lang="ru-RU" dirty="0" smtClean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ru-RU" dirty="0">
                <a:solidFill>
                  <a:schemeClr val="bg1"/>
                </a:solidFill>
              </a:rPr>
              <a:t> </a:t>
            </a:r>
            <a:r>
              <a:rPr lang="ru-RU" dirty="0" smtClean="0">
                <a:solidFill>
                  <a:schemeClr val="bg1"/>
                </a:solidFill>
              </a:rPr>
              <a:t>№5. </a:t>
            </a:r>
            <a:r>
              <a:rPr lang="ru-RU" b="1" dirty="0" smtClean="0">
                <a:solidFill>
                  <a:schemeClr val="bg1"/>
                </a:solidFill>
              </a:rPr>
              <a:t>(3 </a:t>
            </a:r>
            <a:r>
              <a:rPr lang="ru-RU" b="1" dirty="0">
                <a:solidFill>
                  <a:schemeClr val="bg1"/>
                </a:solidFill>
              </a:rPr>
              <a:t>балла)</a:t>
            </a:r>
            <a:r>
              <a:rPr lang="ru-RU" dirty="0">
                <a:solidFill>
                  <a:schemeClr val="bg1"/>
                </a:solidFill>
              </a:rPr>
              <a:t> В момент падения на сетку акробат имел скорость 36 км/ч. С каким ускорением происходило торможение и сколько времени оно длилось, если до полной остановки акробата сетка прогнулась на 160 см?</a:t>
            </a:r>
          </a:p>
          <a:p>
            <a:pPr marL="0" indent="0">
              <a:buNone/>
            </a:pPr>
            <a:endParaRPr lang="ru-RU" dirty="0" smtClean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ru-RU" dirty="0" smtClean="0">
                <a:solidFill>
                  <a:schemeClr val="bg1"/>
                </a:solidFill>
              </a:rPr>
              <a:t>№6. </a:t>
            </a:r>
            <a:r>
              <a:rPr lang="ru-RU" b="1" dirty="0" smtClean="0">
                <a:solidFill>
                  <a:schemeClr val="bg1"/>
                </a:solidFill>
              </a:rPr>
              <a:t>(3 </a:t>
            </a:r>
            <a:r>
              <a:rPr lang="ru-RU" b="1" dirty="0">
                <a:solidFill>
                  <a:schemeClr val="bg1"/>
                </a:solidFill>
              </a:rPr>
              <a:t>балла)</a:t>
            </a:r>
            <a:r>
              <a:rPr lang="ru-RU" dirty="0">
                <a:solidFill>
                  <a:schemeClr val="bg1"/>
                </a:solidFill>
              </a:rPr>
              <a:t> С каким ускорением движется тело, если за </a:t>
            </a:r>
            <a:r>
              <a:rPr lang="ru-RU" u="sng" dirty="0">
                <a:solidFill>
                  <a:schemeClr val="bg1"/>
                </a:solidFill>
              </a:rPr>
              <a:t>восьмую</a:t>
            </a:r>
            <a:r>
              <a:rPr lang="ru-RU" dirty="0">
                <a:solidFill>
                  <a:schemeClr val="bg1"/>
                </a:solidFill>
              </a:rPr>
              <a:t> секунду с момента начала движения оно прошло 60м?</a:t>
            </a:r>
          </a:p>
          <a:p>
            <a:r>
              <a:rPr lang="ru-RU" b="1" dirty="0">
                <a:solidFill>
                  <a:schemeClr val="bg1"/>
                </a:solidFill>
              </a:rPr>
              <a:t> </a:t>
            </a:r>
            <a:endParaRPr lang="ru-RU" dirty="0">
              <a:solidFill>
                <a:schemeClr val="bg1"/>
              </a:solidFill>
            </a:endParaRPr>
          </a:p>
          <a:p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8896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721499"/>
          </a:xfrm>
        </p:spPr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Д.З.</a:t>
            </a:r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1410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60648"/>
            <a:ext cx="868680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ru-RU" b="1" dirty="0" smtClean="0">
                <a:solidFill>
                  <a:schemeClr val="bg1"/>
                </a:solidFill>
              </a:rPr>
              <a:t>           Лабораторная работа  №  3</a:t>
            </a:r>
            <a:br>
              <a:rPr lang="ru-RU" b="1" dirty="0" smtClean="0">
                <a:solidFill>
                  <a:schemeClr val="bg1"/>
                </a:solidFill>
              </a:rPr>
            </a:br>
            <a:r>
              <a:rPr lang="ru-RU" b="1" dirty="0" smtClean="0">
                <a:solidFill>
                  <a:schemeClr val="bg1"/>
                </a:solidFill>
              </a:rPr>
              <a:t>Тема: «Измерение сил и ускорений»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1600200"/>
            <a:ext cx="8640960" cy="4525963"/>
          </a:xfrm>
        </p:spPr>
        <p:txBody>
          <a:bodyPr/>
          <a:lstStyle/>
          <a:p>
            <a:pPr>
              <a:buNone/>
            </a:pPr>
            <a:r>
              <a:rPr lang="ru-RU" b="1" dirty="0" smtClean="0">
                <a:solidFill>
                  <a:schemeClr val="bg1"/>
                </a:solidFill>
              </a:rPr>
              <a:t>Цель: </a:t>
            </a:r>
          </a:p>
          <a:p>
            <a:pPr>
              <a:buNone/>
            </a:pPr>
            <a:r>
              <a:rPr lang="ru-RU" b="1" dirty="0" smtClean="0">
                <a:solidFill>
                  <a:schemeClr val="bg1"/>
                </a:solidFill>
              </a:rPr>
              <a:t>Оборудование:</a:t>
            </a:r>
          </a:p>
          <a:p>
            <a:pPr>
              <a:buNone/>
            </a:pPr>
            <a:r>
              <a:rPr lang="ru-RU" b="1" dirty="0" smtClean="0">
                <a:solidFill>
                  <a:schemeClr val="bg1"/>
                </a:solidFill>
              </a:rPr>
              <a:t>Выполнение работы:</a:t>
            </a:r>
          </a:p>
          <a:p>
            <a:pPr>
              <a:buNone/>
            </a:pPr>
            <a:endParaRPr lang="ru-RU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Решение задач на законы Ньютона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>
                <a:solidFill>
                  <a:schemeClr val="bg1"/>
                </a:solidFill>
              </a:rPr>
              <a:t>1 закон:</a:t>
            </a:r>
          </a:p>
          <a:p>
            <a:pPr>
              <a:buNone/>
            </a:pPr>
            <a:r>
              <a:rPr lang="ru-RU" dirty="0" smtClean="0">
                <a:solidFill>
                  <a:schemeClr val="bg1"/>
                </a:solidFill>
              </a:rPr>
              <a:t>2 закон:</a:t>
            </a:r>
          </a:p>
          <a:p>
            <a:pPr>
              <a:buNone/>
            </a:pPr>
            <a:r>
              <a:rPr lang="ru-RU" dirty="0" smtClean="0">
                <a:solidFill>
                  <a:schemeClr val="bg1"/>
                </a:solidFill>
              </a:rPr>
              <a:t>3 закон:</a:t>
            </a:r>
          </a:p>
          <a:p>
            <a:pPr>
              <a:buNone/>
            </a:pPr>
            <a:r>
              <a:rPr lang="ru-RU" dirty="0" smtClean="0">
                <a:solidFill>
                  <a:schemeClr val="bg1"/>
                </a:solidFill>
              </a:rPr>
              <a:t>Алгоритм решения задач по динамике:</a:t>
            </a:r>
          </a:p>
          <a:p>
            <a:pPr>
              <a:buNone/>
            </a:pPr>
            <a:r>
              <a:rPr lang="ru-RU" dirty="0" smtClean="0">
                <a:solidFill>
                  <a:schemeClr val="bg1"/>
                </a:solidFill>
              </a:rPr>
              <a:t>1) </a:t>
            </a:r>
          </a:p>
          <a:p>
            <a:pPr>
              <a:buNone/>
            </a:pPr>
            <a:r>
              <a:rPr lang="ru-RU" dirty="0" smtClean="0">
                <a:solidFill>
                  <a:schemeClr val="bg1"/>
                </a:solidFill>
              </a:rPr>
              <a:t>2 ) </a:t>
            </a:r>
          </a:p>
          <a:p>
            <a:pPr>
              <a:buNone/>
            </a:pPr>
            <a:r>
              <a:rPr lang="ru-RU" dirty="0" smtClean="0">
                <a:solidFill>
                  <a:schemeClr val="bg1"/>
                </a:solidFill>
              </a:rPr>
              <a:t>3) </a:t>
            </a:r>
          </a:p>
          <a:p>
            <a:pPr>
              <a:buNone/>
            </a:pPr>
            <a:r>
              <a:rPr lang="ru-RU" dirty="0" smtClean="0">
                <a:solidFill>
                  <a:schemeClr val="bg1"/>
                </a:solidFill>
              </a:rPr>
              <a:t>4)</a:t>
            </a:r>
          </a:p>
          <a:p>
            <a:pPr>
              <a:buNone/>
            </a:pPr>
            <a:r>
              <a:rPr lang="ru-RU" dirty="0" smtClean="0">
                <a:solidFill>
                  <a:schemeClr val="bg1"/>
                </a:solidFill>
              </a:rPr>
              <a:t>5)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Задача .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>
                <a:solidFill>
                  <a:schemeClr val="bg1"/>
                </a:solidFill>
              </a:rPr>
              <a:t>К невесомой нерастяжимой нити, переброшенной через неподвижный блок, прикреплены грузы: </a:t>
            </a:r>
          </a:p>
          <a:p>
            <a:pPr>
              <a:buNone/>
            </a:pPr>
            <a:r>
              <a:rPr lang="ru-RU" dirty="0" smtClean="0">
                <a:solidFill>
                  <a:schemeClr val="bg1"/>
                </a:solidFill>
              </a:rPr>
              <a:t>справа массами </a:t>
            </a:r>
            <a:r>
              <a:rPr lang="en-US" dirty="0" smtClean="0">
                <a:solidFill>
                  <a:schemeClr val="bg1"/>
                </a:solidFill>
              </a:rPr>
              <a:t>m </a:t>
            </a:r>
            <a:r>
              <a:rPr lang="ru-RU" dirty="0" smtClean="0">
                <a:solidFill>
                  <a:schemeClr val="bg1"/>
                </a:solidFill>
              </a:rPr>
              <a:t>и </a:t>
            </a:r>
            <a:r>
              <a:rPr lang="en-US" dirty="0" smtClean="0">
                <a:solidFill>
                  <a:schemeClr val="bg1"/>
                </a:solidFill>
              </a:rPr>
              <a:t>2m</a:t>
            </a:r>
            <a:r>
              <a:rPr lang="ru-RU" dirty="0" smtClean="0">
                <a:solidFill>
                  <a:schemeClr val="bg1"/>
                </a:solidFill>
              </a:rPr>
              <a:t>, слева массой </a:t>
            </a:r>
            <a:r>
              <a:rPr lang="en-US" dirty="0" smtClean="0">
                <a:solidFill>
                  <a:schemeClr val="bg1"/>
                </a:solidFill>
              </a:rPr>
              <a:t>m.</a:t>
            </a:r>
            <a:r>
              <a:rPr lang="ru-RU" dirty="0" smtClean="0">
                <a:solidFill>
                  <a:schemeClr val="bg1"/>
                </a:solidFill>
              </a:rPr>
              <a:t>  Найти ускорение, с которым они движутся.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Задача .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b="1" dirty="0" smtClean="0">
                <a:solidFill>
                  <a:schemeClr val="bg1"/>
                </a:solidFill>
              </a:rPr>
              <a:t>Три тела массами </a:t>
            </a:r>
            <a:r>
              <a:rPr lang="en-US" b="1" dirty="0" smtClean="0">
                <a:solidFill>
                  <a:schemeClr val="bg1"/>
                </a:solidFill>
              </a:rPr>
              <a:t>m, 2m, 4m </a:t>
            </a:r>
            <a:r>
              <a:rPr lang="ru-RU" b="1" dirty="0" smtClean="0">
                <a:solidFill>
                  <a:schemeClr val="bg1"/>
                </a:solidFill>
              </a:rPr>
              <a:t>связаны нитями и находятся на гладком горизонтальном столе. К телу массой </a:t>
            </a:r>
            <a:r>
              <a:rPr lang="en-US" b="1" dirty="0" smtClean="0">
                <a:solidFill>
                  <a:schemeClr val="bg1"/>
                </a:solidFill>
              </a:rPr>
              <a:t>m</a:t>
            </a:r>
            <a:r>
              <a:rPr lang="ru-RU" b="1" dirty="0" smtClean="0">
                <a:solidFill>
                  <a:schemeClr val="bg1"/>
                </a:solidFill>
              </a:rPr>
              <a:t> приложена горизонтальная сила  </a:t>
            </a:r>
            <a:r>
              <a:rPr lang="en-US" b="1" dirty="0" smtClean="0">
                <a:solidFill>
                  <a:schemeClr val="bg1"/>
                </a:solidFill>
              </a:rPr>
              <a:t>F</a:t>
            </a:r>
            <a:r>
              <a:rPr lang="ru-RU" b="1" dirty="0" smtClean="0">
                <a:solidFill>
                  <a:schemeClr val="bg1"/>
                </a:solidFill>
              </a:rPr>
              <a:t> </a:t>
            </a:r>
            <a:r>
              <a:rPr lang="en-US" b="1" dirty="0" smtClean="0">
                <a:solidFill>
                  <a:schemeClr val="bg1"/>
                </a:solidFill>
              </a:rPr>
              <a:t>=</a:t>
            </a:r>
            <a:r>
              <a:rPr lang="ru-RU" b="1" dirty="0" smtClean="0">
                <a:solidFill>
                  <a:schemeClr val="bg1"/>
                </a:solidFill>
              </a:rPr>
              <a:t> 42 Н. Определить силу натяжения между грузами </a:t>
            </a:r>
            <a:r>
              <a:rPr lang="en-US" b="1" dirty="0" smtClean="0">
                <a:solidFill>
                  <a:schemeClr val="bg1"/>
                </a:solidFill>
              </a:rPr>
              <a:t>2m </a:t>
            </a:r>
            <a:r>
              <a:rPr lang="ru-RU" b="1" dirty="0" smtClean="0">
                <a:solidFill>
                  <a:schemeClr val="bg1"/>
                </a:solidFill>
              </a:rPr>
              <a:t>и</a:t>
            </a:r>
            <a:r>
              <a:rPr lang="en-US" b="1" dirty="0" smtClean="0">
                <a:solidFill>
                  <a:schemeClr val="bg1"/>
                </a:solidFill>
              </a:rPr>
              <a:t> 4m</a:t>
            </a:r>
            <a:r>
              <a:rPr lang="ru-RU" b="1" dirty="0" smtClean="0">
                <a:solidFill>
                  <a:schemeClr val="bg1"/>
                </a:solidFill>
              </a:rPr>
              <a:t>.</a:t>
            </a:r>
            <a:endParaRPr lang="ru-RU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Задача .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b="1" dirty="0" smtClean="0">
                <a:solidFill>
                  <a:schemeClr val="bg1"/>
                </a:solidFill>
              </a:rPr>
              <a:t>При каком угле наклона односкатной крыши дождевая вода стекает с неё за минимальное время? Трение не учитывать, ширину дома </a:t>
            </a:r>
            <a:r>
              <a:rPr lang="en-US" b="1" dirty="0" smtClean="0">
                <a:solidFill>
                  <a:schemeClr val="bg1"/>
                </a:solidFill>
              </a:rPr>
              <a:t>L</a:t>
            </a:r>
            <a:r>
              <a:rPr lang="ru-RU" b="1" dirty="0" smtClean="0">
                <a:solidFill>
                  <a:schemeClr val="bg1"/>
                </a:solidFill>
              </a:rPr>
              <a:t> считать постоянной.</a:t>
            </a:r>
            <a:endParaRPr lang="ru-RU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Задача .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b="1" dirty="0" smtClean="0">
                <a:solidFill>
                  <a:schemeClr val="bg1"/>
                </a:solidFill>
              </a:rPr>
              <a:t>На горизонтальном участке дороги автомобиль делает разворот радиусом </a:t>
            </a:r>
            <a:r>
              <a:rPr lang="en-US" b="1" dirty="0" smtClean="0">
                <a:solidFill>
                  <a:schemeClr val="bg1"/>
                </a:solidFill>
              </a:rPr>
              <a:t> R = 9</a:t>
            </a:r>
            <a:r>
              <a:rPr lang="ru-RU" b="1" dirty="0" smtClean="0">
                <a:solidFill>
                  <a:schemeClr val="bg1"/>
                </a:solidFill>
              </a:rPr>
              <a:t> м. Коэффициент трения шин об асфальт равен 0,4. Чтобы автомобиль не занесло, его скорость не должна превышать …</a:t>
            </a:r>
            <a:endParaRPr lang="ru-RU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Задача .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b="1" dirty="0" smtClean="0">
                <a:solidFill>
                  <a:schemeClr val="bg1"/>
                </a:solidFill>
              </a:rPr>
              <a:t>Чтобы удерживать ящик на наклонной плоскости с углом </a:t>
            </a:r>
            <a:r>
              <a:rPr lang="el-GR" b="1" dirty="0" smtClean="0">
                <a:solidFill>
                  <a:schemeClr val="bg1"/>
                </a:solidFill>
              </a:rPr>
              <a:t>α</a:t>
            </a:r>
            <a:r>
              <a:rPr lang="ru-RU" b="1" dirty="0" smtClean="0">
                <a:solidFill>
                  <a:schemeClr val="bg1"/>
                </a:solidFill>
              </a:rPr>
              <a:t>=45</a:t>
            </a:r>
            <a:r>
              <a:rPr lang="ru-RU" b="1" baseline="30000" dirty="0" smtClean="0">
                <a:solidFill>
                  <a:schemeClr val="bg1"/>
                </a:solidFill>
              </a:rPr>
              <a:t>0   </a:t>
            </a:r>
            <a:r>
              <a:rPr lang="ru-RU" b="1" dirty="0" smtClean="0">
                <a:solidFill>
                  <a:schemeClr val="bg1"/>
                </a:solidFill>
              </a:rPr>
              <a:t> , надо приложить минимальную силу </a:t>
            </a:r>
            <a:r>
              <a:rPr lang="en-US" b="1" dirty="0" smtClean="0">
                <a:solidFill>
                  <a:schemeClr val="bg1"/>
                </a:solidFill>
              </a:rPr>
              <a:t>F</a:t>
            </a:r>
            <a:r>
              <a:rPr lang="en-US" b="1" baseline="-25000" dirty="0" smtClean="0">
                <a:solidFill>
                  <a:schemeClr val="bg1"/>
                </a:solidFill>
              </a:rPr>
              <a:t>1</a:t>
            </a:r>
            <a:r>
              <a:rPr lang="en-US" b="1" dirty="0" smtClean="0">
                <a:solidFill>
                  <a:schemeClr val="bg1"/>
                </a:solidFill>
              </a:rPr>
              <a:t> = 10 </a:t>
            </a:r>
            <a:r>
              <a:rPr lang="ru-RU" b="1" dirty="0" smtClean="0">
                <a:solidFill>
                  <a:schemeClr val="bg1"/>
                </a:solidFill>
              </a:rPr>
              <a:t>Н, направленную вдоль наклонной плоскости вверх, а чтобы втаскивать вверх, надо приложить силу </a:t>
            </a:r>
            <a:r>
              <a:rPr lang="en-US" b="1" dirty="0" smtClean="0">
                <a:solidFill>
                  <a:schemeClr val="bg1"/>
                </a:solidFill>
              </a:rPr>
              <a:t>F</a:t>
            </a:r>
            <a:r>
              <a:rPr lang="en-US" b="1" baseline="-25000" dirty="0" smtClean="0">
                <a:solidFill>
                  <a:schemeClr val="bg1"/>
                </a:solidFill>
              </a:rPr>
              <a:t>2</a:t>
            </a:r>
            <a:r>
              <a:rPr lang="en-US" b="1" dirty="0" smtClean="0">
                <a:solidFill>
                  <a:schemeClr val="bg1"/>
                </a:solidFill>
              </a:rPr>
              <a:t> = 15 </a:t>
            </a:r>
            <a:r>
              <a:rPr lang="ru-RU" b="1" dirty="0" smtClean="0">
                <a:solidFill>
                  <a:schemeClr val="bg1"/>
                </a:solidFill>
              </a:rPr>
              <a:t>Н. Найти </a:t>
            </a:r>
            <a:r>
              <a:rPr lang="ru-RU" b="1" smtClean="0">
                <a:solidFill>
                  <a:schemeClr val="bg1"/>
                </a:solidFill>
              </a:rPr>
              <a:t>коэффициент трения.</a:t>
            </a:r>
            <a:endParaRPr lang="ru-RU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252</TotalTime>
  <Words>381</Words>
  <Application>Microsoft Office PowerPoint</Application>
  <PresentationFormat>Экран (4:3)</PresentationFormat>
  <Paragraphs>48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7" baseType="lpstr">
      <vt:lpstr>Arial</vt:lpstr>
      <vt:lpstr>Calibri</vt:lpstr>
      <vt:lpstr>Тема Office</vt:lpstr>
      <vt:lpstr>Презентация PowerPoint</vt:lpstr>
      <vt:lpstr>Презентация PowerPoint</vt:lpstr>
      <vt:lpstr>           Лабораторная работа  №  3 Тема: «Измерение сил и ускорений»</vt:lpstr>
      <vt:lpstr>Решение задач на законы Ньютона</vt:lpstr>
      <vt:lpstr>Задача .</vt:lpstr>
      <vt:lpstr>Задача .</vt:lpstr>
      <vt:lpstr>Задача .</vt:lpstr>
      <vt:lpstr>Задача .</vt:lpstr>
      <vt:lpstr>Задача .</vt:lpstr>
      <vt:lpstr>Классная работа  21.10.17. 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Нина</dc:creator>
  <cp:lastModifiedBy>Шатилова Нина Никола</cp:lastModifiedBy>
  <cp:revision>8</cp:revision>
  <cp:lastPrinted>2017-10-21T07:17:48Z</cp:lastPrinted>
  <dcterms:created xsi:type="dcterms:W3CDTF">2017-10-20T16:18:51Z</dcterms:created>
  <dcterms:modified xsi:type="dcterms:W3CDTF">2017-10-21T08:44:49Z</dcterms:modified>
</cp:coreProperties>
</file>